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docProps/custom.xml" ContentType="application/vnd.openxmlformats-officedocument.custom-properties+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notesSlides/notesSlide4.xml" ContentType="application/vnd.openxmlformats-officedocument.presentationml.notesSlide+xml"/>
  <Override PartName="/ppt/diagrams/data1.xml" ContentType="application/vnd.openxmlformats-officedocument.drawingml.diagramData+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drawings/drawing1.xml" ContentType="application/vnd.openxmlformats-officedocument.drawingml.chartshapes+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Default Extension="emf" ContentType="image/x-emf"/>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73" r:id="rId2"/>
  </p:sldMasterIdLst>
  <p:notesMasterIdLst>
    <p:notesMasterId r:id="rId24"/>
  </p:notesMasterIdLst>
  <p:handoutMasterIdLst>
    <p:handoutMasterId r:id="rId25"/>
  </p:handoutMasterIdLst>
  <p:sldIdLst>
    <p:sldId id="1832" r:id="rId3"/>
    <p:sldId id="1833" r:id="rId4"/>
    <p:sldId id="1835" r:id="rId5"/>
    <p:sldId id="1870" r:id="rId6"/>
    <p:sldId id="1903" r:id="rId7"/>
    <p:sldId id="1926" r:id="rId8"/>
    <p:sldId id="1927" r:id="rId9"/>
    <p:sldId id="1937" r:id="rId10"/>
    <p:sldId id="1943" r:id="rId11"/>
    <p:sldId id="1942" r:id="rId12"/>
    <p:sldId id="1929" r:id="rId13"/>
    <p:sldId id="1932" r:id="rId14"/>
    <p:sldId id="1933" r:id="rId15"/>
    <p:sldId id="1935" r:id="rId16"/>
    <p:sldId id="1880" r:id="rId17"/>
    <p:sldId id="1878" r:id="rId18"/>
    <p:sldId id="1886" r:id="rId19"/>
    <p:sldId id="1918" r:id="rId20"/>
    <p:sldId id="1945" r:id="rId21"/>
    <p:sldId id="1946" r:id="rId22"/>
    <p:sldId id="1851" r:id="rId23"/>
  </p:sldIdLst>
  <p:sldSz cx="9906000" cy="6858000" type="A4"/>
  <p:notesSz cx="6807200" cy="9939338"/>
  <p:custDataLst>
    <p:tags r:id="rId26"/>
  </p:custDataLst>
  <p:defaultTextStyle>
    <a:defPPr>
      <a:defRPr lang="zh-TW"/>
    </a:defPPr>
    <a:lvl1pPr algn="l" rtl="0" fontAlgn="base">
      <a:spcBef>
        <a:spcPct val="0"/>
      </a:spcBef>
      <a:spcAft>
        <a:spcPct val="0"/>
      </a:spcAft>
      <a:defRPr kumimoji="1" sz="2800" kern="1200">
        <a:solidFill>
          <a:schemeClr val="tx1"/>
        </a:solidFill>
        <a:latin typeface="Arial" pitchFamily="34" charset="0"/>
        <a:ea typeface="新細明體" pitchFamily="18" charset="-120"/>
        <a:cs typeface="+mn-cs"/>
      </a:defRPr>
    </a:lvl1pPr>
    <a:lvl2pPr marL="457200" algn="l" rtl="0" fontAlgn="base">
      <a:spcBef>
        <a:spcPct val="0"/>
      </a:spcBef>
      <a:spcAft>
        <a:spcPct val="0"/>
      </a:spcAft>
      <a:defRPr kumimoji="1" sz="2800" kern="1200">
        <a:solidFill>
          <a:schemeClr val="tx1"/>
        </a:solidFill>
        <a:latin typeface="Arial" pitchFamily="34" charset="0"/>
        <a:ea typeface="新細明體" pitchFamily="18" charset="-120"/>
        <a:cs typeface="+mn-cs"/>
      </a:defRPr>
    </a:lvl2pPr>
    <a:lvl3pPr marL="914400" algn="l" rtl="0" fontAlgn="base">
      <a:spcBef>
        <a:spcPct val="0"/>
      </a:spcBef>
      <a:spcAft>
        <a:spcPct val="0"/>
      </a:spcAft>
      <a:defRPr kumimoji="1" sz="2800" kern="1200">
        <a:solidFill>
          <a:schemeClr val="tx1"/>
        </a:solidFill>
        <a:latin typeface="Arial" pitchFamily="34" charset="0"/>
        <a:ea typeface="新細明體" pitchFamily="18" charset="-120"/>
        <a:cs typeface="+mn-cs"/>
      </a:defRPr>
    </a:lvl3pPr>
    <a:lvl4pPr marL="1371600" algn="l" rtl="0" fontAlgn="base">
      <a:spcBef>
        <a:spcPct val="0"/>
      </a:spcBef>
      <a:spcAft>
        <a:spcPct val="0"/>
      </a:spcAft>
      <a:defRPr kumimoji="1" sz="2800" kern="1200">
        <a:solidFill>
          <a:schemeClr val="tx1"/>
        </a:solidFill>
        <a:latin typeface="Arial" pitchFamily="34" charset="0"/>
        <a:ea typeface="新細明體" pitchFamily="18" charset="-120"/>
        <a:cs typeface="+mn-cs"/>
      </a:defRPr>
    </a:lvl4pPr>
    <a:lvl5pPr marL="1828800" algn="l" rtl="0" fontAlgn="base">
      <a:spcBef>
        <a:spcPct val="0"/>
      </a:spcBef>
      <a:spcAft>
        <a:spcPct val="0"/>
      </a:spcAft>
      <a:defRPr kumimoji="1" sz="2800" kern="1200">
        <a:solidFill>
          <a:schemeClr val="tx1"/>
        </a:solidFill>
        <a:latin typeface="Arial" pitchFamily="34" charset="0"/>
        <a:ea typeface="新細明體" pitchFamily="18" charset="-120"/>
        <a:cs typeface="+mn-cs"/>
      </a:defRPr>
    </a:lvl5pPr>
    <a:lvl6pPr marL="2286000" algn="l" defTabSz="914400" rtl="0" eaLnBrk="1" latinLnBrk="0" hangingPunct="1">
      <a:defRPr kumimoji="1" sz="2800" kern="1200">
        <a:solidFill>
          <a:schemeClr val="tx1"/>
        </a:solidFill>
        <a:latin typeface="Arial" pitchFamily="34" charset="0"/>
        <a:ea typeface="新細明體" pitchFamily="18" charset="-120"/>
        <a:cs typeface="+mn-cs"/>
      </a:defRPr>
    </a:lvl6pPr>
    <a:lvl7pPr marL="2743200" algn="l" defTabSz="914400" rtl="0" eaLnBrk="1" latinLnBrk="0" hangingPunct="1">
      <a:defRPr kumimoji="1" sz="2800" kern="1200">
        <a:solidFill>
          <a:schemeClr val="tx1"/>
        </a:solidFill>
        <a:latin typeface="Arial" pitchFamily="34" charset="0"/>
        <a:ea typeface="新細明體" pitchFamily="18" charset="-120"/>
        <a:cs typeface="+mn-cs"/>
      </a:defRPr>
    </a:lvl7pPr>
    <a:lvl8pPr marL="3200400" algn="l" defTabSz="914400" rtl="0" eaLnBrk="1" latinLnBrk="0" hangingPunct="1">
      <a:defRPr kumimoji="1" sz="2800" kern="1200">
        <a:solidFill>
          <a:schemeClr val="tx1"/>
        </a:solidFill>
        <a:latin typeface="Arial" pitchFamily="34" charset="0"/>
        <a:ea typeface="新細明體" pitchFamily="18" charset="-120"/>
        <a:cs typeface="+mn-cs"/>
      </a:defRPr>
    </a:lvl8pPr>
    <a:lvl9pPr marL="3657600" algn="l" defTabSz="914400" rtl="0" eaLnBrk="1" latinLnBrk="0" hangingPunct="1">
      <a:defRPr kumimoji="1" sz="2800" kern="1200">
        <a:solidFill>
          <a:schemeClr val="tx1"/>
        </a:solidFill>
        <a:latin typeface="Arial" pitchFamily="34" charset="0"/>
        <a:ea typeface="新細明體" pitchFamily="18" charset="-120"/>
        <a:cs typeface="+mn-cs"/>
      </a:defRPr>
    </a:lvl9pPr>
  </p:defaultTextStyle>
  <p:extLst>
    <p:ext uri="{521415D9-36F7-43E2-AB2F-B90AF26B5E84}">
      <p14:sectionLst xmlns:p14="http://schemas.microsoft.com/office/powerpoint/2010/main" xmlns="">
        <p14:section name="預設章節" id="{1D863B9A-E1B8-4C4C-904C-B9BFF6AA1786}">
          <p14:sldIdLst>
            <p14:sldId id="1832"/>
            <p14:sldId id="1833"/>
            <p14:sldId id="1835"/>
            <p14:sldId id="1870"/>
            <p14:sldId id="1903"/>
            <p14:sldId id="1926"/>
            <p14:sldId id="1927"/>
            <p14:sldId id="1944"/>
            <p14:sldId id="1937"/>
            <p14:sldId id="1943"/>
            <p14:sldId id="1942"/>
            <p14:sldId id="1929"/>
            <p14:sldId id="1932"/>
            <p14:sldId id="1933"/>
            <p14:sldId id="1935"/>
            <p14:sldId id="1880"/>
            <p14:sldId id="1878"/>
            <p14:sldId id="1886"/>
            <p14:sldId id="1918"/>
            <p14:sldId id="1945"/>
            <p14:sldId id="1946"/>
            <p14:sldId id="1851"/>
            <p14:sldId id="1950"/>
            <p14:sldId id="1951"/>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0"/>
      </p:ext>
    </p:extLst>
  </p:showPr>
  <p:clrMru>
    <a:srgbClr val="006600"/>
    <a:srgbClr val="0066FF"/>
    <a:srgbClr val="009900"/>
    <a:srgbClr val="005DA2"/>
    <a:srgbClr val="663300"/>
    <a:srgbClr val="FF3300"/>
    <a:srgbClr val="D72DFF"/>
    <a:srgbClr val="FF01FF"/>
    <a:srgbClr val="EA00EA"/>
    <a:srgbClr val="FF00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E3FDE45-AF77-4B5C-9715-49D594BDF05E}" styleName="淺色樣式 1 - 輔色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A488322-F2BA-4B5B-9748-0D474271808F}" styleName="中等深淺樣式 3 - 輔色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EB9631B5-78F2-41C9-869B-9F39066F8104}" styleName="中等深淺樣式 3 - 輔色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85BE263C-DBD7-4A20-BB59-AAB30ACAA65A}" styleName="中等深淺樣式 3 - 輔色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8D230F3-CF80-4859-8CE7-A43EE81993B5}" styleName="淺色樣式 1 - 輔色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E8B1032C-EA38-4F05-BA0D-38AFFFC7BED3}" styleName="淺色樣式 3 - 輔色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3B4B98B0-60AC-42C2-AFA5-B58CD77FA1E5}" styleName="淺色樣式 1 - 輔色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淺色樣式 2 - 輔色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3C2FFA5D-87B4-456A-9821-1D502468CF0F}" styleName="佈景主題樣式 1 - 輔色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A107856-5554-42FB-B03E-39F5DBC370BA}" styleName="中等深淺樣式 4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5DA37D80-6434-44D0-A028-1B22A696006F}" styleName="淺色樣式 3 - 輔色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淺色樣式 2 - 輔色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中等深淺樣式 1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BC89EF96-8CEA-46FF-86C4-4CE0E7609802}" styleName="淺色樣式 3 - 輔色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129" autoAdjust="0"/>
    <p:restoredTop sz="91626" autoAdjust="0"/>
  </p:normalViewPr>
  <p:slideViewPr>
    <p:cSldViewPr snapToGrid="0">
      <p:cViewPr>
        <p:scale>
          <a:sx n="75" d="100"/>
          <a:sy n="75" d="100"/>
        </p:scale>
        <p:origin x="-1622" y="-110"/>
      </p:cViewPr>
      <p:guideLst>
        <p:guide orient="horz" pos="2422"/>
        <p:guide pos="3120"/>
      </p:guideLst>
    </p:cSldViewPr>
  </p:slideViewPr>
  <p:outlineViewPr>
    <p:cViewPr>
      <p:scale>
        <a:sx n="33" d="100"/>
        <a:sy n="33" d="100"/>
      </p:scale>
      <p:origin x="0" y="1301"/>
    </p:cViewPr>
  </p:outlineViewPr>
  <p:notesTextViewPr>
    <p:cViewPr>
      <p:scale>
        <a:sx n="100" d="100"/>
        <a:sy n="100" d="100"/>
      </p:scale>
      <p:origin x="0" y="0"/>
    </p:cViewPr>
  </p:notesTextViewPr>
  <p:sorterViewPr>
    <p:cViewPr>
      <p:scale>
        <a:sx n="150" d="100"/>
        <a:sy n="150" d="100"/>
      </p:scale>
      <p:origin x="0" y="1842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gs" Target="tags/tag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D:\10212%20E\&#37325;&#35201;&#36039;&#26009;&#24409;&#25972;\INDCs\&#22283;&#23478;&#33258;&#23450;&#38928;&#26399;&#36002;&#29563;&#31820;&#20633;&#35215;&#21123;&#30740;&#21830;\GHG&#32080;&#27083;&#21450;&#25490;&#24207;\&#25105;&#22283;INDC&#28187;&#37327;&#30446;&#27161;&#35430;&#31639;&#31034;&#24847;&#22294;_1040827.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lang val="zh-TW"/>
  <c:clrMapOvr bg1="lt1" tx1="dk1" bg2="lt2" tx2="dk2" accent1="accent1" accent2="accent2" accent3="accent3" accent4="accent4" accent5="accent5" accent6="accent6" hlink="hlink" folHlink="folHlink"/>
  <c:chart>
    <c:plotArea>
      <c:layout>
        <c:manualLayout>
          <c:layoutTarget val="inner"/>
          <c:xMode val="edge"/>
          <c:yMode val="edge"/>
          <c:x val="0.11429799151212293"/>
          <c:y val="7.4548702245552628E-2"/>
          <c:w val="0.78802727500658565"/>
          <c:h val="0.8326195683872849"/>
        </c:manualLayout>
      </c:layout>
      <c:lineChart>
        <c:grouping val="standard"/>
        <c:ser>
          <c:idx val="1"/>
          <c:order val="0"/>
          <c:spPr>
            <a:ln>
              <a:solidFill>
                <a:schemeClr val="accent1"/>
              </a:solidFill>
            </a:ln>
          </c:spPr>
          <c:marker>
            <c:symbol val="none"/>
          </c:marker>
          <c:dPt>
            <c:idx val="24"/>
            <c:spPr>
              <a:ln>
                <a:solidFill>
                  <a:srgbClr val="00B050"/>
                </a:solidFill>
                <a:prstDash val="sysDash"/>
              </a:ln>
            </c:spPr>
          </c:dPt>
          <c:dPt>
            <c:idx val="25"/>
            <c:spPr>
              <a:ln>
                <a:solidFill>
                  <a:srgbClr val="00B050"/>
                </a:solidFill>
                <a:prstDash val="sysDash"/>
              </a:ln>
            </c:spPr>
          </c:dPt>
          <c:cat>
            <c:numRef>
              <c:f>'減量示意圖(淨排放)'!$B$2:$B$62</c:f>
              <c:numCache>
                <c:formatCode>General</c:formatCode>
                <c:ptCount val="61"/>
                <c:pt idx="0">
                  <c:v>1990</c:v>
                </c:pt>
                <c:pt idx="5">
                  <c:v>1995</c:v>
                </c:pt>
                <c:pt idx="10">
                  <c:v>2000</c:v>
                </c:pt>
                <c:pt idx="15">
                  <c:v>2005</c:v>
                </c:pt>
                <c:pt idx="20">
                  <c:v>2010</c:v>
                </c:pt>
                <c:pt idx="25">
                  <c:v>2015</c:v>
                </c:pt>
                <c:pt idx="30">
                  <c:v>2020</c:v>
                </c:pt>
                <c:pt idx="35">
                  <c:v>2025</c:v>
                </c:pt>
                <c:pt idx="40">
                  <c:v>2030</c:v>
                </c:pt>
                <c:pt idx="60">
                  <c:v>2050</c:v>
                </c:pt>
              </c:numCache>
            </c:numRef>
          </c:cat>
          <c:val>
            <c:numRef>
              <c:f>'減量示意圖(淨排放)'!$C$2:$C$62</c:f>
              <c:numCache>
                <c:formatCode>0.0_);[Red]\(0.0\)</c:formatCode>
                <c:ptCount val="61"/>
                <c:pt idx="0">
                  <c:v>117.34699999999999</c:v>
                </c:pt>
                <c:pt idx="1">
                  <c:v>128.66</c:v>
                </c:pt>
                <c:pt idx="2">
                  <c:v>135.44800000000001</c:v>
                </c:pt>
                <c:pt idx="3">
                  <c:v>147.45800000000102</c:v>
                </c:pt>
                <c:pt idx="4">
                  <c:v>158.708</c:v>
                </c:pt>
                <c:pt idx="5">
                  <c:v>167.23099999999999</c:v>
                </c:pt>
                <c:pt idx="6">
                  <c:v>175.75899999999999</c:v>
                </c:pt>
                <c:pt idx="7">
                  <c:v>190.33</c:v>
                </c:pt>
                <c:pt idx="8">
                  <c:v>200.291</c:v>
                </c:pt>
                <c:pt idx="9">
                  <c:v>207.68700000000001</c:v>
                </c:pt>
                <c:pt idx="10">
                  <c:v>227.601</c:v>
                </c:pt>
                <c:pt idx="11">
                  <c:v>234.19800000000001</c:v>
                </c:pt>
                <c:pt idx="12">
                  <c:v>248.602</c:v>
                </c:pt>
                <c:pt idx="13">
                  <c:v>258.161</c:v>
                </c:pt>
                <c:pt idx="14">
                  <c:v>267.71799999999899</c:v>
                </c:pt>
                <c:pt idx="15">
                  <c:v>270.64900000000245</c:v>
                </c:pt>
                <c:pt idx="16">
                  <c:v>276.97499999999923</c:v>
                </c:pt>
                <c:pt idx="17">
                  <c:v>279.22199999999725</c:v>
                </c:pt>
                <c:pt idx="18">
                  <c:v>263.03399999999863</c:v>
                </c:pt>
                <c:pt idx="19">
                  <c:v>248.721</c:v>
                </c:pt>
                <c:pt idx="20">
                  <c:v>264.91699999999707</c:v>
                </c:pt>
                <c:pt idx="21">
                  <c:v>269.88799999999969</c:v>
                </c:pt>
                <c:pt idx="22">
                  <c:v>263.26400000000001</c:v>
                </c:pt>
                <c:pt idx="23">
                  <c:v>265.81099999999969</c:v>
                </c:pt>
              </c:numCache>
            </c:numRef>
          </c:val>
        </c:ser>
        <c:ser>
          <c:idx val="0"/>
          <c:order val="1"/>
          <c:spPr>
            <a:ln>
              <a:solidFill>
                <a:srgbClr val="C00000"/>
              </a:solidFill>
              <a:prstDash val="dash"/>
            </a:ln>
          </c:spPr>
          <c:marker>
            <c:symbol val="none"/>
          </c:marker>
          <c:cat>
            <c:numRef>
              <c:f>'減量示意圖(淨排放)'!$B$2:$B$62</c:f>
              <c:numCache>
                <c:formatCode>General</c:formatCode>
                <c:ptCount val="61"/>
                <c:pt idx="0">
                  <c:v>1990</c:v>
                </c:pt>
                <c:pt idx="5">
                  <c:v>1995</c:v>
                </c:pt>
                <c:pt idx="10">
                  <c:v>2000</c:v>
                </c:pt>
                <c:pt idx="15">
                  <c:v>2005</c:v>
                </c:pt>
                <c:pt idx="20">
                  <c:v>2010</c:v>
                </c:pt>
                <c:pt idx="25">
                  <c:v>2015</c:v>
                </c:pt>
                <c:pt idx="30">
                  <c:v>2020</c:v>
                </c:pt>
                <c:pt idx="35">
                  <c:v>2025</c:v>
                </c:pt>
                <c:pt idx="40">
                  <c:v>2030</c:v>
                </c:pt>
                <c:pt idx="60">
                  <c:v>2050</c:v>
                </c:pt>
              </c:numCache>
            </c:numRef>
          </c:cat>
          <c:val>
            <c:numRef>
              <c:f>'減量示意圖(淨排放)'!$D$2:$D$62</c:f>
              <c:numCache>
                <c:formatCode>General</c:formatCode>
                <c:ptCount val="61"/>
                <c:pt idx="23" formatCode="0.0_);[Red]\(0.0\)">
                  <c:v>265.81099999999969</c:v>
                </c:pt>
                <c:pt idx="24" formatCode="0.0_);[Red]\(0.0\)">
                  <c:v>265.8</c:v>
                </c:pt>
                <c:pt idx="25" formatCode="0.0_);[Red]\(0.0\)">
                  <c:v>264.7</c:v>
                </c:pt>
                <c:pt idx="26" formatCode="0.0_);[Red]\(0.0\)">
                  <c:v>274.3</c:v>
                </c:pt>
                <c:pt idx="27" formatCode="0.0_);[Red]\(0.0\)">
                  <c:v>283.90000000000003</c:v>
                </c:pt>
                <c:pt idx="28" formatCode="0.0_);[Red]\(0.0\)">
                  <c:v>293.50000000000006</c:v>
                </c:pt>
                <c:pt idx="29" formatCode="0.0_);[Red]\(0.0\)">
                  <c:v>303.10000000000008</c:v>
                </c:pt>
                <c:pt idx="30" formatCode="0.0_);[Red]\(0.0\)">
                  <c:v>312.7</c:v>
                </c:pt>
                <c:pt idx="31" formatCode="0.0_);[Red]\(0.0\)">
                  <c:v>326.7</c:v>
                </c:pt>
                <c:pt idx="32" formatCode="0.0_);[Red]\(0.0\)">
                  <c:v>340.7</c:v>
                </c:pt>
                <c:pt idx="33" formatCode="0.0_);[Red]\(0.0\)">
                  <c:v>354.7</c:v>
                </c:pt>
                <c:pt idx="34" formatCode="0.0_);[Red]\(0.0\)">
                  <c:v>368.7</c:v>
                </c:pt>
                <c:pt idx="35" formatCode="0.0_);[Red]\(0.0\)">
                  <c:v>382.7</c:v>
                </c:pt>
                <c:pt idx="36" formatCode="0.0_);[Red]\(0.0\)">
                  <c:v>391.76</c:v>
                </c:pt>
                <c:pt idx="37" formatCode="0.0_);[Red]\(0.0\)">
                  <c:v>400.82</c:v>
                </c:pt>
                <c:pt idx="38" formatCode="0.0_);[Red]\(0.0\)">
                  <c:v>409.88</c:v>
                </c:pt>
                <c:pt idx="39" formatCode="0.0_);[Red]\(0.0\)">
                  <c:v>418.94</c:v>
                </c:pt>
                <c:pt idx="40" formatCode="0.0_);[Red]\(0.0\)">
                  <c:v>428</c:v>
                </c:pt>
              </c:numCache>
            </c:numRef>
          </c:val>
        </c:ser>
        <c:ser>
          <c:idx val="2"/>
          <c:order val="2"/>
          <c:spPr>
            <a:ln w="31750">
              <a:solidFill>
                <a:srgbClr val="663300"/>
              </a:solidFill>
              <a:prstDash val="sysDot"/>
            </a:ln>
          </c:spPr>
          <c:marker>
            <c:symbol val="none"/>
          </c:marker>
          <c:cat>
            <c:numRef>
              <c:f>'減量示意圖(淨排放)'!$B$2:$B$62</c:f>
              <c:numCache>
                <c:formatCode>General</c:formatCode>
                <c:ptCount val="61"/>
                <c:pt idx="0">
                  <c:v>1990</c:v>
                </c:pt>
                <c:pt idx="5">
                  <c:v>1995</c:v>
                </c:pt>
                <c:pt idx="10">
                  <c:v>2000</c:v>
                </c:pt>
                <c:pt idx="15">
                  <c:v>2005</c:v>
                </c:pt>
                <c:pt idx="20">
                  <c:v>2010</c:v>
                </c:pt>
                <c:pt idx="25">
                  <c:v>2015</c:v>
                </c:pt>
                <c:pt idx="30">
                  <c:v>2020</c:v>
                </c:pt>
                <c:pt idx="35">
                  <c:v>2025</c:v>
                </c:pt>
                <c:pt idx="40">
                  <c:v>2030</c:v>
                </c:pt>
                <c:pt idx="60">
                  <c:v>2050</c:v>
                </c:pt>
              </c:numCache>
            </c:numRef>
          </c:cat>
          <c:val>
            <c:numRef>
              <c:f>'減量示意圖(淨排放)'!$E$2:$E$62</c:f>
              <c:numCache>
                <c:formatCode>General</c:formatCode>
                <c:ptCount val="61"/>
                <c:pt idx="23" formatCode="0.0_);[Red]\(0.0\)">
                  <c:v>265.81099999999969</c:v>
                </c:pt>
                <c:pt idx="24" formatCode="0.0_);[Red]\(0.0\)">
                  <c:v>265.8</c:v>
                </c:pt>
                <c:pt idx="25" formatCode="0.0_);[Red]\(0.0\)">
                  <c:v>264.7</c:v>
                </c:pt>
                <c:pt idx="26" formatCode="0.0_);[Red]\(0.0\)">
                  <c:v>262.14000000000038</c:v>
                </c:pt>
                <c:pt idx="27" formatCode="0.0_);[Red]\(0.0\)">
                  <c:v>259.58</c:v>
                </c:pt>
                <c:pt idx="28" formatCode="0.0_);[Red]\(0.0\)">
                  <c:v>257.02</c:v>
                </c:pt>
                <c:pt idx="29" formatCode="0.0_);[Red]\(0.0\)">
                  <c:v>254.46</c:v>
                </c:pt>
                <c:pt idx="30" formatCode="0.0_);[Red]\(0.0\)">
                  <c:v>251.9</c:v>
                </c:pt>
                <c:pt idx="31" formatCode="0.0_);[Red]\(0.0\)">
                  <c:v>250.5</c:v>
                </c:pt>
                <c:pt idx="32" formatCode="0.0_);[Red]\(0.0\)">
                  <c:v>249.1</c:v>
                </c:pt>
                <c:pt idx="33" formatCode="0.0_);[Red]\(0.0\)">
                  <c:v>247.7</c:v>
                </c:pt>
                <c:pt idx="34" formatCode="0.0_);[Red]\(0.0\)">
                  <c:v>246.29999999999998</c:v>
                </c:pt>
                <c:pt idx="35" formatCode="0.0_);[Red]\(0.0\)">
                  <c:v>244.9</c:v>
                </c:pt>
                <c:pt idx="36" formatCode="0.0_);[Red]\(0.0\)">
                  <c:v>238.72</c:v>
                </c:pt>
                <c:pt idx="37" formatCode="0.0_);[Red]\(0.0\)">
                  <c:v>232.54</c:v>
                </c:pt>
                <c:pt idx="38" formatCode="0.0_);[Red]\(0.0\)">
                  <c:v>226.36</c:v>
                </c:pt>
                <c:pt idx="39" formatCode="0.0_);[Red]\(0.0\)">
                  <c:v>220.17999999999998</c:v>
                </c:pt>
                <c:pt idx="40" formatCode="0.0_);[Red]\(0.0\)">
                  <c:v>214</c:v>
                </c:pt>
              </c:numCache>
            </c:numRef>
          </c:val>
        </c:ser>
        <c:ser>
          <c:idx val="3"/>
          <c:order val="3"/>
          <c:spPr>
            <a:ln w="12700">
              <a:noFill/>
              <a:prstDash val="dash"/>
            </a:ln>
          </c:spPr>
          <c:marker>
            <c:symbol val="none"/>
          </c:marker>
          <c:cat>
            <c:numRef>
              <c:f>'減量示意圖(淨排放)'!$B$2:$B$62</c:f>
              <c:numCache>
                <c:formatCode>General</c:formatCode>
                <c:ptCount val="61"/>
                <c:pt idx="0">
                  <c:v>1990</c:v>
                </c:pt>
                <c:pt idx="5">
                  <c:v>1995</c:v>
                </c:pt>
                <c:pt idx="10">
                  <c:v>2000</c:v>
                </c:pt>
                <c:pt idx="15">
                  <c:v>2005</c:v>
                </c:pt>
                <c:pt idx="20">
                  <c:v>2010</c:v>
                </c:pt>
                <c:pt idx="25">
                  <c:v>2015</c:v>
                </c:pt>
                <c:pt idx="30">
                  <c:v>2020</c:v>
                </c:pt>
                <c:pt idx="35">
                  <c:v>2025</c:v>
                </c:pt>
                <c:pt idx="40">
                  <c:v>2030</c:v>
                </c:pt>
                <c:pt idx="60">
                  <c:v>2050</c:v>
                </c:pt>
              </c:numCache>
            </c:numRef>
          </c:cat>
          <c:val>
            <c:numRef>
              <c:f>'減量示意圖(淨排放)'!$F$2:$F$62</c:f>
              <c:numCache>
                <c:formatCode>General</c:formatCode>
                <c:ptCount val="61"/>
                <c:pt idx="40" formatCode="0.0_);[Red]\(0.0\)">
                  <c:v>214</c:v>
                </c:pt>
                <c:pt idx="41">
                  <c:v>209.04910999999998</c:v>
                </c:pt>
                <c:pt idx="42">
                  <c:v>204.21275884014995</c:v>
                </c:pt>
                <c:pt idx="43">
                  <c:v>199.48829666438414</c:v>
                </c:pt>
                <c:pt idx="44">
                  <c:v>194.87313492105127</c:v>
                </c:pt>
                <c:pt idx="45">
                  <c:v>190.36474494465406</c:v>
                </c:pt>
                <c:pt idx="46">
                  <c:v>185.96065657035948</c:v>
                </c:pt>
                <c:pt idx="47">
                  <c:v>181.65845678060563</c:v>
                </c:pt>
                <c:pt idx="48">
                  <c:v>177.45578838298664</c:v>
                </c:pt>
                <c:pt idx="49">
                  <c:v>173.35034871874603</c:v>
                </c:pt>
                <c:pt idx="50">
                  <c:v>169.33988840113642</c:v>
                </c:pt>
                <c:pt idx="51">
                  <c:v>165.42221008297787</c:v>
                </c:pt>
                <c:pt idx="52">
                  <c:v>161.59516725270649</c:v>
                </c:pt>
                <c:pt idx="53">
                  <c:v>157.85666305831521</c:v>
                </c:pt>
                <c:pt idx="54">
                  <c:v>154.204649158461</c:v>
                </c:pt>
                <c:pt idx="55">
                  <c:v>150.63712460017999</c:v>
                </c:pt>
                <c:pt idx="56">
                  <c:v>147.15213472255482</c:v>
                </c:pt>
                <c:pt idx="57">
                  <c:v>143.74777008574728</c:v>
                </c:pt>
                <c:pt idx="58">
                  <c:v>140.42216542481458</c:v>
                </c:pt>
                <c:pt idx="59">
                  <c:v>137.17349862771158</c:v>
                </c:pt>
                <c:pt idx="60">
                  <c:v>134</c:v>
                </c:pt>
              </c:numCache>
            </c:numRef>
          </c:val>
        </c:ser>
        <c:dLbls/>
        <c:marker val="1"/>
        <c:axId val="83138432"/>
        <c:axId val="83139968"/>
      </c:lineChart>
      <c:catAx>
        <c:axId val="83138432"/>
        <c:scaling>
          <c:orientation val="minMax"/>
        </c:scaling>
        <c:axPos val="b"/>
        <c:numFmt formatCode="General" sourceLinked="1"/>
        <c:tickLblPos val="nextTo"/>
        <c:txPr>
          <a:bodyPr/>
          <a:lstStyle/>
          <a:p>
            <a:pPr>
              <a:defRPr sz="1200"/>
            </a:pPr>
            <a:endParaRPr lang="zh-TW"/>
          </a:p>
        </c:txPr>
        <c:crossAx val="83139968"/>
        <c:crosses val="autoZero"/>
        <c:auto val="1"/>
        <c:lblAlgn val="ctr"/>
        <c:lblOffset val="100"/>
        <c:tickLblSkip val="1"/>
      </c:catAx>
      <c:valAx>
        <c:axId val="83139968"/>
        <c:scaling>
          <c:orientation val="minMax"/>
          <c:max val="500"/>
        </c:scaling>
        <c:axPos val="l"/>
        <c:majorGridlines>
          <c:spPr>
            <a:ln w="3175">
              <a:solidFill>
                <a:schemeClr val="bg1">
                  <a:lumMod val="85000"/>
                </a:schemeClr>
              </a:solidFill>
            </a:ln>
          </c:spPr>
        </c:majorGridlines>
        <c:title>
          <c:tx>
            <c:rich>
              <a:bodyPr rot="-5400000" vert="horz"/>
              <a:lstStyle/>
              <a:p>
                <a:pPr>
                  <a:defRPr sz="1400" b="0">
                    <a:latin typeface="Times New Roman" pitchFamily="18" charset="0"/>
                    <a:ea typeface="微軟正黑體" pitchFamily="34" charset="-120"/>
                    <a:cs typeface="Times New Roman" pitchFamily="18" charset="0"/>
                  </a:defRPr>
                </a:pPr>
                <a:r>
                  <a:rPr lang="zh-TW" altLang="en-US" sz="1400" b="0" dirty="0">
                    <a:latin typeface="Times New Roman" pitchFamily="18" charset="0"/>
                    <a:ea typeface="微軟正黑體" pitchFamily="34" charset="-120"/>
                    <a:cs typeface="Times New Roman" pitchFamily="18" charset="0"/>
                  </a:rPr>
                  <a:t>溫室氣體排放</a:t>
                </a:r>
                <a:r>
                  <a:rPr lang="zh-TW" altLang="en-US" sz="1400" b="0" dirty="0" smtClean="0">
                    <a:latin typeface="Times New Roman" pitchFamily="18" charset="0"/>
                    <a:ea typeface="微軟正黑體" pitchFamily="34" charset="-120"/>
                    <a:cs typeface="Times New Roman" pitchFamily="18" charset="0"/>
                  </a:rPr>
                  <a:t>量 </a:t>
                </a:r>
                <a:r>
                  <a:rPr lang="en-US" altLang="zh-TW" sz="1200" b="0" dirty="0" smtClean="0">
                    <a:latin typeface="Times New Roman" pitchFamily="18" charset="0"/>
                    <a:ea typeface="微軟正黑體" pitchFamily="34" charset="-120"/>
                    <a:cs typeface="Times New Roman" pitchFamily="18" charset="0"/>
                  </a:rPr>
                  <a:t>(</a:t>
                </a:r>
                <a:r>
                  <a:rPr lang="zh-TW" altLang="en-US" sz="1200" b="0" dirty="0">
                    <a:latin typeface="Times New Roman" pitchFamily="18" charset="0"/>
                    <a:ea typeface="微軟正黑體" pitchFamily="34" charset="-120"/>
                    <a:cs typeface="Times New Roman" pitchFamily="18" charset="0"/>
                  </a:rPr>
                  <a:t>單位：百萬</a:t>
                </a:r>
                <a:r>
                  <a:rPr lang="zh-TW" altLang="en-US" sz="1200" b="0" dirty="0" smtClean="0">
                    <a:latin typeface="Times New Roman" pitchFamily="18" charset="0"/>
                    <a:ea typeface="微軟正黑體" pitchFamily="34" charset="-120"/>
                    <a:cs typeface="Times New Roman" pitchFamily="18" charset="0"/>
                  </a:rPr>
                  <a:t>公噸二氧化碳當量</a:t>
                </a:r>
                <a:r>
                  <a:rPr lang="en-US" altLang="zh-TW" sz="1200" b="0" dirty="0">
                    <a:latin typeface="Times New Roman" pitchFamily="18" charset="0"/>
                    <a:ea typeface="微軟正黑體" pitchFamily="34" charset="-120"/>
                    <a:cs typeface="Times New Roman" pitchFamily="18" charset="0"/>
                  </a:rPr>
                  <a:t>)</a:t>
                </a:r>
              </a:p>
            </c:rich>
          </c:tx>
          <c:layout>
            <c:manualLayout>
              <c:xMode val="edge"/>
              <c:yMode val="edge"/>
              <c:x val="1.6718457705827281E-2"/>
              <c:y val="5.4218411304206772E-2"/>
            </c:manualLayout>
          </c:layout>
        </c:title>
        <c:numFmt formatCode="#,##0_);[Red]\(#,##0\)" sourceLinked="0"/>
        <c:tickLblPos val="nextTo"/>
        <c:txPr>
          <a:bodyPr/>
          <a:lstStyle/>
          <a:p>
            <a:pPr>
              <a:defRPr sz="1200"/>
            </a:pPr>
            <a:endParaRPr lang="zh-TW"/>
          </a:p>
        </c:txPr>
        <c:crossAx val="83138432"/>
        <c:crosses val="autoZero"/>
        <c:crossBetween val="midCat"/>
      </c:valAx>
    </c:plotArea>
    <c:plotVisOnly val="1"/>
    <c:dispBlanksAs val="gap"/>
  </c:chart>
  <c:spPr>
    <a:ln>
      <a:noFill/>
    </a:ln>
  </c:spPr>
  <c:externalData r:id="rId2"/>
  <c:userShapes r:id="rId3"/>
</c:chartSpace>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66E291-2330-4A75-B807-1CEC6147BBC2}" type="doc">
      <dgm:prSet loTypeId="urn:microsoft.com/office/officeart/2005/8/layout/chart3" loCatId="cycle" qsTypeId="urn:microsoft.com/office/officeart/2005/8/quickstyle/simple1" qsCatId="simple" csTypeId="urn:microsoft.com/office/officeart/2005/8/colors/accent5_2" csCatId="accent5" phldr="1"/>
      <dgm:spPr/>
    </dgm:pt>
    <dgm:pt modelId="{85EA4038-9DED-4EEB-AA78-80CC0B031DFB}">
      <dgm:prSet phldrT="[文字]" custT="1">
        <dgm:style>
          <a:lnRef idx="1">
            <a:schemeClr val="accent5"/>
          </a:lnRef>
          <a:fillRef idx="2">
            <a:schemeClr val="accent5"/>
          </a:fillRef>
          <a:effectRef idx="1">
            <a:schemeClr val="accent5"/>
          </a:effectRef>
          <a:fontRef idx="minor">
            <a:schemeClr val="dk1"/>
          </a:fontRef>
        </dgm:style>
      </dgm:prSet>
      <dgm:spPr>
        <a:xfrm>
          <a:off x="537548" y="487952"/>
          <a:ext cx="3998834" cy="3998834"/>
        </a:xfrm>
        <a:prstGeom prst="pie">
          <a:avLst>
            <a:gd name="adj1" fmla="val 6942858"/>
            <a:gd name="adj2" fmla="val 10028574"/>
          </a:avLst>
        </a:prstGeom>
        <a:gradFill rotWithShape="1">
          <a:gsLst>
            <a:gs pos="0">
              <a:srgbClr val="4BACC6">
                <a:tint val="1000"/>
                <a:satMod val="255000"/>
              </a:srgbClr>
            </a:gs>
            <a:gs pos="55000">
              <a:srgbClr val="4BACC6">
                <a:tint val="12000"/>
                <a:satMod val="255000"/>
              </a:srgbClr>
            </a:gs>
            <a:gs pos="100000">
              <a:srgbClr val="4BACC6">
                <a:tint val="45000"/>
                <a:satMod val="250000"/>
              </a:srgbClr>
            </a:gs>
          </a:gsLst>
          <a:path path="circle">
            <a:fillToRect l="-40000" t="-90000" r="140000" b="190000"/>
          </a:path>
        </a:gradFill>
        <a:ln w="9525" cap="flat" cmpd="sng" algn="ctr">
          <a:solidFill>
            <a:srgbClr val="4BACC6"/>
          </a:solidFill>
          <a:prstDash val="solid"/>
        </a:ln>
        <a:effectLst>
          <a:outerShdw blurRad="51500" dist="25400" dir="5400000" rotWithShape="0">
            <a:srgbClr val="000000">
              <a:alpha val="40000"/>
            </a:srgbClr>
          </a:outerShdw>
        </a:effectLst>
      </dgm:spPr>
      <dgm:t>
        <a:bodyPr/>
        <a:lstStyle/>
        <a:p>
          <a:pPr algn="l"/>
          <a:endParaRPr kumimoji="1" lang="zh-TW" altLang="en-US" sz="1800" kern="1200" dirty="0">
            <a:solidFill>
              <a:sysClr val="windowText" lastClr="000000"/>
            </a:solidFill>
            <a:latin typeface="標楷體" pitchFamily="65" charset="-120"/>
            <a:ea typeface="標楷體" pitchFamily="65" charset="-120"/>
            <a:cs typeface="Times New Roman" pitchFamily="18" charset="0"/>
          </a:endParaRPr>
        </a:p>
      </dgm:t>
    </dgm:pt>
    <dgm:pt modelId="{6C9FE6B0-F02E-486C-A5F5-02C52085A2C7}" type="parTrans" cxnId="{33529585-CC1C-407C-AED1-7759A72E97A9}">
      <dgm:prSet/>
      <dgm:spPr/>
      <dgm:t>
        <a:bodyPr/>
        <a:lstStyle/>
        <a:p>
          <a:endParaRPr lang="zh-TW" altLang="en-US"/>
        </a:p>
      </dgm:t>
    </dgm:pt>
    <dgm:pt modelId="{49410083-8C2A-40B9-9735-1689DFF58790}" type="sibTrans" cxnId="{33529585-CC1C-407C-AED1-7759A72E97A9}">
      <dgm:prSet/>
      <dgm:spPr/>
      <dgm:t>
        <a:bodyPr/>
        <a:lstStyle/>
        <a:p>
          <a:endParaRPr lang="zh-TW" altLang="en-US"/>
        </a:p>
      </dgm:t>
    </dgm:pt>
    <dgm:pt modelId="{0D04A646-ED3F-424F-933B-0B41AD2F9406}">
      <dgm:prSet phldrT="[文字]" custT="1">
        <dgm:style>
          <a:lnRef idx="1">
            <a:schemeClr val="accent5"/>
          </a:lnRef>
          <a:fillRef idx="2">
            <a:schemeClr val="accent5"/>
          </a:fillRef>
          <a:effectRef idx="1">
            <a:schemeClr val="accent5"/>
          </a:effectRef>
          <a:fontRef idx="minor">
            <a:schemeClr val="dk1"/>
          </a:fontRef>
        </dgm:style>
      </dgm:prSet>
      <dgm:spPr>
        <a:xfrm>
          <a:off x="537548" y="487952"/>
          <a:ext cx="3998834" cy="3998834"/>
        </a:xfrm>
        <a:prstGeom prst="pie">
          <a:avLst>
            <a:gd name="adj1" fmla="val 10028574"/>
            <a:gd name="adj2" fmla="val 13114284"/>
          </a:avLst>
        </a:prstGeom>
        <a:gradFill rotWithShape="1">
          <a:gsLst>
            <a:gs pos="0">
              <a:srgbClr val="4BACC6">
                <a:tint val="1000"/>
                <a:satMod val="255000"/>
              </a:srgbClr>
            </a:gs>
            <a:gs pos="55000">
              <a:srgbClr val="4BACC6">
                <a:tint val="12000"/>
                <a:satMod val="255000"/>
              </a:srgbClr>
            </a:gs>
            <a:gs pos="100000">
              <a:srgbClr val="4BACC6">
                <a:tint val="45000"/>
                <a:satMod val="250000"/>
              </a:srgbClr>
            </a:gs>
          </a:gsLst>
          <a:path path="circle">
            <a:fillToRect l="-40000" t="-90000" r="140000" b="190000"/>
          </a:path>
        </a:gradFill>
        <a:ln w="9525" cap="flat" cmpd="sng" algn="ctr">
          <a:solidFill>
            <a:srgbClr val="4BACC6"/>
          </a:solidFill>
          <a:prstDash val="solid"/>
        </a:ln>
        <a:effectLst>
          <a:outerShdw blurRad="51500" dist="25400" dir="5400000" rotWithShape="0">
            <a:srgbClr val="000000">
              <a:alpha val="40000"/>
            </a:srgbClr>
          </a:outerShdw>
        </a:effectLst>
      </dgm:spPr>
      <dgm:t>
        <a:bodyPr/>
        <a:lstStyle/>
        <a:p>
          <a:endParaRPr kumimoji="1" lang="zh-TW" altLang="en-US" sz="1800" kern="1200" dirty="0">
            <a:solidFill>
              <a:sysClr val="windowText" lastClr="000000"/>
            </a:solidFill>
            <a:latin typeface="標楷體" pitchFamily="65" charset="-120"/>
            <a:ea typeface="標楷體" pitchFamily="65" charset="-120"/>
            <a:cs typeface="Times New Roman" pitchFamily="18" charset="0"/>
          </a:endParaRPr>
        </a:p>
      </dgm:t>
    </dgm:pt>
    <dgm:pt modelId="{130BEE92-53D8-4FCB-B6F8-4EDB370EBA37}" type="parTrans" cxnId="{CE4B2CEF-1A95-4E04-9CB4-EFB6ADC50C03}">
      <dgm:prSet/>
      <dgm:spPr/>
      <dgm:t>
        <a:bodyPr/>
        <a:lstStyle/>
        <a:p>
          <a:endParaRPr lang="zh-TW" altLang="en-US"/>
        </a:p>
      </dgm:t>
    </dgm:pt>
    <dgm:pt modelId="{AB5A36DF-89F9-4304-AC13-AF9BEE325755}" type="sibTrans" cxnId="{CE4B2CEF-1A95-4E04-9CB4-EFB6ADC50C03}">
      <dgm:prSet/>
      <dgm:spPr/>
      <dgm:t>
        <a:bodyPr/>
        <a:lstStyle/>
        <a:p>
          <a:endParaRPr lang="zh-TW" altLang="en-US"/>
        </a:p>
      </dgm:t>
    </dgm:pt>
    <dgm:pt modelId="{480DA41A-C87D-4C35-9298-C4DDCE68C738}">
      <dgm:prSet phldrT="[文字]" custT="1">
        <dgm:style>
          <a:lnRef idx="1">
            <a:schemeClr val="accent5"/>
          </a:lnRef>
          <a:fillRef idx="2">
            <a:schemeClr val="accent5"/>
          </a:fillRef>
          <a:effectRef idx="1">
            <a:schemeClr val="accent5"/>
          </a:effectRef>
          <a:fontRef idx="minor">
            <a:schemeClr val="dk1"/>
          </a:fontRef>
        </dgm:style>
      </dgm:prSet>
      <dgm:spPr>
        <a:xfrm>
          <a:off x="537548" y="487952"/>
          <a:ext cx="3998834" cy="3998834"/>
        </a:xfrm>
        <a:prstGeom prst="pie">
          <a:avLst>
            <a:gd name="adj1" fmla="val 13114284"/>
            <a:gd name="adj2" fmla="val 16200000"/>
          </a:avLst>
        </a:prstGeom>
        <a:gradFill rotWithShape="1">
          <a:gsLst>
            <a:gs pos="0">
              <a:srgbClr val="4BACC6">
                <a:tint val="1000"/>
                <a:satMod val="255000"/>
              </a:srgbClr>
            </a:gs>
            <a:gs pos="55000">
              <a:srgbClr val="4BACC6">
                <a:tint val="12000"/>
                <a:satMod val="255000"/>
              </a:srgbClr>
            </a:gs>
            <a:gs pos="100000">
              <a:srgbClr val="4BACC6">
                <a:tint val="45000"/>
                <a:satMod val="250000"/>
              </a:srgbClr>
            </a:gs>
          </a:gsLst>
          <a:path path="circle">
            <a:fillToRect l="-40000" t="-90000" r="140000" b="190000"/>
          </a:path>
        </a:gradFill>
        <a:ln w="9525" cap="flat" cmpd="sng" algn="ctr">
          <a:solidFill>
            <a:srgbClr val="4BACC6"/>
          </a:solidFill>
          <a:prstDash val="solid"/>
        </a:ln>
        <a:effectLst>
          <a:outerShdw blurRad="51500" dist="25400" dir="5400000" rotWithShape="0">
            <a:srgbClr val="000000">
              <a:alpha val="40000"/>
            </a:srgbClr>
          </a:outerShdw>
        </a:effectLst>
      </dgm:spPr>
      <dgm:t>
        <a:bodyPr/>
        <a:lstStyle/>
        <a:p>
          <a:endParaRPr kumimoji="1" lang="zh-TW" altLang="en-US" sz="1800" kern="1200" dirty="0" smtClean="0">
            <a:solidFill>
              <a:sysClr val="windowText" lastClr="000000"/>
            </a:solidFill>
            <a:latin typeface="微軟正黑體" panose="020B0604030504040204" pitchFamily="34" charset="-120"/>
            <a:ea typeface="微軟正黑體" panose="020B0604030504040204" pitchFamily="34" charset="-120"/>
            <a:cs typeface="Times New Roman" pitchFamily="18" charset="0"/>
          </a:endParaRPr>
        </a:p>
      </dgm:t>
    </dgm:pt>
    <dgm:pt modelId="{032C9155-F5D9-4A1B-B8A0-8133C0D64729}" type="parTrans" cxnId="{C75D84D3-4233-4B8D-98CE-4DDD8D6901EC}">
      <dgm:prSet/>
      <dgm:spPr/>
      <dgm:t>
        <a:bodyPr/>
        <a:lstStyle/>
        <a:p>
          <a:endParaRPr lang="zh-TW" altLang="en-US"/>
        </a:p>
      </dgm:t>
    </dgm:pt>
    <dgm:pt modelId="{3BA0C354-2E76-4934-8375-CA549178D6C1}" type="sibTrans" cxnId="{C75D84D3-4233-4B8D-98CE-4DDD8D6901EC}">
      <dgm:prSet/>
      <dgm:spPr/>
      <dgm:t>
        <a:bodyPr/>
        <a:lstStyle/>
        <a:p>
          <a:endParaRPr lang="zh-TW" altLang="en-US"/>
        </a:p>
      </dgm:t>
    </dgm:pt>
    <dgm:pt modelId="{F0831E4C-ED6D-4FF1-AB78-35D5C357ABC7}">
      <dgm:prSet custT="1">
        <dgm:style>
          <a:lnRef idx="1">
            <a:schemeClr val="accent5"/>
          </a:lnRef>
          <a:fillRef idx="2">
            <a:schemeClr val="accent5"/>
          </a:fillRef>
          <a:effectRef idx="1">
            <a:schemeClr val="accent5"/>
          </a:effectRef>
          <a:fontRef idx="minor">
            <a:schemeClr val="dk1"/>
          </a:fontRef>
        </dgm:style>
      </dgm:prSet>
      <dgm:spPr>
        <a:xfrm>
          <a:off x="534722" y="485428"/>
          <a:ext cx="3998834" cy="3998834"/>
        </a:xfrm>
        <a:prstGeom prst="pie">
          <a:avLst>
            <a:gd name="adj1" fmla="val 16200000"/>
            <a:gd name="adj2" fmla="val 19285716"/>
          </a:avLst>
        </a:prstGeom>
        <a:gradFill rotWithShape="1">
          <a:gsLst>
            <a:gs pos="0">
              <a:srgbClr val="4BACC6">
                <a:tint val="1000"/>
                <a:satMod val="255000"/>
              </a:srgbClr>
            </a:gs>
            <a:gs pos="55000">
              <a:srgbClr val="4BACC6">
                <a:tint val="12000"/>
                <a:satMod val="255000"/>
              </a:srgbClr>
            </a:gs>
            <a:gs pos="100000">
              <a:srgbClr val="4BACC6">
                <a:tint val="45000"/>
                <a:satMod val="250000"/>
              </a:srgbClr>
            </a:gs>
          </a:gsLst>
          <a:path path="circle">
            <a:fillToRect l="-40000" t="-90000" r="140000" b="190000"/>
          </a:path>
        </a:gradFill>
        <a:ln w="9525" cap="flat" cmpd="sng" algn="ctr">
          <a:solidFill>
            <a:srgbClr val="4BACC6"/>
          </a:solidFill>
          <a:prstDash val="solid"/>
        </a:ln>
        <a:effectLst>
          <a:outerShdw blurRad="51500" dist="25400" dir="5400000" rotWithShape="0">
            <a:srgbClr val="000000">
              <a:alpha val="40000"/>
            </a:srgbClr>
          </a:outerShdw>
        </a:effectLst>
      </dgm:spPr>
      <dgm:t>
        <a:bodyPr/>
        <a:lstStyle/>
        <a:p>
          <a:endParaRPr kumimoji="1" lang="zh-TW" altLang="en-US" sz="1800" kern="1200" dirty="0" smtClean="0">
            <a:solidFill>
              <a:sysClr val="windowText" lastClr="000000"/>
            </a:solidFill>
            <a:latin typeface="標楷體" pitchFamily="65" charset="-120"/>
            <a:ea typeface="標楷體" pitchFamily="65" charset="-120"/>
            <a:cs typeface="Times New Roman" pitchFamily="18" charset="0"/>
          </a:endParaRPr>
        </a:p>
      </dgm:t>
    </dgm:pt>
    <dgm:pt modelId="{3AB96718-13E3-4D39-96CD-30B57659DB97}" type="parTrans" cxnId="{379CBE9B-3857-421D-9754-0329084E9545}">
      <dgm:prSet/>
      <dgm:spPr/>
      <dgm:t>
        <a:bodyPr/>
        <a:lstStyle/>
        <a:p>
          <a:endParaRPr lang="zh-TW" altLang="en-US"/>
        </a:p>
      </dgm:t>
    </dgm:pt>
    <dgm:pt modelId="{0E3B18D2-C494-43F1-B4C9-D801FC35E668}" type="sibTrans" cxnId="{379CBE9B-3857-421D-9754-0329084E9545}">
      <dgm:prSet/>
      <dgm:spPr/>
      <dgm:t>
        <a:bodyPr/>
        <a:lstStyle/>
        <a:p>
          <a:endParaRPr lang="zh-TW" altLang="en-US"/>
        </a:p>
      </dgm:t>
    </dgm:pt>
    <dgm:pt modelId="{FCDD7790-91AB-4608-801E-89044971F9D7}">
      <dgm:prSet custT="1">
        <dgm:style>
          <a:lnRef idx="1">
            <a:schemeClr val="accent5"/>
          </a:lnRef>
          <a:fillRef idx="2">
            <a:schemeClr val="accent5"/>
          </a:fillRef>
          <a:effectRef idx="1">
            <a:schemeClr val="accent5"/>
          </a:effectRef>
          <a:fontRef idx="minor">
            <a:schemeClr val="dk1"/>
          </a:fontRef>
        </dgm:style>
      </dgm:prSet>
      <dgm:spPr>
        <a:xfrm>
          <a:off x="537548" y="487952"/>
          <a:ext cx="3998834" cy="3998834"/>
        </a:xfrm>
        <a:prstGeom prst="pie">
          <a:avLst>
            <a:gd name="adj1" fmla="val 3857226"/>
            <a:gd name="adj2" fmla="val 6942858"/>
          </a:avLst>
        </a:prstGeom>
        <a:gradFill rotWithShape="1">
          <a:gsLst>
            <a:gs pos="0">
              <a:srgbClr val="4BACC6">
                <a:tint val="1000"/>
                <a:satMod val="255000"/>
              </a:srgbClr>
            </a:gs>
            <a:gs pos="55000">
              <a:srgbClr val="4BACC6">
                <a:tint val="12000"/>
                <a:satMod val="255000"/>
              </a:srgbClr>
            </a:gs>
            <a:gs pos="100000">
              <a:srgbClr val="4BACC6">
                <a:tint val="45000"/>
                <a:satMod val="250000"/>
              </a:srgbClr>
            </a:gs>
          </a:gsLst>
          <a:path path="circle">
            <a:fillToRect l="-40000" t="-90000" r="140000" b="190000"/>
          </a:path>
        </a:gradFill>
        <a:ln w="9525" cap="flat" cmpd="sng" algn="ctr">
          <a:solidFill>
            <a:srgbClr val="4BACC6"/>
          </a:solidFill>
          <a:prstDash val="solid"/>
        </a:ln>
        <a:effectLst>
          <a:outerShdw blurRad="51500" dist="25400" dir="5400000" rotWithShape="0">
            <a:srgbClr val="000000">
              <a:alpha val="40000"/>
            </a:srgbClr>
          </a:outerShdw>
        </a:effectLst>
      </dgm:spPr>
      <dgm:t>
        <a:bodyPr/>
        <a:lstStyle/>
        <a:p>
          <a:endParaRPr kumimoji="1" lang="zh-TW" altLang="en-US" sz="1800" kern="1200" dirty="0" smtClean="0">
            <a:solidFill>
              <a:sysClr val="windowText" lastClr="000000"/>
            </a:solidFill>
            <a:latin typeface="標楷體" pitchFamily="65" charset="-120"/>
            <a:ea typeface="標楷體" pitchFamily="65" charset="-120"/>
            <a:cs typeface="Times New Roman" pitchFamily="18" charset="0"/>
          </a:endParaRPr>
        </a:p>
      </dgm:t>
    </dgm:pt>
    <dgm:pt modelId="{C1629788-30C5-4EE9-AE09-0FAFC8567EC3}" type="parTrans" cxnId="{2236BEE6-51F0-4038-8C53-0D975E42ECA2}">
      <dgm:prSet/>
      <dgm:spPr/>
      <dgm:t>
        <a:bodyPr/>
        <a:lstStyle/>
        <a:p>
          <a:endParaRPr lang="zh-TW" altLang="en-US"/>
        </a:p>
      </dgm:t>
    </dgm:pt>
    <dgm:pt modelId="{1F07C35B-EE11-41BB-8ADB-70B8FC0C8C61}" type="sibTrans" cxnId="{2236BEE6-51F0-4038-8C53-0D975E42ECA2}">
      <dgm:prSet/>
      <dgm:spPr/>
      <dgm:t>
        <a:bodyPr/>
        <a:lstStyle/>
        <a:p>
          <a:endParaRPr lang="zh-TW" altLang="en-US"/>
        </a:p>
      </dgm:t>
    </dgm:pt>
    <dgm:pt modelId="{19E51854-0532-4C98-9C0E-B38C0FAB8833}">
      <dgm:prSet custT="1">
        <dgm:style>
          <a:lnRef idx="1">
            <a:schemeClr val="accent5"/>
          </a:lnRef>
          <a:fillRef idx="2">
            <a:schemeClr val="accent5"/>
          </a:fillRef>
          <a:effectRef idx="1">
            <a:schemeClr val="accent5"/>
          </a:effectRef>
          <a:fontRef idx="minor">
            <a:schemeClr val="dk1"/>
          </a:fontRef>
        </dgm:style>
      </dgm:prSet>
      <dgm:spPr>
        <a:xfrm>
          <a:off x="537548" y="487952"/>
          <a:ext cx="3998834" cy="3998834"/>
        </a:xfrm>
        <a:prstGeom prst="pie">
          <a:avLst>
            <a:gd name="adj1" fmla="val 19285716"/>
            <a:gd name="adj2" fmla="val 771428"/>
          </a:avLst>
        </a:prstGeom>
        <a:gradFill rotWithShape="1">
          <a:gsLst>
            <a:gs pos="0">
              <a:srgbClr val="4BACC6">
                <a:tint val="1000"/>
                <a:satMod val="255000"/>
              </a:srgbClr>
            </a:gs>
            <a:gs pos="55000">
              <a:srgbClr val="4BACC6">
                <a:tint val="12000"/>
                <a:satMod val="255000"/>
              </a:srgbClr>
            </a:gs>
            <a:gs pos="100000">
              <a:srgbClr val="4BACC6">
                <a:tint val="45000"/>
                <a:satMod val="250000"/>
              </a:srgbClr>
            </a:gs>
          </a:gsLst>
          <a:path path="circle">
            <a:fillToRect l="-40000" t="-90000" r="140000" b="190000"/>
          </a:path>
        </a:gradFill>
        <a:ln w="9525" cap="flat" cmpd="sng" algn="ctr">
          <a:solidFill>
            <a:srgbClr val="4BACC6"/>
          </a:solidFill>
          <a:prstDash val="solid"/>
        </a:ln>
        <a:effectLst>
          <a:outerShdw blurRad="51500" dist="25400" dir="5400000" rotWithShape="0">
            <a:srgbClr val="000000">
              <a:alpha val="40000"/>
            </a:srgbClr>
          </a:outerShdw>
        </a:effectLst>
      </dgm:spPr>
      <dgm:t>
        <a:bodyPr/>
        <a:lstStyle/>
        <a:p>
          <a:endParaRPr kumimoji="1" lang="zh-TW" altLang="en-US" sz="1800" kern="1200" dirty="0" smtClean="0">
            <a:solidFill>
              <a:sysClr val="windowText" lastClr="000000"/>
            </a:solidFill>
            <a:latin typeface="標楷體" pitchFamily="65" charset="-120"/>
            <a:ea typeface="標楷體" pitchFamily="65" charset="-120"/>
            <a:cs typeface="Times New Roman" pitchFamily="18" charset="0"/>
          </a:endParaRPr>
        </a:p>
      </dgm:t>
    </dgm:pt>
    <dgm:pt modelId="{14F5428C-5BF4-4EA6-ADF6-1DE0FBF61C79}" type="parTrans" cxnId="{F0711CE2-493B-4058-A923-F77D856278FB}">
      <dgm:prSet/>
      <dgm:spPr/>
      <dgm:t>
        <a:bodyPr/>
        <a:lstStyle/>
        <a:p>
          <a:endParaRPr lang="zh-TW" altLang="en-US"/>
        </a:p>
      </dgm:t>
    </dgm:pt>
    <dgm:pt modelId="{EFFC98C3-7E13-479C-B349-6A08352AF4B0}" type="sibTrans" cxnId="{F0711CE2-493B-4058-A923-F77D856278FB}">
      <dgm:prSet/>
      <dgm:spPr/>
      <dgm:t>
        <a:bodyPr/>
        <a:lstStyle/>
        <a:p>
          <a:endParaRPr lang="zh-TW" altLang="en-US"/>
        </a:p>
      </dgm:t>
    </dgm:pt>
    <dgm:pt modelId="{3F9D37F8-F05B-4D5A-A7AE-7B88FF44FF5B}">
      <dgm:prSet custT="1">
        <dgm:style>
          <a:lnRef idx="1">
            <a:schemeClr val="accent5"/>
          </a:lnRef>
          <a:fillRef idx="2">
            <a:schemeClr val="accent5"/>
          </a:fillRef>
          <a:effectRef idx="1">
            <a:schemeClr val="accent5"/>
          </a:effectRef>
          <a:fontRef idx="minor">
            <a:schemeClr val="dk1"/>
          </a:fontRef>
        </dgm:style>
      </dgm:prSet>
      <dgm:spPr>
        <a:xfrm>
          <a:off x="528791" y="478435"/>
          <a:ext cx="3998834" cy="3998834"/>
        </a:xfrm>
        <a:prstGeom prst="pie">
          <a:avLst>
            <a:gd name="adj1" fmla="val 771428"/>
            <a:gd name="adj2" fmla="val 3857143"/>
          </a:avLst>
        </a:prstGeom>
        <a:gradFill rotWithShape="1">
          <a:gsLst>
            <a:gs pos="0">
              <a:srgbClr val="4BACC6">
                <a:tint val="1000"/>
                <a:satMod val="255000"/>
              </a:srgbClr>
            </a:gs>
            <a:gs pos="55000">
              <a:srgbClr val="4BACC6">
                <a:tint val="12000"/>
                <a:satMod val="255000"/>
              </a:srgbClr>
            </a:gs>
            <a:gs pos="100000">
              <a:srgbClr val="4BACC6">
                <a:tint val="45000"/>
                <a:satMod val="250000"/>
              </a:srgbClr>
            </a:gs>
          </a:gsLst>
          <a:path path="circle">
            <a:fillToRect l="-40000" t="-90000" r="140000" b="190000"/>
          </a:path>
        </a:gradFill>
        <a:ln w="9525" cap="flat" cmpd="sng" algn="ctr">
          <a:solidFill>
            <a:srgbClr val="4BACC6"/>
          </a:solidFill>
          <a:prstDash val="solid"/>
        </a:ln>
        <a:effectLst>
          <a:outerShdw blurRad="51500" dist="25400" dir="5400000" rotWithShape="0">
            <a:srgbClr val="000000">
              <a:alpha val="40000"/>
            </a:srgbClr>
          </a:outerShdw>
        </a:effectLst>
      </dgm:spPr>
      <dgm:t>
        <a:bodyPr/>
        <a:lstStyle/>
        <a:p>
          <a:endParaRPr kumimoji="1" lang="zh-TW" altLang="en-US" sz="1800" kern="1200" dirty="0" smtClean="0">
            <a:solidFill>
              <a:sysClr val="windowText" lastClr="000000"/>
            </a:solidFill>
            <a:latin typeface="標楷體" pitchFamily="65" charset="-120"/>
            <a:ea typeface="標楷體" pitchFamily="65" charset="-120"/>
            <a:cs typeface="Times New Roman" pitchFamily="18" charset="0"/>
          </a:endParaRPr>
        </a:p>
      </dgm:t>
    </dgm:pt>
    <dgm:pt modelId="{739A268B-7014-4EC0-8A63-19F4819F555F}" type="parTrans" cxnId="{5A1D8727-8BBD-4CCB-88CC-93345B1CB81A}">
      <dgm:prSet/>
      <dgm:spPr/>
      <dgm:t>
        <a:bodyPr/>
        <a:lstStyle/>
        <a:p>
          <a:endParaRPr lang="zh-TW" altLang="en-US"/>
        </a:p>
      </dgm:t>
    </dgm:pt>
    <dgm:pt modelId="{49869EF5-B30D-4C97-8CF4-4B869B7E8F9D}" type="sibTrans" cxnId="{5A1D8727-8BBD-4CCB-88CC-93345B1CB81A}">
      <dgm:prSet/>
      <dgm:spPr/>
      <dgm:t>
        <a:bodyPr/>
        <a:lstStyle/>
        <a:p>
          <a:endParaRPr lang="zh-TW" altLang="en-US"/>
        </a:p>
      </dgm:t>
    </dgm:pt>
    <dgm:pt modelId="{DE4144EC-E899-4827-A592-D38D38E1541A}" type="pres">
      <dgm:prSet presAssocID="{0766E291-2330-4A75-B807-1CEC6147BBC2}" presName="compositeShape" presStyleCnt="0">
        <dgm:presLayoutVars>
          <dgm:chMax val="7"/>
          <dgm:dir/>
          <dgm:resizeHandles val="exact"/>
        </dgm:presLayoutVars>
      </dgm:prSet>
      <dgm:spPr/>
    </dgm:pt>
    <dgm:pt modelId="{E84ECD37-FFE5-409F-846B-64CDB0D76CB5}" type="pres">
      <dgm:prSet presAssocID="{0766E291-2330-4A75-B807-1CEC6147BBC2}" presName="wedge1" presStyleLbl="node1" presStyleIdx="0" presStyleCnt="7" custLinFactNeighborX="-2654" custLinFactNeighborY="5294"/>
      <dgm:spPr/>
      <dgm:t>
        <a:bodyPr/>
        <a:lstStyle/>
        <a:p>
          <a:endParaRPr lang="zh-TW" altLang="en-US"/>
        </a:p>
      </dgm:t>
    </dgm:pt>
    <dgm:pt modelId="{260472FF-FC4D-4632-BCAD-3DB6ECC42EF9}" type="pres">
      <dgm:prSet presAssocID="{0766E291-2330-4A75-B807-1CEC6147BBC2}" presName="wedge1Tx" presStyleLbl="node1" presStyleIdx="0" presStyleCnt="7">
        <dgm:presLayoutVars>
          <dgm:chMax val="0"/>
          <dgm:chPref val="0"/>
          <dgm:bulletEnabled val="1"/>
        </dgm:presLayoutVars>
      </dgm:prSet>
      <dgm:spPr/>
      <dgm:t>
        <a:bodyPr/>
        <a:lstStyle/>
        <a:p>
          <a:endParaRPr lang="zh-TW" altLang="en-US"/>
        </a:p>
      </dgm:t>
    </dgm:pt>
    <dgm:pt modelId="{B6B66996-B075-4CEE-A35A-A8D546649E5C}" type="pres">
      <dgm:prSet presAssocID="{0766E291-2330-4A75-B807-1CEC6147BBC2}" presName="wedge2" presStyleLbl="node1" presStyleIdx="1" presStyleCnt="7"/>
      <dgm:spPr/>
      <dgm:t>
        <a:bodyPr/>
        <a:lstStyle/>
        <a:p>
          <a:endParaRPr lang="zh-TW" altLang="en-US"/>
        </a:p>
      </dgm:t>
    </dgm:pt>
    <dgm:pt modelId="{68094382-7419-4194-ADBE-01630E26666A}" type="pres">
      <dgm:prSet presAssocID="{0766E291-2330-4A75-B807-1CEC6147BBC2}" presName="wedge2Tx" presStyleLbl="node1" presStyleIdx="1" presStyleCnt="7">
        <dgm:presLayoutVars>
          <dgm:chMax val="0"/>
          <dgm:chPref val="0"/>
          <dgm:bulletEnabled val="1"/>
        </dgm:presLayoutVars>
      </dgm:prSet>
      <dgm:spPr/>
      <dgm:t>
        <a:bodyPr/>
        <a:lstStyle/>
        <a:p>
          <a:endParaRPr lang="zh-TW" altLang="en-US"/>
        </a:p>
      </dgm:t>
    </dgm:pt>
    <dgm:pt modelId="{36E19825-BE4C-411F-98ED-C00E9A187CA7}" type="pres">
      <dgm:prSet presAssocID="{0766E291-2330-4A75-B807-1CEC6147BBC2}" presName="wedge3" presStyleLbl="node1" presStyleIdx="2" presStyleCnt="7" custLinFactNeighborX="-219" custLinFactNeighborY="-238"/>
      <dgm:spPr/>
      <dgm:t>
        <a:bodyPr/>
        <a:lstStyle/>
        <a:p>
          <a:endParaRPr lang="zh-TW" altLang="en-US"/>
        </a:p>
      </dgm:t>
    </dgm:pt>
    <dgm:pt modelId="{A07548A4-CAE6-47E4-BBD1-4879623DD359}" type="pres">
      <dgm:prSet presAssocID="{0766E291-2330-4A75-B807-1CEC6147BBC2}" presName="wedge3Tx" presStyleLbl="node1" presStyleIdx="2" presStyleCnt="7">
        <dgm:presLayoutVars>
          <dgm:chMax val="0"/>
          <dgm:chPref val="0"/>
          <dgm:bulletEnabled val="1"/>
        </dgm:presLayoutVars>
      </dgm:prSet>
      <dgm:spPr/>
      <dgm:t>
        <a:bodyPr/>
        <a:lstStyle/>
        <a:p>
          <a:endParaRPr lang="zh-TW" altLang="en-US"/>
        </a:p>
      </dgm:t>
    </dgm:pt>
    <dgm:pt modelId="{5AF97B33-D99D-469F-B7FF-B296F08D5718}" type="pres">
      <dgm:prSet presAssocID="{0766E291-2330-4A75-B807-1CEC6147BBC2}" presName="wedge4" presStyleLbl="node1" presStyleIdx="3" presStyleCnt="7"/>
      <dgm:spPr/>
      <dgm:t>
        <a:bodyPr/>
        <a:lstStyle/>
        <a:p>
          <a:endParaRPr lang="zh-TW" altLang="en-US"/>
        </a:p>
      </dgm:t>
    </dgm:pt>
    <dgm:pt modelId="{92781857-8A26-44C2-9140-688BE46FEA76}" type="pres">
      <dgm:prSet presAssocID="{0766E291-2330-4A75-B807-1CEC6147BBC2}" presName="wedge4Tx" presStyleLbl="node1" presStyleIdx="3" presStyleCnt="7">
        <dgm:presLayoutVars>
          <dgm:chMax val="0"/>
          <dgm:chPref val="0"/>
          <dgm:bulletEnabled val="1"/>
        </dgm:presLayoutVars>
      </dgm:prSet>
      <dgm:spPr/>
      <dgm:t>
        <a:bodyPr/>
        <a:lstStyle/>
        <a:p>
          <a:endParaRPr lang="zh-TW" altLang="en-US"/>
        </a:p>
      </dgm:t>
    </dgm:pt>
    <dgm:pt modelId="{1348F056-53B0-4597-91CD-EAE0F92DA1BE}" type="pres">
      <dgm:prSet presAssocID="{0766E291-2330-4A75-B807-1CEC6147BBC2}" presName="wedge5" presStyleLbl="node1" presStyleIdx="4" presStyleCnt="7"/>
      <dgm:spPr/>
      <dgm:t>
        <a:bodyPr/>
        <a:lstStyle/>
        <a:p>
          <a:endParaRPr lang="zh-TW" altLang="en-US"/>
        </a:p>
      </dgm:t>
    </dgm:pt>
    <dgm:pt modelId="{921AF483-8776-4394-969B-3B2F44710491}" type="pres">
      <dgm:prSet presAssocID="{0766E291-2330-4A75-B807-1CEC6147BBC2}" presName="wedge5Tx" presStyleLbl="node1" presStyleIdx="4" presStyleCnt="7">
        <dgm:presLayoutVars>
          <dgm:chMax val="0"/>
          <dgm:chPref val="0"/>
          <dgm:bulletEnabled val="1"/>
        </dgm:presLayoutVars>
      </dgm:prSet>
      <dgm:spPr/>
      <dgm:t>
        <a:bodyPr/>
        <a:lstStyle/>
        <a:p>
          <a:endParaRPr lang="zh-TW" altLang="en-US"/>
        </a:p>
      </dgm:t>
    </dgm:pt>
    <dgm:pt modelId="{8A6945A9-497D-4A0B-B21E-E77BAE8B857B}" type="pres">
      <dgm:prSet presAssocID="{0766E291-2330-4A75-B807-1CEC6147BBC2}" presName="wedge6" presStyleLbl="node1" presStyleIdx="5" presStyleCnt="7"/>
      <dgm:spPr/>
      <dgm:t>
        <a:bodyPr/>
        <a:lstStyle/>
        <a:p>
          <a:endParaRPr lang="zh-TW" altLang="en-US"/>
        </a:p>
      </dgm:t>
    </dgm:pt>
    <dgm:pt modelId="{40701671-CDB5-46BF-A499-C6114D00A917}" type="pres">
      <dgm:prSet presAssocID="{0766E291-2330-4A75-B807-1CEC6147BBC2}" presName="wedge6Tx" presStyleLbl="node1" presStyleIdx="5" presStyleCnt="7">
        <dgm:presLayoutVars>
          <dgm:chMax val="0"/>
          <dgm:chPref val="0"/>
          <dgm:bulletEnabled val="1"/>
        </dgm:presLayoutVars>
      </dgm:prSet>
      <dgm:spPr/>
      <dgm:t>
        <a:bodyPr/>
        <a:lstStyle/>
        <a:p>
          <a:endParaRPr lang="zh-TW" altLang="en-US"/>
        </a:p>
      </dgm:t>
    </dgm:pt>
    <dgm:pt modelId="{2D6E9E88-2B9C-4344-B970-8C93DA1FB57F}" type="pres">
      <dgm:prSet presAssocID="{0766E291-2330-4A75-B807-1CEC6147BBC2}" presName="wedge7" presStyleLbl="node1" presStyleIdx="6" presStyleCnt="7"/>
      <dgm:spPr/>
      <dgm:t>
        <a:bodyPr/>
        <a:lstStyle/>
        <a:p>
          <a:endParaRPr lang="zh-TW" altLang="en-US"/>
        </a:p>
      </dgm:t>
    </dgm:pt>
    <dgm:pt modelId="{E007ED27-03BB-4DC8-958D-C5A2AD79FC45}" type="pres">
      <dgm:prSet presAssocID="{0766E291-2330-4A75-B807-1CEC6147BBC2}" presName="wedge7Tx" presStyleLbl="node1" presStyleIdx="6" presStyleCnt="7">
        <dgm:presLayoutVars>
          <dgm:chMax val="0"/>
          <dgm:chPref val="0"/>
          <dgm:bulletEnabled val="1"/>
        </dgm:presLayoutVars>
      </dgm:prSet>
      <dgm:spPr/>
      <dgm:t>
        <a:bodyPr/>
        <a:lstStyle/>
        <a:p>
          <a:endParaRPr lang="zh-TW" altLang="en-US"/>
        </a:p>
      </dgm:t>
    </dgm:pt>
  </dgm:ptLst>
  <dgm:cxnLst>
    <dgm:cxn modelId="{580EE4F4-9A24-47B7-A315-5384826E7810}" type="presOf" srcId="{3F9D37F8-F05B-4D5A-A7AE-7B88FF44FF5B}" destId="{36E19825-BE4C-411F-98ED-C00E9A187CA7}" srcOrd="0" destOrd="0" presId="urn:microsoft.com/office/officeart/2005/8/layout/chart3"/>
    <dgm:cxn modelId="{379CBE9B-3857-421D-9754-0329084E9545}" srcId="{0766E291-2330-4A75-B807-1CEC6147BBC2}" destId="{F0831E4C-ED6D-4FF1-AB78-35D5C357ABC7}" srcOrd="0" destOrd="0" parTransId="{3AB96718-13E3-4D39-96CD-30B57659DB97}" sibTransId="{0E3B18D2-C494-43F1-B4C9-D801FC35E668}"/>
    <dgm:cxn modelId="{98F9CF27-4A03-4F00-9CA0-324DD488EA45}" type="presOf" srcId="{3F9D37F8-F05B-4D5A-A7AE-7B88FF44FF5B}" destId="{A07548A4-CAE6-47E4-BBD1-4879623DD359}" srcOrd="1" destOrd="0" presId="urn:microsoft.com/office/officeart/2005/8/layout/chart3"/>
    <dgm:cxn modelId="{80F2E0D8-5F26-4CF8-BEAA-604CE4D62286}" type="presOf" srcId="{FCDD7790-91AB-4608-801E-89044971F9D7}" destId="{5AF97B33-D99D-469F-B7FF-B296F08D5718}" srcOrd="0" destOrd="0" presId="urn:microsoft.com/office/officeart/2005/8/layout/chart3"/>
    <dgm:cxn modelId="{A0A47E28-D85C-4736-8AC3-C98B1299F4AF}" type="presOf" srcId="{0D04A646-ED3F-424F-933B-0B41AD2F9406}" destId="{8A6945A9-497D-4A0B-B21E-E77BAE8B857B}" srcOrd="0" destOrd="0" presId="urn:microsoft.com/office/officeart/2005/8/layout/chart3"/>
    <dgm:cxn modelId="{14313E9B-2E8C-42A5-A6BA-08BC8CD50D57}" type="presOf" srcId="{0766E291-2330-4A75-B807-1CEC6147BBC2}" destId="{DE4144EC-E899-4827-A592-D38D38E1541A}" srcOrd="0" destOrd="0" presId="urn:microsoft.com/office/officeart/2005/8/layout/chart3"/>
    <dgm:cxn modelId="{9CB2C277-D369-40FD-8860-AA88AD491A2D}" type="presOf" srcId="{F0831E4C-ED6D-4FF1-AB78-35D5C357ABC7}" destId="{260472FF-FC4D-4632-BCAD-3DB6ECC42EF9}" srcOrd="1" destOrd="0" presId="urn:microsoft.com/office/officeart/2005/8/layout/chart3"/>
    <dgm:cxn modelId="{0B345BCB-A338-4989-92E1-759B549A05AB}" type="presOf" srcId="{480DA41A-C87D-4C35-9298-C4DDCE68C738}" destId="{E007ED27-03BB-4DC8-958D-C5A2AD79FC45}" srcOrd="1" destOrd="0" presId="urn:microsoft.com/office/officeart/2005/8/layout/chart3"/>
    <dgm:cxn modelId="{A9F017B4-D035-4F9A-82D4-41D31B716D5A}" type="presOf" srcId="{F0831E4C-ED6D-4FF1-AB78-35D5C357ABC7}" destId="{E84ECD37-FFE5-409F-846B-64CDB0D76CB5}" srcOrd="0" destOrd="0" presId="urn:microsoft.com/office/officeart/2005/8/layout/chart3"/>
    <dgm:cxn modelId="{7D61B2E6-7AA4-4010-9047-133624E4F051}" type="presOf" srcId="{85EA4038-9DED-4EEB-AA78-80CC0B031DFB}" destId="{921AF483-8776-4394-969B-3B2F44710491}" srcOrd="1" destOrd="0" presId="urn:microsoft.com/office/officeart/2005/8/layout/chart3"/>
    <dgm:cxn modelId="{33529585-CC1C-407C-AED1-7759A72E97A9}" srcId="{0766E291-2330-4A75-B807-1CEC6147BBC2}" destId="{85EA4038-9DED-4EEB-AA78-80CC0B031DFB}" srcOrd="4" destOrd="0" parTransId="{6C9FE6B0-F02E-486C-A5F5-02C52085A2C7}" sibTransId="{49410083-8C2A-40B9-9735-1689DFF58790}"/>
    <dgm:cxn modelId="{546179E9-CD3F-4BE8-84FA-978AD69E3557}" type="presOf" srcId="{FCDD7790-91AB-4608-801E-89044971F9D7}" destId="{92781857-8A26-44C2-9140-688BE46FEA76}" srcOrd="1" destOrd="0" presId="urn:microsoft.com/office/officeart/2005/8/layout/chart3"/>
    <dgm:cxn modelId="{F0711CE2-493B-4058-A923-F77D856278FB}" srcId="{0766E291-2330-4A75-B807-1CEC6147BBC2}" destId="{19E51854-0532-4C98-9C0E-B38C0FAB8833}" srcOrd="1" destOrd="0" parTransId="{14F5428C-5BF4-4EA6-ADF6-1DE0FBF61C79}" sibTransId="{EFFC98C3-7E13-479C-B349-6A08352AF4B0}"/>
    <dgm:cxn modelId="{3BC29C11-1123-41FA-99CF-A5B0D39FDD9D}" type="presOf" srcId="{19E51854-0532-4C98-9C0E-B38C0FAB8833}" destId="{B6B66996-B075-4CEE-A35A-A8D546649E5C}" srcOrd="0" destOrd="0" presId="urn:microsoft.com/office/officeart/2005/8/layout/chart3"/>
    <dgm:cxn modelId="{A97299B2-50AA-4F90-9352-C60F039A64D2}" type="presOf" srcId="{480DA41A-C87D-4C35-9298-C4DDCE68C738}" destId="{2D6E9E88-2B9C-4344-B970-8C93DA1FB57F}" srcOrd="0" destOrd="0" presId="urn:microsoft.com/office/officeart/2005/8/layout/chart3"/>
    <dgm:cxn modelId="{5A1D8727-8BBD-4CCB-88CC-93345B1CB81A}" srcId="{0766E291-2330-4A75-B807-1CEC6147BBC2}" destId="{3F9D37F8-F05B-4D5A-A7AE-7B88FF44FF5B}" srcOrd="2" destOrd="0" parTransId="{739A268B-7014-4EC0-8A63-19F4819F555F}" sibTransId="{49869EF5-B30D-4C97-8CF4-4B869B7E8F9D}"/>
    <dgm:cxn modelId="{C75D84D3-4233-4B8D-98CE-4DDD8D6901EC}" srcId="{0766E291-2330-4A75-B807-1CEC6147BBC2}" destId="{480DA41A-C87D-4C35-9298-C4DDCE68C738}" srcOrd="6" destOrd="0" parTransId="{032C9155-F5D9-4A1B-B8A0-8133C0D64729}" sibTransId="{3BA0C354-2E76-4934-8375-CA549178D6C1}"/>
    <dgm:cxn modelId="{AA726D76-303C-4394-903B-A92527CB36F8}" type="presOf" srcId="{0D04A646-ED3F-424F-933B-0B41AD2F9406}" destId="{40701671-CDB5-46BF-A499-C6114D00A917}" srcOrd="1" destOrd="0" presId="urn:microsoft.com/office/officeart/2005/8/layout/chart3"/>
    <dgm:cxn modelId="{99C92644-DC8F-4B66-8047-003DF95E2D8D}" type="presOf" srcId="{19E51854-0532-4C98-9C0E-B38C0FAB8833}" destId="{68094382-7419-4194-ADBE-01630E26666A}" srcOrd="1" destOrd="0" presId="urn:microsoft.com/office/officeart/2005/8/layout/chart3"/>
    <dgm:cxn modelId="{CE4B2CEF-1A95-4E04-9CB4-EFB6ADC50C03}" srcId="{0766E291-2330-4A75-B807-1CEC6147BBC2}" destId="{0D04A646-ED3F-424F-933B-0B41AD2F9406}" srcOrd="5" destOrd="0" parTransId="{130BEE92-53D8-4FCB-B6F8-4EDB370EBA37}" sibTransId="{AB5A36DF-89F9-4304-AC13-AF9BEE325755}"/>
    <dgm:cxn modelId="{2236BEE6-51F0-4038-8C53-0D975E42ECA2}" srcId="{0766E291-2330-4A75-B807-1CEC6147BBC2}" destId="{FCDD7790-91AB-4608-801E-89044971F9D7}" srcOrd="3" destOrd="0" parTransId="{C1629788-30C5-4EE9-AE09-0FAFC8567EC3}" sibTransId="{1F07C35B-EE11-41BB-8ADB-70B8FC0C8C61}"/>
    <dgm:cxn modelId="{E75365C3-4E5D-4DBD-8967-8F04EA6E4314}" type="presOf" srcId="{85EA4038-9DED-4EEB-AA78-80CC0B031DFB}" destId="{1348F056-53B0-4597-91CD-EAE0F92DA1BE}" srcOrd="0" destOrd="0" presId="urn:microsoft.com/office/officeart/2005/8/layout/chart3"/>
    <dgm:cxn modelId="{E03DB98D-337C-43E7-B0F0-AA54259FA0BD}" type="presParOf" srcId="{DE4144EC-E899-4827-A592-D38D38E1541A}" destId="{E84ECD37-FFE5-409F-846B-64CDB0D76CB5}" srcOrd="0" destOrd="0" presId="urn:microsoft.com/office/officeart/2005/8/layout/chart3"/>
    <dgm:cxn modelId="{F3405F3B-99F1-4F35-9700-7BD1216BFB67}" type="presParOf" srcId="{DE4144EC-E899-4827-A592-D38D38E1541A}" destId="{260472FF-FC4D-4632-BCAD-3DB6ECC42EF9}" srcOrd="1" destOrd="0" presId="urn:microsoft.com/office/officeart/2005/8/layout/chart3"/>
    <dgm:cxn modelId="{82389988-43EC-4AEF-9403-086D52D9A7E1}" type="presParOf" srcId="{DE4144EC-E899-4827-A592-D38D38E1541A}" destId="{B6B66996-B075-4CEE-A35A-A8D546649E5C}" srcOrd="2" destOrd="0" presId="urn:microsoft.com/office/officeart/2005/8/layout/chart3"/>
    <dgm:cxn modelId="{826A0D7D-2B83-482F-954F-2B7DBE2395C3}" type="presParOf" srcId="{DE4144EC-E899-4827-A592-D38D38E1541A}" destId="{68094382-7419-4194-ADBE-01630E26666A}" srcOrd="3" destOrd="0" presId="urn:microsoft.com/office/officeart/2005/8/layout/chart3"/>
    <dgm:cxn modelId="{49147D1C-8E7D-41A3-A18E-98BF115DF73C}" type="presParOf" srcId="{DE4144EC-E899-4827-A592-D38D38E1541A}" destId="{36E19825-BE4C-411F-98ED-C00E9A187CA7}" srcOrd="4" destOrd="0" presId="urn:microsoft.com/office/officeart/2005/8/layout/chart3"/>
    <dgm:cxn modelId="{A67E1039-D6CC-4593-BEF5-B9CD7CA28E22}" type="presParOf" srcId="{DE4144EC-E899-4827-A592-D38D38E1541A}" destId="{A07548A4-CAE6-47E4-BBD1-4879623DD359}" srcOrd="5" destOrd="0" presId="urn:microsoft.com/office/officeart/2005/8/layout/chart3"/>
    <dgm:cxn modelId="{73337C1A-F15C-46D5-9578-3ED9746ABAA2}" type="presParOf" srcId="{DE4144EC-E899-4827-A592-D38D38E1541A}" destId="{5AF97B33-D99D-469F-B7FF-B296F08D5718}" srcOrd="6" destOrd="0" presId="urn:microsoft.com/office/officeart/2005/8/layout/chart3"/>
    <dgm:cxn modelId="{F44F0073-31C6-4B4C-8994-DF5893461D3C}" type="presParOf" srcId="{DE4144EC-E899-4827-A592-D38D38E1541A}" destId="{92781857-8A26-44C2-9140-688BE46FEA76}" srcOrd="7" destOrd="0" presId="urn:microsoft.com/office/officeart/2005/8/layout/chart3"/>
    <dgm:cxn modelId="{245915AC-0A49-4099-BAA4-61EFD2C1CC5C}" type="presParOf" srcId="{DE4144EC-E899-4827-A592-D38D38E1541A}" destId="{1348F056-53B0-4597-91CD-EAE0F92DA1BE}" srcOrd="8" destOrd="0" presId="urn:microsoft.com/office/officeart/2005/8/layout/chart3"/>
    <dgm:cxn modelId="{FCDFE12E-1EBE-4C60-83E9-C82B1EA7055D}" type="presParOf" srcId="{DE4144EC-E899-4827-A592-D38D38E1541A}" destId="{921AF483-8776-4394-969B-3B2F44710491}" srcOrd="9" destOrd="0" presId="urn:microsoft.com/office/officeart/2005/8/layout/chart3"/>
    <dgm:cxn modelId="{66EC3673-6832-4290-8E51-8C57D2CEBEFC}" type="presParOf" srcId="{DE4144EC-E899-4827-A592-D38D38E1541A}" destId="{8A6945A9-497D-4A0B-B21E-E77BAE8B857B}" srcOrd="10" destOrd="0" presId="urn:microsoft.com/office/officeart/2005/8/layout/chart3"/>
    <dgm:cxn modelId="{835C8C4D-EF60-4565-B9DA-E71354F587BD}" type="presParOf" srcId="{DE4144EC-E899-4827-A592-D38D38E1541A}" destId="{40701671-CDB5-46BF-A499-C6114D00A917}" srcOrd="11" destOrd="0" presId="urn:microsoft.com/office/officeart/2005/8/layout/chart3"/>
    <dgm:cxn modelId="{C460C87E-9D4F-4D68-BC92-DB16995846E0}" type="presParOf" srcId="{DE4144EC-E899-4827-A592-D38D38E1541A}" destId="{2D6E9E88-2B9C-4344-B970-8C93DA1FB57F}" srcOrd="12" destOrd="0" presId="urn:microsoft.com/office/officeart/2005/8/layout/chart3"/>
    <dgm:cxn modelId="{892DE0F5-35CB-4CB0-BAC8-6BA20097A752}" type="presParOf" srcId="{DE4144EC-E899-4827-A592-D38D38E1541A}" destId="{E007ED27-03BB-4DC8-958D-C5A2AD79FC45}" srcOrd="13" destOrd="0" presId="urn:microsoft.com/office/officeart/2005/8/layout/chart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84ECD37-FFE5-409F-846B-64CDB0D76CB5}">
      <dsp:nvSpPr>
        <dsp:cNvPr id="0" name=""/>
        <dsp:cNvSpPr/>
      </dsp:nvSpPr>
      <dsp:spPr>
        <a:xfrm>
          <a:off x="534722" y="485428"/>
          <a:ext cx="3998834" cy="3998834"/>
        </a:xfrm>
        <a:prstGeom prst="pie">
          <a:avLst>
            <a:gd name="adj1" fmla="val 16200000"/>
            <a:gd name="adj2" fmla="val 19285716"/>
          </a:avLst>
        </a:prstGeom>
        <a:gradFill rotWithShape="1">
          <a:gsLst>
            <a:gs pos="0">
              <a:srgbClr val="4BACC6">
                <a:tint val="1000"/>
                <a:satMod val="255000"/>
              </a:srgbClr>
            </a:gs>
            <a:gs pos="55000">
              <a:srgbClr val="4BACC6">
                <a:tint val="12000"/>
                <a:satMod val="255000"/>
              </a:srgbClr>
            </a:gs>
            <a:gs pos="100000">
              <a:srgbClr val="4BACC6">
                <a:tint val="45000"/>
                <a:satMod val="250000"/>
              </a:srgbClr>
            </a:gs>
          </a:gsLst>
          <a:path path="circle">
            <a:fillToRect l="-40000" t="-90000" r="140000" b="190000"/>
          </a:path>
        </a:gradFill>
        <a:ln w="9525" cap="flat" cmpd="sng" algn="ctr">
          <a:solidFill>
            <a:srgbClr val="4BACC6"/>
          </a:solidFill>
          <a:prstDash val="solid"/>
        </a:ln>
        <a:effectLst>
          <a:outerShdw blurRad="51500" dist="25400" dir="5400000" rotWithShape="0">
            <a:srgbClr val="000000">
              <a:alpha val="40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endParaRPr kumimoji="1" lang="zh-TW" altLang="en-US" sz="1800" kern="1200" dirty="0" smtClean="0">
            <a:solidFill>
              <a:sysClr val="windowText" lastClr="000000"/>
            </a:solidFill>
            <a:latin typeface="標楷體" pitchFamily="65" charset="-120"/>
            <a:ea typeface="標楷體" pitchFamily="65" charset="-120"/>
            <a:cs typeface="Times New Roman" pitchFamily="18" charset="0"/>
          </a:endParaRPr>
        </a:p>
      </dsp:txBody>
      <dsp:txXfrm>
        <a:off x="2573652" y="866269"/>
        <a:ext cx="1094918" cy="690274"/>
      </dsp:txXfrm>
    </dsp:sp>
    <dsp:sp modelId="{B6B66996-B075-4CEE-A35A-A8D546649E5C}">
      <dsp:nvSpPr>
        <dsp:cNvPr id="0" name=""/>
        <dsp:cNvSpPr/>
      </dsp:nvSpPr>
      <dsp:spPr>
        <a:xfrm>
          <a:off x="537548" y="487952"/>
          <a:ext cx="3998834" cy="3998834"/>
        </a:xfrm>
        <a:prstGeom prst="pie">
          <a:avLst>
            <a:gd name="adj1" fmla="val 19285716"/>
            <a:gd name="adj2" fmla="val 771428"/>
          </a:avLst>
        </a:prstGeom>
        <a:gradFill rotWithShape="1">
          <a:gsLst>
            <a:gs pos="0">
              <a:srgbClr val="4BACC6">
                <a:tint val="1000"/>
                <a:satMod val="255000"/>
              </a:srgbClr>
            </a:gs>
            <a:gs pos="55000">
              <a:srgbClr val="4BACC6">
                <a:tint val="12000"/>
                <a:satMod val="255000"/>
              </a:srgbClr>
            </a:gs>
            <a:gs pos="100000">
              <a:srgbClr val="4BACC6">
                <a:tint val="45000"/>
                <a:satMod val="250000"/>
              </a:srgbClr>
            </a:gs>
          </a:gsLst>
          <a:path path="circle">
            <a:fillToRect l="-40000" t="-90000" r="140000" b="190000"/>
          </a:path>
        </a:gradFill>
        <a:ln w="9525" cap="flat" cmpd="sng" algn="ctr">
          <a:solidFill>
            <a:srgbClr val="4BACC6"/>
          </a:solidFill>
          <a:prstDash val="solid"/>
        </a:ln>
        <a:effectLst>
          <a:outerShdw blurRad="51500" dist="25400" dir="5400000" rotWithShape="0">
            <a:srgbClr val="000000">
              <a:alpha val="40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endParaRPr kumimoji="1" lang="zh-TW" altLang="en-US" sz="1800" kern="1200" dirty="0" smtClean="0">
            <a:solidFill>
              <a:sysClr val="windowText" lastClr="000000"/>
            </a:solidFill>
            <a:latin typeface="標楷體" pitchFamily="65" charset="-120"/>
            <a:ea typeface="標楷體" pitchFamily="65" charset="-120"/>
            <a:cs typeface="Times New Roman" pitchFamily="18" charset="0"/>
          </a:endParaRPr>
        </a:p>
      </dsp:txBody>
      <dsp:txXfrm>
        <a:off x="3274846" y="1916108"/>
        <a:ext cx="1161566" cy="737880"/>
      </dsp:txXfrm>
    </dsp:sp>
    <dsp:sp modelId="{36E19825-BE4C-411F-98ED-C00E9A187CA7}">
      <dsp:nvSpPr>
        <dsp:cNvPr id="0" name=""/>
        <dsp:cNvSpPr/>
      </dsp:nvSpPr>
      <dsp:spPr>
        <a:xfrm>
          <a:off x="528791" y="478435"/>
          <a:ext cx="3998834" cy="3998834"/>
        </a:xfrm>
        <a:prstGeom prst="pie">
          <a:avLst>
            <a:gd name="adj1" fmla="val 771428"/>
            <a:gd name="adj2" fmla="val 3857143"/>
          </a:avLst>
        </a:prstGeom>
        <a:gradFill rotWithShape="1">
          <a:gsLst>
            <a:gs pos="0">
              <a:srgbClr val="4BACC6">
                <a:tint val="1000"/>
                <a:satMod val="255000"/>
              </a:srgbClr>
            </a:gs>
            <a:gs pos="55000">
              <a:srgbClr val="4BACC6">
                <a:tint val="12000"/>
                <a:satMod val="255000"/>
              </a:srgbClr>
            </a:gs>
            <a:gs pos="100000">
              <a:srgbClr val="4BACC6">
                <a:tint val="45000"/>
                <a:satMod val="250000"/>
              </a:srgbClr>
            </a:gs>
          </a:gsLst>
          <a:path path="circle">
            <a:fillToRect l="-40000" t="-90000" r="140000" b="190000"/>
          </a:path>
        </a:gradFill>
        <a:ln w="9525" cap="flat" cmpd="sng" algn="ctr">
          <a:solidFill>
            <a:srgbClr val="4BACC6"/>
          </a:solidFill>
          <a:prstDash val="solid"/>
        </a:ln>
        <a:effectLst>
          <a:outerShdw blurRad="51500" dist="25400" dir="5400000" rotWithShape="0">
            <a:srgbClr val="000000">
              <a:alpha val="40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endParaRPr kumimoji="1" lang="zh-TW" altLang="en-US" sz="1800" kern="1200" dirty="0" smtClean="0">
            <a:solidFill>
              <a:sysClr val="windowText" lastClr="000000"/>
            </a:solidFill>
            <a:latin typeface="標楷體" pitchFamily="65" charset="-120"/>
            <a:ea typeface="標楷體" pitchFamily="65" charset="-120"/>
            <a:cs typeface="Times New Roman" pitchFamily="18" charset="0"/>
          </a:endParaRPr>
        </a:p>
      </dsp:txBody>
      <dsp:txXfrm>
        <a:off x="3099470" y="2858694"/>
        <a:ext cx="1047313" cy="761682"/>
      </dsp:txXfrm>
    </dsp:sp>
    <dsp:sp modelId="{5AF97B33-D99D-469F-B7FF-B296F08D5718}">
      <dsp:nvSpPr>
        <dsp:cNvPr id="0" name=""/>
        <dsp:cNvSpPr/>
      </dsp:nvSpPr>
      <dsp:spPr>
        <a:xfrm>
          <a:off x="537548" y="487952"/>
          <a:ext cx="3998834" cy="3998834"/>
        </a:xfrm>
        <a:prstGeom prst="pie">
          <a:avLst>
            <a:gd name="adj1" fmla="val 3857226"/>
            <a:gd name="adj2" fmla="val 6942858"/>
          </a:avLst>
        </a:prstGeom>
        <a:gradFill rotWithShape="1">
          <a:gsLst>
            <a:gs pos="0">
              <a:srgbClr val="4BACC6">
                <a:tint val="1000"/>
                <a:satMod val="255000"/>
              </a:srgbClr>
            </a:gs>
            <a:gs pos="55000">
              <a:srgbClr val="4BACC6">
                <a:tint val="12000"/>
                <a:satMod val="255000"/>
              </a:srgbClr>
            </a:gs>
            <a:gs pos="100000">
              <a:srgbClr val="4BACC6">
                <a:tint val="45000"/>
                <a:satMod val="250000"/>
              </a:srgbClr>
            </a:gs>
          </a:gsLst>
          <a:path path="circle">
            <a:fillToRect l="-40000" t="-90000" r="140000" b="190000"/>
          </a:path>
        </a:gradFill>
        <a:ln w="9525" cap="flat" cmpd="sng" algn="ctr">
          <a:solidFill>
            <a:srgbClr val="4BACC6"/>
          </a:solidFill>
          <a:prstDash val="solid"/>
        </a:ln>
        <a:effectLst>
          <a:outerShdw blurRad="51500" dist="25400" dir="5400000" rotWithShape="0">
            <a:srgbClr val="000000">
              <a:alpha val="40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endParaRPr kumimoji="1" lang="zh-TW" altLang="en-US" sz="1800" kern="1200" dirty="0" smtClean="0">
            <a:solidFill>
              <a:sysClr val="windowText" lastClr="000000"/>
            </a:solidFill>
            <a:latin typeface="標楷體" pitchFamily="65" charset="-120"/>
            <a:ea typeface="標楷體" pitchFamily="65" charset="-120"/>
            <a:cs typeface="Times New Roman" pitchFamily="18" charset="0"/>
          </a:endParaRPr>
        </a:p>
      </dsp:txBody>
      <dsp:txXfrm>
        <a:off x="2001407" y="3629894"/>
        <a:ext cx="1071116" cy="761682"/>
      </dsp:txXfrm>
    </dsp:sp>
    <dsp:sp modelId="{1348F056-53B0-4597-91CD-EAE0F92DA1BE}">
      <dsp:nvSpPr>
        <dsp:cNvPr id="0" name=""/>
        <dsp:cNvSpPr/>
      </dsp:nvSpPr>
      <dsp:spPr>
        <a:xfrm>
          <a:off x="537548" y="487952"/>
          <a:ext cx="3998834" cy="3998834"/>
        </a:xfrm>
        <a:prstGeom prst="pie">
          <a:avLst>
            <a:gd name="adj1" fmla="val 6942858"/>
            <a:gd name="adj2" fmla="val 10028574"/>
          </a:avLst>
        </a:prstGeom>
        <a:gradFill rotWithShape="1">
          <a:gsLst>
            <a:gs pos="0">
              <a:srgbClr val="4BACC6">
                <a:tint val="1000"/>
                <a:satMod val="255000"/>
              </a:srgbClr>
            </a:gs>
            <a:gs pos="55000">
              <a:srgbClr val="4BACC6">
                <a:tint val="12000"/>
                <a:satMod val="255000"/>
              </a:srgbClr>
            </a:gs>
            <a:gs pos="100000">
              <a:srgbClr val="4BACC6">
                <a:tint val="45000"/>
                <a:satMod val="250000"/>
              </a:srgbClr>
            </a:gs>
          </a:gsLst>
          <a:path path="circle">
            <a:fillToRect l="-40000" t="-90000" r="140000" b="190000"/>
          </a:path>
        </a:gradFill>
        <a:ln w="9525" cap="flat" cmpd="sng" algn="ctr">
          <a:solidFill>
            <a:srgbClr val="4BACC6"/>
          </a:solidFill>
          <a:prstDash val="solid"/>
        </a:ln>
        <a:effectLst>
          <a:outerShdw blurRad="51500" dist="25400" dir="5400000" rotWithShape="0">
            <a:srgbClr val="000000">
              <a:alpha val="40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22860" tIns="22860" rIns="22860" bIns="22860" numCol="1" spcCol="1270" anchor="ctr" anchorCtr="0">
          <a:noAutofit/>
        </a:bodyPr>
        <a:lstStyle/>
        <a:p>
          <a:pPr lvl="0" algn="l" defTabSz="800100">
            <a:lnSpc>
              <a:spcPct val="90000"/>
            </a:lnSpc>
            <a:spcBef>
              <a:spcPct val="0"/>
            </a:spcBef>
            <a:spcAft>
              <a:spcPct val="35000"/>
            </a:spcAft>
          </a:pPr>
          <a:endParaRPr kumimoji="1" lang="zh-TW" altLang="en-US" sz="1800" kern="1200" dirty="0">
            <a:solidFill>
              <a:sysClr val="windowText" lastClr="000000"/>
            </a:solidFill>
            <a:latin typeface="標楷體" pitchFamily="65" charset="-120"/>
            <a:ea typeface="標楷體" pitchFamily="65" charset="-120"/>
            <a:cs typeface="Times New Roman" pitchFamily="18" charset="0"/>
          </a:endParaRPr>
        </a:p>
      </dsp:txBody>
      <dsp:txXfrm>
        <a:off x="918390" y="2868211"/>
        <a:ext cx="1047313" cy="761682"/>
      </dsp:txXfrm>
    </dsp:sp>
    <dsp:sp modelId="{8A6945A9-497D-4A0B-B21E-E77BAE8B857B}">
      <dsp:nvSpPr>
        <dsp:cNvPr id="0" name=""/>
        <dsp:cNvSpPr/>
      </dsp:nvSpPr>
      <dsp:spPr>
        <a:xfrm>
          <a:off x="537548" y="487952"/>
          <a:ext cx="3998834" cy="3998834"/>
        </a:xfrm>
        <a:prstGeom prst="pie">
          <a:avLst>
            <a:gd name="adj1" fmla="val 10028574"/>
            <a:gd name="adj2" fmla="val 13114284"/>
          </a:avLst>
        </a:prstGeom>
        <a:gradFill rotWithShape="1">
          <a:gsLst>
            <a:gs pos="0">
              <a:srgbClr val="4BACC6">
                <a:tint val="1000"/>
                <a:satMod val="255000"/>
              </a:srgbClr>
            </a:gs>
            <a:gs pos="55000">
              <a:srgbClr val="4BACC6">
                <a:tint val="12000"/>
                <a:satMod val="255000"/>
              </a:srgbClr>
            </a:gs>
            <a:gs pos="100000">
              <a:srgbClr val="4BACC6">
                <a:tint val="45000"/>
                <a:satMod val="250000"/>
              </a:srgbClr>
            </a:gs>
          </a:gsLst>
          <a:path path="circle">
            <a:fillToRect l="-40000" t="-90000" r="140000" b="190000"/>
          </a:path>
        </a:gradFill>
        <a:ln w="9525" cap="flat" cmpd="sng" algn="ctr">
          <a:solidFill>
            <a:srgbClr val="4BACC6"/>
          </a:solidFill>
          <a:prstDash val="solid"/>
        </a:ln>
        <a:effectLst>
          <a:outerShdw blurRad="51500" dist="25400" dir="5400000" rotWithShape="0">
            <a:srgbClr val="000000">
              <a:alpha val="40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endParaRPr kumimoji="1" lang="zh-TW" altLang="en-US" sz="1800" kern="1200" dirty="0">
            <a:solidFill>
              <a:sysClr val="windowText" lastClr="000000"/>
            </a:solidFill>
            <a:latin typeface="標楷體" pitchFamily="65" charset="-120"/>
            <a:ea typeface="標楷體" pitchFamily="65" charset="-120"/>
            <a:cs typeface="Times New Roman" pitchFamily="18" charset="0"/>
          </a:endParaRPr>
        </a:p>
      </dsp:txBody>
      <dsp:txXfrm>
        <a:off x="637519" y="1916108"/>
        <a:ext cx="1161566" cy="737880"/>
      </dsp:txXfrm>
    </dsp:sp>
    <dsp:sp modelId="{2D6E9E88-2B9C-4344-B970-8C93DA1FB57F}">
      <dsp:nvSpPr>
        <dsp:cNvPr id="0" name=""/>
        <dsp:cNvSpPr/>
      </dsp:nvSpPr>
      <dsp:spPr>
        <a:xfrm>
          <a:off x="537548" y="487952"/>
          <a:ext cx="3998834" cy="3998834"/>
        </a:xfrm>
        <a:prstGeom prst="pie">
          <a:avLst>
            <a:gd name="adj1" fmla="val 13114284"/>
            <a:gd name="adj2" fmla="val 16200000"/>
          </a:avLst>
        </a:prstGeom>
        <a:gradFill rotWithShape="1">
          <a:gsLst>
            <a:gs pos="0">
              <a:srgbClr val="4BACC6">
                <a:tint val="1000"/>
                <a:satMod val="255000"/>
              </a:srgbClr>
            </a:gs>
            <a:gs pos="55000">
              <a:srgbClr val="4BACC6">
                <a:tint val="12000"/>
                <a:satMod val="255000"/>
              </a:srgbClr>
            </a:gs>
            <a:gs pos="100000">
              <a:srgbClr val="4BACC6">
                <a:tint val="45000"/>
                <a:satMod val="250000"/>
              </a:srgbClr>
            </a:gs>
          </a:gsLst>
          <a:path path="circle">
            <a:fillToRect l="-40000" t="-90000" r="140000" b="190000"/>
          </a:path>
        </a:gradFill>
        <a:ln w="9525" cap="flat" cmpd="sng" algn="ctr">
          <a:solidFill>
            <a:srgbClr val="4BACC6"/>
          </a:solidFill>
          <a:prstDash val="solid"/>
        </a:ln>
        <a:effectLst>
          <a:outerShdw blurRad="51500" dist="25400" dir="5400000" rotWithShape="0">
            <a:srgbClr val="000000">
              <a:alpha val="40000"/>
            </a:srgbClr>
          </a:outerShdw>
        </a:effectLst>
      </dsp:spPr>
      <dsp:style>
        <a:lnRef idx="1">
          <a:schemeClr val="accent5"/>
        </a:lnRef>
        <a:fillRef idx="2">
          <a:schemeClr val="accent5"/>
        </a:fillRef>
        <a:effectRef idx="1">
          <a:schemeClr val="accent5"/>
        </a:effectRef>
        <a:fontRef idx="minor">
          <a:schemeClr val="dk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endParaRPr kumimoji="1" lang="zh-TW" altLang="en-US" sz="1800" kern="1200" dirty="0" smtClean="0">
            <a:solidFill>
              <a:sysClr val="windowText" lastClr="000000"/>
            </a:solidFill>
            <a:latin typeface="微軟正黑體" panose="020B0604030504040204" pitchFamily="34" charset="-120"/>
            <a:ea typeface="微軟正黑體" panose="020B0604030504040204" pitchFamily="34" charset="-120"/>
            <a:cs typeface="Times New Roman" pitchFamily="18" charset="0"/>
          </a:endParaRPr>
        </a:p>
      </dsp:txBody>
      <dsp:txXfrm>
        <a:off x="1403962" y="868794"/>
        <a:ext cx="1094918" cy="690274"/>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0.19139</cdr:x>
      <cdr:y>0.39391</cdr:y>
    </cdr:from>
    <cdr:to>
      <cdr:x>0.28456</cdr:x>
      <cdr:y>0.44881</cdr:y>
    </cdr:to>
    <cdr:sp macro="" textlink="">
      <cdr:nvSpPr>
        <cdr:cNvPr id="3" name="文字方塊 1"/>
        <cdr:cNvSpPr txBox="1"/>
      </cdr:nvSpPr>
      <cdr:spPr>
        <a:xfrm xmlns:a="http://schemas.openxmlformats.org/drawingml/2006/main">
          <a:off x="1788897" y="1730737"/>
          <a:ext cx="870837" cy="241214"/>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zh-TW" altLang="en-US" sz="1200" b="1" dirty="0">
              <a:solidFill>
                <a:schemeClr val="accent1">
                  <a:lumMod val="75000"/>
                </a:schemeClr>
              </a:solidFill>
              <a:latin typeface="微軟正黑體" pitchFamily="34" charset="-120"/>
              <a:ea typeface="微軟正黑體" pitchFamily="34" charset="-120"/>
              <a:cs typeface="Times New Roman" panose="02020603050405020304" pitchFamily="18" charset="0"/>
            </a:rPr>
            <a:t>歷史排放量</a:t>
          </a:r>
        </a:p>
      </cdr:txBody>
    </cdr:sp>
  </cdr:relSizeAnchor>
  <cdr:relSizeAnchor xmlns:cdr="http://schemas.openxmlformats.org/drawingml/2006/chartDrawing">
    <cdr:from>
      <cdr:x>0.41199</cdr:x>
      <cdr:y>0.24218</cdr:y>
    </cdr:from>
    <cdr:to>
      <cdr:x>0.57543</cdr:x>
      <cdr:y>0.34172</cdr:y>
    </cdr:to>
    <cdr:sp macro="" textlink="">
      <cdr:nvSpPr>
        <cdr:cNvPr id="4" name="文字方塊 1"/>
        <cdr:cNvSpPr txBox="1"/>
      </cdr:nvSpPr>
      <cdr:spPr>
        <a:xfrm xmlns:a="http://schemas.openxmlformats.org/drawingml/2006/main">
          <a:off x="4040626" y="1253002"/>
          <a:ext cx="1602961" cy="515009"/>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ctr"/>
          <a:r>
            <a:rPr lang="en-US" altLang="zh-TW" sz="1200" b="1" dirty="0">
              <a:solidFill>
                <a:srgbClr val="C00000"/>
              </a:solidFill>
              <a:latin typeface="Times New Roman" pitchFamily="18" charset="0"/>
              <a:ea typeface="微軟正黑體" pitchFamily="34" charset="-120"/>
              <a:cs typeface="Times New Roman" pitchFamily="18" charset="0"/>
            </a:rPr>
            <a:t>2013</a:t>
          </a:r>
          <a:r>
            <a:rPr lang="zh-TW" altLang="en-US" sz="1200" b="1" dirty="0">
              <a:solidFill>
                <a:srgbClr val="C00000"/>
              </a:solidFill>
              <a:latin typeface="Times New Roman" pitchFamily="18" charset="0"/>
              <a:ea typeface="微軟正黑體" pitchFamily="34" charset="-120"/>
              <a:cs typeface="Times New Roman" pitchFamily="18" charset="0"/>
            </a:rPr>
            <a:t>年為基準之</a:t>
          </a:r>
          <a:endParaRPr lang="en-US" altLang="zh-TW" sz="1200" b="1" dirty="0">
            <a:solidFill>
              <a:srgbClr val="C00000"/>
            </a:solidFill>
            <a:latin typeface="Times New Roman" pitchFamily="18" charset="0"/>
            <a:ea typeface="微軟正黑體" pitchFamily="34" charset="-120"/>
            <a:cs typeface="Times New Roman" pitchFamily="18" charset="0"/>
          </a:endParaRPr>
        </a:p>
        <a:p xmlns:a="http://schemas.openxmlformats.org/drawingml/2006/main">
          <a:pPr algn="ctr"/>
          <a:r>
            <a:rPr lang="zh-TW" altLang="en-US" sz="1200" b="1" dirty="0">
              <a:solidFill>
                <a:srgbClr val="C00000"/>
              </a:solidFill>
              <a:latin typeface="Times New Roman" pitchFamily="18" charset="0"/>
              <a:ea typeface="微軟正黑體" pitchFamily="34" charset="-120"/>
              <a:cs typeface="Times New Roman" pitchFamily="18" charset="0"/>
            </a:rPr>
            <a:t>預期排放路徑</a:t>
          </a:r>
        </a:p>
      </cdr:txBody>
    </cdr:sp>
  </cdr:relSizeAnchor>
  <cdr:relSizeAnchor xmlns:cdr="http://schemas.openxmlformats.org/drawingml/2006/chartDrawing">
    <cdr:from>
      <cdr:x>0.66119</cdr:x>
      <cdr:y>0.24641</cdr:y>
    </cdr:from>
    <cdr:to>
      <cdr:x>0.72708</cdr:x>
      <cdr:y>0.43555</cdr:y>
    </cdr:to>
    <cdr:sp macro="" textlink="">
      <cdr:nvSpPr>
        <cdr:cNvPr id="6" name="文字方塊 20"/>
        <cdr:cNvSpPr txBox="1"/>
      </cdr:nvSpPr>
      <cdr:spPr>
        <a:xfrm xmlns:a="http://schemas.openxmlformats.org/drawingml/2006/main">
          <a:off x="6180053" y="1082655"/>
          <a:ext cx="615874" cy="830997"/>
        </a:xfrm>
        <a:prstGeom xmlns:a="http://schemas.openxmlformats.org/drawingml/2006/main" prst="rect">
          <a:avLst/>
        </a:prstGeom>
        <a:noFill xmlns:a="http://schemas.openxmlformats.org/drawingml/2006/main"/>
      </cdr:spPr>
      <cdr:txBody>
        <a:bodyPr xmlns:a="http://schemas.openxmlformats.org/drawingml/2006/main" wrap="none" rtlCol="0">
          <a:spAutoFit/>
        </a:bodyPr>
        <a:lstStyle xmlns:a="http://schemas.openxmlformats.org/drawingml/2006/main">
          <a:defPPr>
            <a:defRPr lang="zh-TW"/>
          </a:defPPr>
          <a:lvl1pPr algn="l" rtl="0" fontAlgn="base">
            <a:spcBef>
              <a:spcPct val="0"/>
            </a:spcBef>
            <a:spcAft>
              <a:spcPct val="0"/>
            </a:spcAft>
            <a:defRPr kumimoji="1" sz="2800" kern="1200">
              <a:solidFill>
                <a:schemeClr val="tx1"/>
              </a:solidFill>
              <a:latin typeface="Arial" charset="0"/>
              <a:ea typeface="新細明體" charset="-120"/>
              <a:cs typeface="+mn-cs"/>
            </a:defRPr>
          </a:lvl1pPr>
          <a:lvl2pPr marL="457200" algn="l" rtl="0" fontAlgn="base">
            <a:spcBef>
              <a:spcPct val="0"/>
            </a:spcBef>
            <a:spcAft>
              <a:spcPct val="0"/>
            </a:spcAft>
            <a:defRPr kumimoji="1" sz="2800" kern="1200">
              <a:solidFill>
                <a:schemeClr val="tx1"/>
              </a:solidFill>
              <a:latin typeface="Arial" charset="0"/>
              <a:ea typeface="新細明體" charset="-120"/>
              <a:cs typeface="+mn-cs"/>
            </a:defRPr>
          </a:lvl2pPr>
          <a:lvl3pPr marL="914400" algn="l" rtl="0" fontAlgn="base">
            <a:spcBef>
              <a:spcPct val="0"/>
            </a:spcBef>
            <a:spcAft>
              <a:spcPct val="0"/>
            </a:spcAft>
            <a:defRPr kumimoji="1" sz="2800" kern="1200">
              <a:solidFill>
                <a:schemeClr val="tx1"/>
              </a:solidFill>
              <a:latin typeface="Arial" charset="0"/>
              <a:ea typeface="新細明體" charset="-120"/>
              <a:cs typeface="+mn-cs"/>
            </a:defRPr>
          </a:lvl3pPr>
          <a:lvl4pPr marL="1371600" algn="l" rtl="0" fontAlgn="base">
            <a:spcBef>
              <a:spcPct val="0"/>
            </a:spcBef>
            <a:spcAft>
              <a:spcPct val="0"/>
            </a:spcAft>
            <a:defRPr kumimoji="1" sz="2800" kern="1200">
              <a:solidFill>
                <a:schemeClr val="tx1"/>
              </a:solidFill>
              <a:latin typeface="Arial" charset="0"/>
              <a:ea typeface="新細明體" charset="-120"/>
              <a:cs typeface="+mn-cs"/>
            </a:defRPr>
          </a:lvl4pPr>
          <a:lvl5pPr marL="1828800" algn="l" rtl="0" fontAlgn="base">
            <a:spcBef>
              <a:spcPct val="0"/>
            </a:spcBef>
            <a:spcAft>
              <a:spcPct val="0"/>
            </a:spcAft>
            <a:defRPr kumimoji="1" sz="2800" kern="1200">
              <a:solidFill>
                <a:schemeClr val="tx1"/>
              </a:solidFill>
              <a:latin typeface="Arial" charset="0"/>
              <a:ea typeface="新細明體" charset="-120"/>
              <a:cs typeface="+mn-cs"/>
            </a:defRPr>
          </a:lvl5pPr>
          <a:lvl6pPr marL="2286000" algn="l" defTabSz="914400" rtl="0" eaLnBrk="1" latinLnBrk="0" hangingPunct="1">
            <a:defRPr kumimoji="1" sz="2800" kern="1200">
              <a:solidFill>
                <a:schemeClr val="tx1"/>
              </a:solidFill>
              <a:latin typeface="Arial" charset="0"/>
              <a:ea typeface="新細明體" charset="-120"/>
              <a:cs typeface="+mn-cs"/>
            </a:defRPr>
          </a:lvl6pPr>
          <a:lvl7pPr marL="2743200" algn="l" defTabSz="914400" rtl="0" eaLnBrk="1" latinLnBrk="0" hangingPunct="1">
            <a:defRPr kumimoji="1" sz="2800" kern="1200">
              <a:solidFill>
                <a:schemeClr val="tx1"/>
              </a:solidFill>
              <a:latin typeface="Arial" charset="0"/>
              <a:ea typeface="新細明體" charset="-120"/>
              <a:cs typeface="+mn-cs"/>
            </a:defRPr>
          </a:lvl7pPr>
          <a:lvl8pPr marL="3200400" algn="l" defTabSz="914400" rtl="0" eaLnBrk="1" latinLnBrk="0" hangingPunct="1">
            <a:defRPr kumimoji="1" sz="2800" kern="1200">
              <a:solidFill>
                <a:schemeClr val="tx1"/>
              </a:solidFill>
              <a:latin typeface="Arial" charset="0"/>
              <a:ea typeface="新細明體" charset="-120"/>
              <a:cs typeface="+mn-cs"/>
            </a:defRPr>
          </a:lvl8pPr>
          <a:lvl9pPr marL="3657600" algn="l" defTabSz="914400" rtl="0" eaLnBrk="1" latinLnBrk="0" hangingPunct="1">
            <a:defRPr kumimoji="1" sz="2800" kern="1200">
              <a:solidFill>
                <a:schemeClr val="tx1"/>
              </a:solidFill>
              <a:latin typeface="Arial" charset="0"/>
              <a:ea typeface="新細明體" charset="-120"/>
              <a:cs typeface="+mn-cs"/>
            </a:defRPr>
          </a:lvl9pPr>
        </a:lstStyle>
        <a:p xmlns:a="http://schemas.openxmlformats.org/drawingml/2006/main">
          <a:r>
            <a:rPr lang="en-US" altLang="zh-TW" sz="1600" b="1" dirty="0" smtClean="0">
              <a:solidFill>
                <a:srgbClr val="663300"/>
              </a:solidFill>
              <a:latin typeface="Times New Roman" pitchFamily="18" charset="0"/>
              <a:ea typeface="微軟正黑體" pitchFamily="34" charset="-120"/>
              <a:cs typeface="Times New Roman" pitchFamily="18" charset="0"/>
            </a:rPr>
            <a:t>BAU</a:t>
          </a:r>
          <a:br>
            <a:rPr lang="en-US" altLang="zh-TW" sz="1600" b="1" dirty="0" smtClean="0">
              <a:solidFill>
                <a:srgbClr val="663300"/>
              </a:solidFill>
              <a:latin typeface="Times New Roman" pitchFamily="18" charset="0"/>
              <a:ea typeface="微軟正黑體" pitchFamily="34" charset="-120"/>
              <a:cs typeface="Times New Roman" pitchFamily="18" charset="0"/>
            </a:rPr>
          </a:br>
          <a:r>
            <a:rPr lang="zh-TW" altLang="en-US" sz="1600" b="1" dirty="0" smtClean="0">
              <a:solidFill>
                <a:srgbClr val="663300"/>
              </a:solidFill>
              <a:latin typeface="Times New Roman" pitchFamily="18" charset="0"/>
              <a:ea typeface="微軟正黑體" pitchFamily="34" charset="-120"/>
              <a:cs typeface="Times New Roman" pitchFamily="18" charset="0"/>
            </a:rPr>
            <a:t>減量</a:t>
          </a:r>
          <a:r>
            <a:rPr lang="en-US" altLang="zh-TW" sz="1600" b="1" dirty="0" smtClean="0">
              <a:solidFill>
                <a:srgbClr val="663300"/>
              </a:solidFill>
              <a:latin typeface="Times New Roman" pitchFamily="18" charset="0"/>
              <a:ea typeface="微軟正黑體" pitchFamily="34" charset="-120"/>
              <a:cs typeface="Times New Roman" pitchFamily="18" charset="0"/>
            </a:rPr>
            <a:t/>
          </a:r>
          <a:br>
            <a:rPr lang="en-US" altLang="zh-TW" sz="1600" b="1" dirty="0" smtClean="0">
              <a:solidFill>
                <a:srgbClr val="663300"/>
              </a:solidFill>
              <a:latin typeface="Times New Roman" pitchFamily="18" charset="0"/>
              <a:ea typeface="微軟正黑體" pitchFamily="34" charset="-120"/>
              <a:cs typeface="Times New Roman" pitchFamily="18" charset="0"/>
            </a:rPr>
          </a:br>
          <a:r>
            <a:rPr lang="en-US" altLang="zh-TW" sz="1600" b="1" dirty="0" smtClean="0">
              <a:solidFill>
                <a:srgbClr val="663300"/>
              </a:solidFill>
              <a:latin typeface="Times New Roman" pitchFamily="18" charset="0"/>
              <a:ea typeface="微軟正黑體" pitchFamily="34" charset="-120"/>
              <a:cs typeface="Times New Roman" pitchFamily="18" charset="0"/>
            </a:rPr>
            <a:t>50%</a:t>
          </a:r>
          <a:endParaRPr lang="zh-TW" altLang="en-US" sz="1600" b="1" dirty="0">
            <a:solidFill>
              <a:srgbClr val="663300"/>
            </a:solidFill>
            <a:latin typeface="Times New Roman" pitchFamily="18" charset="0"/>
            <a:ea typeface="微軟正黑體" pitchFamily="34" charset="-120"/>
            <a:cs typeface="Times New Roman" pitchFamily="18" charset="0"/>
          </a:endParaRPr>
        </a:p>
      </cdr:txBody>
    </cdr:sp>
  </cdr:relSizeAnchor>
  <cdr:relSizeAnchor xmlns:cdr="http://schemas.openxmlformats.org/drawingml/2006/chartDrawing">
    <cdr:from>
      <cdr:x>0.2455</cdr:x>
      <cdr:y>0.52847</cdr:y>
    </cdr:from>
    <cdr:to>
      <cdr:x>0.2455</cdr:x>
      <cdr:y>0.90538</cdr:y>
    </cdr:to>
    <cdr:cxnSp macro="">
      <cdr:nvCxnSpPr>
        <cdr:cNvPr id="5" name="直線接點 4"/>
        <cdr:cNvCxnSpPr/>
      </cdr:nvCxnSpPr>
      <cdr:spPr>
        <a:xfrm xmlns:a="http://schemas.openxmlformats.org/drawingml/2006/main">
          <a:off x="2294685" y="2321950"/>
          <a:ext cx="0" cy="1656000"/>
        </a:xfrm>
        <a:prstGeom xmlns:a="http://schemas.openxmlformats.org/drawingml/2006/main" prst="line">
          <a:avLst/>
        </a:prstGeom>
        <a:noFill xmlns:a="http://schemas.openxmlformats.org/drawingml/2006/main"/>
        <a:ln xmlns:a="http://schemas.openxmlformats.org/drawingml/2006/main" w="6350" cap="flat" cmpd="sng" algn="ctr">
          <a:solidFill>
            <a:sysClr val="windowText" lastClr="000000">
              <a:shade val="95000"/>
              <a:satMod val="105000"/>
            </a:sysClr>
          </a:solidFill>
          <a:prstDash val="dash"/>
        </a:ln>
        <a:effectLst xmlns:a="http://schemas.openxmlformats.org/drawingml/2006/main"/>
      </cdr:spPr>
    </cdr:cxnSp>
  </cdr:relSizeAnchor>
  <cdr:relSizeAnchor xmlns:cdr="http://schemas.openxmlformats.org/drawingml/2006/chartDrawing">
    <cdr:from>
      <cdr:x>0.24612</cdr:x>
      <cdr:y>0.54953</cdr:y>
    </cdr:from>
    <cdr:to>
      <cdr:x>0.63898</cdr:x>
      <cdr:y>0.54953</cdr:y>
    </cdr:to>
    <cdr:cxnSp macro="">
      <cdr:nvCxnSpPr>
        <cdr:cNvPr id="7" name="直線接點 6"/>
        <cdr:cNvCxnSpPr/>
      </cdr:nvCxnSpPr>
      <cdr:spPr>
        <a:xfrm xmlns:a="http://schemas.openxmlformats.org/drawingml/2006/main">
          <a:off x="2300422" y="2414471"/>
          <a:ext cx="3672000" cy="0"/>
        </a:xfrm>
        <a:prstGeom xmlns:a="http://schemas.openxmlformats.org/drawingml/2006/main" prst="line">
          <a:avLst/>
        </a:prstGeom>
        <a:noFill xmlns:a="http://schemas.openxmlformats.org/drawingml/2006/main"/>
        <a:ln xmlns:a="http://schemas.openxmlformats.org/drawingml/2006/main" w="3175" cap="flat" cmpd="sng" algn="ctr">
          <a:solidFill>
            <a:sysClr val="windowText" lastClr="000000">
              <a:shade val="95000"/>
              <a:satMod val="105000"/>
            </a:sysClr>
          </a:solidFill>
          <a:prstDash val="dash"/>
        </a:ln>
        <a:effectLst xmlns:a="http://schemas.openxmlformats.org/drawingml/2006/main"/>
      </cdr:spPr>
    </cdr:cxn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2226" name="Rectangle 2"/>
          <p:cNvSpPr>
            <a:spLocks noGrp="1" noChangeArrowheads="1"/>
          </p:cNvSpPr>
          <p:nvPr>
            <p:ph type="hdr" sz="quarter"/>
          </p:nvPr>
        </p:nvSpPr>
        <p:spPr bwMode="auto">
          <a:xfrm>
            <a:off x="0" y="0"/>
            <a:ext cx="2954338" cy="495300"/>
          </a:xfrm>
          <a:prstGeom prst="rect">
            <a:avLst/>
          </a:prstGeom>
          <a:noFill/>
          <a:ln>
            <a:noFill/>
          </a:ln>
          <a:extLst/>
        </p:spPr>
        <p:txBody>
          <a:bodyPr vert="horz" wrap="square" lIns="90754" tIns="45377" rIns="90754" bIns="45377" numCol="1" anchor="t" anchorCtr="0" compatLnSpc="1">
            <a:prstTxWarp prst="textNoShape">
              <a:avLst/>
            </a:prstTxWarp>
          </a:bodyPr>
          <a:lstStyle>
            <a:lvl1pPr algn="l" defTabSz="908039" eaLnBrk="0" hangingPunct="0">
              <a:defRPr sz="1200">
                <a:latin typeface="Arial" charset="0"/>
                <a:ea typeface="新細明體" charset="-120"/>
              </a:defRPr>
            </a:lvl1pPr>
          </a:lstStyle>
          <a:p>
            <a:pPr>
              <a:defRPr/>
            </a:pPr>
            <a:endParaRPr lang="en-US" altLang="zh-TW"/>
          </a:p>
        </p:txBody>
      </p:sp>
      <p:sp>
        <p:nvSpPr>
          <p:cNvPr id="52227" name="Rectangle 3"/>
          <p:cNvSpPr>
            <a:spLocks noGrp="1" noChangeArrowheads="1"/>
          </p:cNvSpPr>
          <p:nvPr>
            <p:ph type="dt" sz="quarter" idx="1"/>
          </p:nvPr>
        </p:nvSpPr>
        <p:spPr bwMode="auto">
          <a:xfrm>
            <a:off x="3851275" y="0"/>
            <a:ext cx="2954338" cy="495300"/>
          </a:xfrm>
          <a:prstGeom prst="rect">
            <a:avLst/>
          </a:prstGeom>
          <a:noFill/>
          <a:ln>
            <a:noFill/>
          </a:ln>
          <a:extLst/>
        </p:spPr>
        <p:txBody>
          <a:bodyPr vert="horz" wrap="square" lIns="90754" tIns="45377" rIns="90754" bIns="45377" numCol="1" anchor="t" anchorCtr="0" compatLnSpc="1">
            <a:prstTxWarp prst="textNoShape">
              <a:avLst/>
            </a:prstTxWarp>
          </a:bodyPr>
          <a:lstStyle>
            <a:lvl1pPr algn="r" defTabSz="908039" eaLnBrk="0" hangingPunct="0">
              <a:defRPr sz="1200">
                <a:latin typeface="Arial" charset="0"/>
                <a:ea typeface="新細明體" charset="-120"/>
              </a:defRPr>
            </a:lvl1pPr>
          </a:lstStyle>
          <a:p>
            <a:pPr>
              <a:defRPr/>
            </a:pPr>
            <a:fld id="{896A2538-8C62-4BA2-A55C-57476C406923}" type="datetimeFigureOut">
              <a:rPr lang="zh-TW" altLang="en-US"/>
              <a:pPr>
                <a:defRPr/>
              </a:pPr>
              <a:t>2016/6/16</a:t>
            </a:fld>
            <a:endParaRPr lang="en-US" altLang="zh-TW"/>
          </a:p>
        </p:txBody>
      </p:sp>
      <p:sp>
        <p:nvSpPr>
          <p:cNvPr id="52228" name="Rectangle 4"/>
          <p:cNvSpPr>
            <a:spLocks noGrp="1" noChangeArrowheads="1"/>
          </p:cNvSpPr>
          <p:nvPr>
            <p:ph type="ftr" sz="quarter" idx="2"/>
          </p:nvPr>
        </p:nvSpPr>
        <p:spPr bwMode="auto">
          <a:xfrm>
            <a:off x="0" y="9442450"/>
            <a:ext cx="2954338" cy="495300"/>
          </a:xfrm>
          <a:prstGeom prst="rect">
            <a:avLst/>
          </a:prstGeom>
          <a:noFill/>
          <a:ln>
            <a:noFill/>
          </a:ln>
          <a:extLst/>
        </p:spPr>
        <p:txBody>
          <a:bodyPr vert="horz" wrap="square" lIns="90754" tIns="45377" rIns="90754" bIns="45377" numCol="1" anchor="b" anchorCtr="0" compatLnSpc="1">
            <a:prstTxWarp prst="textNoShape">
              <a:avLst/>
            </a:prstTxWarp>
          </a:bodyPr>
          <a:lstStyle>
            <a:lvl1pPr algn="l" defTabSz="908039" eaLnBrk="0" hangingPunct="0">
              <a:defRPr sz="1200">
                <a:latin typeface="Arial" charset="0"/>
                <a:ea typeface="新細明體" charset="-120"/>
              </a:defRPr>
            </a:lvl1pPr>
          </a:lstStyle>
          <a:p>
            <a:pPr>
              <a:defRPr/>
            </a:pPr>
            <a:endParaRPr lang="en-US" altLang="zh-TW"/>
          </a:p>
        </p:txBody>
      </p:sp>
      <p:sp>
        <p:nvSpPr>
          <p:cNvPr id="52229" name="Rectangle 5"/>
          <p:cNvSpPr>
            <a:spLocks noGrp="1" noChangeArrowheads="1"/>
          </p:cNvSpPr>
          <p:nvPr>
            <p:ph type="sldNum" sz="quarter" idx="3"/>
          </p:nvPr>
        </p:nvSpPr>
        <p:spPr bwMode="auto">
          <a:xfrm>
            <a:off x="3851275" y="9442450"/>
            <a:ext cx="2954338" cy="495300"/>
          </a:xfrm>
          <a:prstGeom prst="rect">
            <a:avLst/>
          </a:prstGeom>
          <a:noFill/>
          <a:ln>
            <a:noFill/>
          </a:ln>
          <a:extLst/>
        </p:spPr>
        <p:txBody>
          <a:bodyPr vert="horz" wrap="square" lIns="90754" tIns="45377" rIns="90754" bIns="45377" numCol="1" anchor="b" anchorCtr="0" compatLnSpc="1">
            <a:prstTxWarp prst="textNoShape">
              <a:avLst/>
            </a:prstTxWarp>
          </a:bodyPr>
          <a:lstStyle>
            <a:lvl1pPr algn="r" defTabSz="908039" eaLnBrk="0" hangingPunct="0">
              <a:defRPr sz="1200">
                <a:latin typeface="Arial" charset="0"/>
                <a:ea typeface="新細明體" pitchFamily="18" charset="-120"/>
              </a:defRPr>
            </a:lvl1pPr>
          </a:lstStyle>
          <a:p>
            <a:pPr>
              <a:defRPr/>
            </a:pPr>
            <a:fld id="{E75CFE7F-078C-4F07-A283-6BC486E47FA7}" type="slidenum">
              <a:rPr lang="zh-TW" altLang="en-US"/>
              <a:pPr>
                <a:defRPr/>
              </a:pPr>
              <a:t>‹#›</a:t>
            </a:fld>
            <a:endParaRPr lang="en-US" altLang="zh-TW"/>
          </a:p>
        </p:txBody>
      </p:sp>
    </p:spTree>
    <p:extLst>
      <p:ext uri="{BB962C8B-B14F-4D97-AF65-F5344CB8AC3E}">
        <p14:creationId xmlns:p14="http://schemas.microsoft.com/office/powerpoint/2010/main" xmlns="" val="19519333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54338" cy="495300"/>
          </a:xfrm>
          <a:prstGeom prst="rect">
            <a:avLst/>
          </a:prstGeom>
          <a:noFill/>
          <a:ln>
            <a:noFill/>
          </a:ln>
          <a:extLst/>
        </p:spPr>
        <p:txBody>
          <a:bodyPr vert="horz" wrap="square" lIns="90732" tIns="45367" rIns="90732" bIns="45367" numCol="1" anchor="t" anchorCtr="0" compatLnSpc="1">
            <a:prstTxWarp prst="textNoShape">
              <a:avLst/>
            </a:prstTxWarp>
          </a:bodyPr>
          <a:lstStyle>
            <a:lvl1pPr algn="l" defTabSz="870136" eaLnBrk="1" hangingPunct="1">
              <a:defRPr sz="1200">
                <a:latin typeface="Arial" charset="0"/>
                <a:ea typeface="新細明體" charset="-120"/>
              </a:defRPr>
            </a:lvl1pPr>
          </a:lstStyle>
          <a:p>
            <a:pPr>
              <a:defRPr/>
            </a:pPr>
            <a:endParaRPr lang="en-US" altLang="zh-TW"/>
          </a:p>
        </p:txBody>
      </p:sp>
      <p:sp>
        <p:nvSpPr>
          <p:cNvPr id="5123" name="Rectangle 3"/>
          <p:cNvSpPr>
            <a:spLocks noGrp="1" noChangeArrowheads="1"/>
          </p:cNvSpPr>
          <p:nvPr>
            <p:ph type="dt" idx="1"/>
          </p:nvPr>
        </p:nvSpPr>
        <p:spPr bwMode="auto">
          <a:xfrm>
            <a:off x="3851275" y="0"/>
            <a:ext cx="2954338" cy="495300"/>
          </a:xfrm>
          <a:prstGeom prst="rect">
            <a:avLst/>
          </a:prstGeom>
          <a:noFill/>
          <a:ln>
            <a:noFill/>
          </a:ln>
          <a:extLst/>
        </p:spPr>
        <p:txBody>
          <a:bodyPr vert="horz" wrap="square" lIns="90732" tIns="45367" rIns="90732" bIns="45367" numCol="1" anchor="t" anchorCtr="0" compatLnSpc="1">
            <a:prstTxWarp prst="textNoShape">
              <a:avLst/>
            </a:prstTxWarp>
          </a:bodyPr>
          <a:lstStyle>
            <a:lvl1pPr algn="r" defTabSz="870136" eaLnBrk="1" hangingPunct="1">
              <a:defRPr sz="1200">
                <a:latin typeface="Arial" charset="0"/>
                <a:ea typeface="新細明體" charset="-120"/>
              </a:defRPr>
            </a:lvl1pPr>
          </a:lstStyle>
          <a:p>
            <a:pPr>
              <a:defRPr/>
            </a:pPr>
            <a:endParaRPr lang="en-US" altLang="zh-TW"/>
          </a:p>
        </p:txBody>
      </p:sp>
      <p:sp>
        <p:nvSpPr>
          <p:cNvPr id="40964" name="Rectangle 4"/>
          <p:cNvSpPr>
            <a:spLocks noGrp="1" noRot="1" noChangeAspect="1" noChangeArrowheads="1" noTextEdit="1"/>
          </p:cNvSpPr>
          <p:nvPr>
            <p:ph type="sldImg" idx="2"/>
          </p:nvPr>
        </p:nvSpPr>
        <p:spPr bwMode="auto">
          <a:xfrm>
            <a:off x="715963" y="746125"/>
            <a:ext cx="5380037" cy="3724275"/>
          </a:xfrm>
          <a:prstGeom prst="rect">
            <a:avLst/>
          </a:prstGeom>
          <a:noFill/>
          <a:ln w="9525">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5125" name="Rectangle 5"/>
          <p:cNvSpPr>
            <a:spLocks noGrp="1" noChangeArrowheads="1"/>
          </p:cNvSpPr>
          <p:nvPr>
            <p:ph type="body" sz="quarter" idx="3"/>
          </p:nvPr>
        </p:nvSpPr>
        <p:spPr bwMode="auto">
          <a:xfrm>
            <a:off x="682629" y="4721230"/>
            <a:ext cx="5443538" cy="4468813"/>
          </a:xfrm>
          <a:prstGeom prst="rect">
            <a:avLst/>
          </a:prstGeom>
          <a:noFill/>
          <a:ln>
            <a:noFill/>
          </a:ln>
          <a:extLst/>
        </p:spPr>
        <p:txBody>
          <a:bodyPr vert="horz" wrap="square" lIns="90732" tIns="45367" rIns="90732" bIns="45367" numCol="1" anchor="t" anchorCtr="0" compatLnSpc="1">
            <a:prstTxWarp prst="textNoShape">
              <a:avLst/>
            </a:prstTxWarp>
          </a:bodyPr>
          <a:lstStyle/>
          <a:p>
            <a:pPr lvl="0"/>
            <a:r>
              <a:rPr lang="zh-TW" altLang="en-US" noProof="0" smtClean="0"/>
              <a:t>按一下以編輯母片</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5126" name="Rectangle 6"/>
          <p:cNvSpPr>
            <a:spLocks noGrp="1" noChangeArrowheads="1"/>
          </p:cNvSpPr>
          <p:nvPr>
            <p:ph type="ftr" sz="quarter" idx="4"/>
          </p:nvPr>
        </p:nvSpPr>
        <p:spPr bwMode="auto">
          <a:xfrm>
            <a:off x="0" y="9442450"/>
            <a:ext cx="2954338" cy="495300"/>
          </a:xfrm>
          <a:prstGeom prst="rect">
            <a:avLst/>
          </a:prstGeom>
          <a:noFill/>
          <a:ln>
            <a:noFill/>
          </a:ln>
          <a:extLst/>
        </p:spPr>
        <p:txBody>
          <a:bodyPr vert="horz" wrap="square" lIns="90732" tIns="45367" rIns="90732" bIns="45367" numCol="1" anchor="b" anchorCtr="0" compatLnSpc="1">
            <a:prstTxWarp prst="textNoShape">
              <a:avLst/>
            </a:prstTxWarp>
          </a:bodyPr>
          <a:lstStyle>
            <a:lvl1pPr algn="l" defTabSz="870136" eaLnBrk="1" hangingPunct="1">
              <a:defRPr sz="1200">
                <a:latin typeface="Arial" charset="0"/>
                <a:ea typeface="新細明體" charset="-120"/>
              </a:defRPr>
            </a:lvl1pPr>
          </a:lstStyle>
          <a:p>
            <a:pPr>
              <a:defRPr/>
            </a:pPr>
            <a:endParaRPr lang="en-US" altLang="zh-TW"/>
          </a:p>
        </p:txBody>
      </p:sp>
      <p:sp>
        <p:nvSpPr>
          <p:cNvPr id="5127" name="Rectangle 7"/>
          <p:cNvSpPr>
            <a:spLocks noGrp="1" noChangeArrowheads="1"/>
          </p:cNvSpPr>
          <p:nvPr>
            <p:ph type="sldNum" sz="quarter" idx="5"/>
          </p:nvPr>
        </p:nvSpPr>
        <p:spPr bwMode="auto">
          <a:xfrm>
            <a:off x="3851275" y="9442450"/>
            <a:ext cx="2954338" cy="495300"/>
          </a:xfrm>
          <a:prstGeom prst="rect">
            <a:avLst/>
          </a:prstGeom>
          <a:noFill/>
          <a:ln>
            <a:noFill/>
          </a:ln>
          <a:extLst/>
        </p:spPr>
        <p:txBody>
          <a:bodyPr vert="horz" wrap="square" lIns="90732" tIns="45367" rIns="90732" bIns="45367" numCol="1" anchor="b" anchorCtr="0" compatLnSpc="1">
            <a:prstTxWarp prst="textNoShape">
              <a:avLst/>
            </a:prstTxWarp>
          </a:bodyPr>
          <a:lstStyle>
            <a:lvl1pPr algn="r" defTabSz="870136" eaLnBrk="1" hangingPunct="1">
              <a:defRPr sz="1200">
                <a:latin typeface="Arial" charset="0"/>
                <a:ea typeface="新細明體" pitchFamily="18" charset="-120"/>
              </a:defRPr>
            </a:lvl1pPr>
          </a:lstStyle>
          <a:p>
            <a:pPr>
              <a:defRPr/>
            </a:pPr>
            <a:fld id="{4514F9D7-E513-4E1E-9C9E-4EB91A0D14A1}" type="slidenum">
              <a:rPr lang="en-US" altLang="zh-TW"/>
              <a:pPr>
                <a:defRPr/>
              </a:pPr>
              <a:t>‹#›</a:t>
            </a:fld>
            <a:endParaRPr lang="en-US" altLang="zh-TW"/>
          </a:p>
        </p:txBody>
      </p:sp>
    </p:spTree>
    <p:extLst>
      <p:ext uri="{BB962C8B-B14F-4D97-AF65-F5344CB8AC3E}">
        <p14:creationId xmlns:p14="http://schemas.microsoft.com/office/powerpoint/2010/main" xmlns="" val="26777529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投影片圖像版面配置區 1"/>
          <p:cNvSpPr>
            <a:spLocks noGrp="1" noRot="1" noChangeAspect="1" noTextEdit="1"/>
          </p:cNvSpPr>
          <p:nvPr>
            <p:ph type="sldImg"/>
          </p:nvPr>
        </p:nvSpPr>
        <p:spPr>
          <a:ln/>
        </p:spPr>
      </p:sp>
      <p:sp>
        <p:nvSpPr>
          <p:cNvPr id="41987" name="備忘稿版面配置區 2"/>
          <p:cNvSpPr>
            <a:spLocks noGrp="1"/>
          </p:cNvSpPr>
          <p:nvPr>
            <p:ph type="body" idx="1"/>
          </p:nvPr>
        </p:nvSpPr>
        <p:spPr>
          <a:xfrm>
            <a:off x="682629" y="4722813"/>
            <a:ext cx="5443538" cy="4468812"/>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0737" tIns="45370" rIns="90737" bIns="45370"/>
          <a:lstStyle/>
          <a:p>
            <a:endParaRPr lang="zh-TW" altLang="en-US" smtClean="0">
              <a:latin typeface="Arial" pitchFamily="34" charset="0"/>
            </a:endParaRPr>
          </a:p>
        </p:txBody>
      </p:sp>
      <p:sp>
        <p:nvSpPr>
          <p:cNvPr id="41988" name="投影片編號版面配置區 3"/>
          <p:cNvSpPr txBox="1">
            <a:spLocks noGrp="1"/>
          </p:cNvSpPr>
          <p:nvPr/>
        </p:nvSpPr>
        <p:spPr bwMode="auto">
          <a:xfrm>
            <a:off x="3852863" y="9440871"/>
            <a:ext cx="2952750" cy="496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0737" tIns="45370" rIns="90737" bIns="45370" anchor="b"/>
          <a:lstStyle>
            <a:lvl1pPr defTabSz="879475" eaLnBrk="0" hangingPunct="0">
              <a:spcBef>
                <a:spcPct val="30000"/>
              </a:spcBef>
              <a:defRPr kumimoji="1" sz="1200">
                <a:solidFill>
                  <a:schemeClr val="tx1"/>
                </a:solidFill>
                <a:latin typeface="Arial" pitchFamily="34" charset="0"/>
                <a:ea typeface="新細明體" pitchFamily="18" charset="-120"/>
              </a:defRPr>
            </a:lvl1pPr>
            <a:lvl2pPr marL="742950" indent="-285750" defTabSz="879475" eaLnBrk="0" hangingPunct="0">
              <a:spcBef>
                <a:spcPct val="30000"/>
              </a:spcBef>
              <a:defRPr kumimoji="1" sz="1200">
                <a:solidFill>
                  <a:schemeClr val="tx1"/>
                </a:solidFill>
                <a:latin typeface="Arial" pitchFamily="34" charset="0"/>
                <a:ea typeface="新細明體" pitchFamily="18" charset="-120"/>
              </a:defRPr>
            </a:lvl2pPr>
            <a:lvl3pPr marL="1143000" indent="-228600" defTabSz="879475" eaLnBrk="0" hangingPunct="0">
              <a:spcBef>
                <a:spcPct val="30000"/>
              </a:spcBef>
              <a:defRPr kumimoji="1" sz="1200">
                <a:solidFill>
                  <a:schemeClr val="tx1"/>
                </a:solidFill>
                <a:latin typeface="Arial" pitchFamily="34" charset="0"/>
                <a:ea typeface="新細明體" pitchFamily="18" charset="-120"/>
              </a:defRPr>
            </a:lvl3pPr>
            <a:lvl4pPr marL="1600200" indent="-228600" defTabSz="879475" eaLnBrk="0" hangingPunct="0">
              <a:spcBef>
                <a:spcPct val="30000"/>
              </a:spcBef>
              <a:defRPr kumimoji="1" sz="1200">
                <a:solidFill>
                  <a:schemeClr val="tx1"/>
                </a:solidFill>
                <a:latin typeface="Arial" pitchFamily="34" charset="0"/>
                <a:ea typeface="新細明體" pitchFamily="18" charset="-120"/>
              </a:defRPr>
            </a:lvl4pPr>
            <a:lvl5pPr marL="2057400" indent="-228600" defTabSz="879475" eaLnBrk="0" hangingPunct="0">
              <a:spcBef>
                <a:spcPct val="30000"/>
              </a:spcBef>
              <a:defRPr kumimoji="1" sz="1200">
                <a:solidFill>
                  <a:schemeClr val="tx1"/>
                </a:solidFill>
                <a:latin typeface="Arial" pitchFamily="34" charset="0"/>
                <a:ea typeface="新細明體" pitchFamily="18" charset="-120"/>
              </a:defRPr>
            </a:lvl5pPr>
            <a:lvl6pPr marL="2514600" indent="-228600" defTabSz="879475" eaLnBrk="0" fontAlgn="base" hangingPunct="0">
              <a:spcBef>
                <a:spcPct val="30000"/>
              </a:spcBef>
              <a:spcAft>
                <a:spcPct val="0"/>
              </a:spcAft>
              <a:defRPr kumimoji="1" sz="1200">
                <a:solidFill>
                  <a:schemeClr val="tx1"/>
                </a:solidFill>
                <a:latin typeface="Arial" pitchFamily="34" charset="0"/>
                <a:ea typeface="新細明體" pitchFamily="18" charset="-120"/>
              </a:defRPr>
            </a:lvl6pPr>
            <a:lvl7pPr marL="2971800" indent="-228600" defTabSz="879475" eaLnBrk="0" fontAlgn="base" hangingPunct="0">
              <a:spcBef>
                <a:spcPct val="30000"/>
              </a:spcBef>
              <a:spcAft>
                <a:spcPct val="0"/>
              </a:spcAft>
              <a:defRPr kumimoji="1" sz="1200">
                <a:solidFill>
                  <a:schemeClr val="tx1"/>
                </a:solidFill>
                <a:latin typeface="Arial" pitchFamily="34" charset="0"/>
                <a:ea typeface="新細明體" pitchFamily="18" charset="-120"/>
              </a:defRPr>
            </a:lvl7pPr>
            <a:lvl8pPr marL="3429000" indent="-228600" defTabSz="879475" eaLnBrk="0" fontAlgn="base" hangingPunct="0">
              <a:spcBef>
                <a:spcPct val="30000"/>
              </a:spcBef>
              <a:spcAft>
                <a:spcPct val="0"/>
              </a:spcAft>
              <a:defRPr kumimoji="1" sz="1200">
                <a:solidFill>
                  <a:schemeClr val="tx1"/>
                </a:solidFill>
                <a:latin typeface="Arial" pitchFamily="34" charset="0"/>
                <a:ea typeface="新細明體" pitchFamily="18" charset="-120"/>
              </a:defRPr>
            </a:lvl8pPr>
            <a:lvl9pPr marL="3886200" indent="-228600" defTabSz="879475" eaLnBrk="0" fontAlgn="base" hangingPunct="0">
              <a:spcBef>
                <a:spcPct val="30000"/>
              </a:spcBef>
              <a:spcAft>
                <a:spcPct val="0"/>
              </a:spcAft>
              <a:defRPr kumimoji="1" sz="1200">
                <a:solidFill>
                  <a:schemeClr val="tx1"/>
                </a:solidFill>
                <a:latin typeface="Arial" pitchFamily="34" charset="0"/>
                <a:ea typeface="新細明體" pitchFamily="18" charset="-120"/>
              </a:defRPr>
            </a:lvl9pPr>
          </a:lstStyle>
          <a:p>
            <a:pPr algn="r" eaLnBrk="1" hangingPunct="1">
              <a:spcBef>
                <a:spcPct val="0"/>
              </a:spcBef>
            </a:pPr>
            <a:fld id="{422C371B-B0B7-42B3-8C20-0E9E676A9C76}" type="slidenum">
              <a:rPr lang="en-US" altLang="zh-TW"/>
              <a:pPr algn="r" eaLnBrk="1" hangingPunct="1">
                <a:spcBef>
                  <a:spcPct val="0"/>
                </a:spcBef>
              </a:pPr>
              <a:t>1</a:t>
            </a:fld>
            <a:endParaRPr lang="en-US" altLang="zh-TW"/>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kumimoji="1" lang="zh-TW" altLang="en-US" sz="1200" b="0" i="0" kern="1200" dirty="0" smtClean="0">
                <a:solidFill>
                  <a:schemeClr val="tx1"/>
                </a:solidFill>
                <a:effectLst/>
                <a:latin typeface="Arial" charset="0"/>
                <a:ea typeface="新細明體" pitchFamily="18" charset="-120"/>
                <a:cs typeface="+mn-cs"/>
              </a:rPr>
              <a:t>能源辦備有三箭，一是雙政委領軍，全力排除路障；二是將做大內需市場，引導產業發展；三是視況建議調升再生能源躉購價格，激勵市場發展。</a:t>
            </a:r>
            <a:endParaRPr kumimoji="1" lang="en-US" altLang="zh-TW" sz="1200" b="0" i="0" kern="1200" dirty="0" smtClean="0">
              <a:solidFill>
                <a:schemeClr val="tx1"/>
              </a:solidFill>
              <a:effectLst/>
              <a:latin typeface="Arial" charset="0"/>
              <a:ea typeface="新細明體" pitchFamily="18" charset="-120"/>
              <a:cs typeface="+mn-cs"/>
            </a:endParaRPr>
          </a:p>
          <a:p>
            <a:endParaRPr kumimoji="1" lang="en-US" altLang="zh-TW" sz="1200" b="0" i="0" kern="1200" dirty="0" smtClean="0">
              <a:solidFill>
                <a:schemeClr val="tx1"/>
              </a:solidFill>
              <a:effectLst/>
              <a:latin typeface="Arial" charset="0"/>
              <a:ea typeface="新細明體" pitchFamily="18" charset="-120"/>
              <a:cs typeface="+mn-cs"/>
            </a:endParaRPr>
          </a:p>
          <a:p>
            <a:r>
              <a:rPr kumimoji="1" lang="zh-TW" altLang="en-US" sz="1200" b="0" i="0" kern="1200" dirty="0" smtClean="0">
                <a:solidFill>
                  <a:schemeClr val="tx1"/>
                </a:solidFill>
                <a:effectLst/>
                <a:latin typeface="Arial" charset="0"/>
                <a:ea typeface="新細明體" pitchFamily="18" charset="-120"/>
                <a:cs typeface="+mn-cs"/>
              </a:rPr>
              <a:t>總統指示推動新能源政策的三項作法：</a:t>
            </a:r>
          </a:p>
          <a:p>
            <a:r>
              <a:rPr kumimoji="1" lang="zh-TW" altLang="en-US" sz="1200" b="1" i="0" kern="1200" dirty="0" smtClean="0">
                <a:solidFill>
                  <a:schemeClr val="tx1"/>
                </a:solidFill>
                <a:effectLst/>
                <a:latin typeface="Arial" charset="0"/>
                <a:ea typeface="新細明體" pitchFamily="18" charset="-120"/>
                <a:cs typeface="+mn-cs"/>
              </a:rPr>
              <a:t>第一，電廠的擴建與機組更新</a:t>
            </a:r>
            <a:r>
              <a:rPr kumimoji="1" lang="zh-TW" altLang="en-US" sz="1200" b="0" i="0" kern="1200" dirty="0" smtClean="0">
                <a:solidFill>
                  <a:schemeClr val="tx1"/>
                </a:solidFill>
                <a:effectLst/>
                <a:latin typeface="Arial" charset="0"/>
                <a:ea typeface="新細明體" pitchFamily="18" charset="-120"/>
                <a:cs typeface="+mn-cs"/>
              </a:rPr>
              <a:t>，這些現有電源開發方案都要掌握進度，務必如期、甚至加速完成。另外，要擴大民間閒置的汽電共生設備，加入發電的陣容，增加電力供給。</a:t>
            </a:r>
          </a:p>
          <a:p>
            <a:r>
              <a:rPr kumimoji="1" lang="zh-TW" altLang="en-US" sz="1200" b="1" i="0" kern="1200" dirty="0" smtClean="0">
                <a:solidFill>
                  <a:schemeClr val="tx1"/>
                </a:solidFill>
                <a:effectLst/>
                <a:latin typeface="Arial" charset="0"/>
                <a:ea typeface="新細明體" pitchFamily="18" charset="-120"/>
                <a:cs typeface="+mn-cs"/>
              </a:rPr>
              <a:t>第二，新政府的節電方案要加速實施。</a:t>
            </a:r>
            <a:r>
              <a:rPr kumimoji="1" lang="zh-TW" altLang="en-US" sz="1200" b="0" i="0" kern="1200" dirty="0" smtClean="0">
                <a:solidFill>
                  <a:schemeClr val="tx1"/>
                </a:solidFill>
                <a:effectLst/>
                <a:latin typeface="Arial" charset="0"/>
                <a:ea typeface="新細明體" pitchFamily="18" charset="-120"/>
                <a:cs typeface="+mn-cs"/>
              </a:rPr>
              <a:t>用時間電價的制度設計做好尖峰管理，也要提出具體節電措施，讓全民一起提升能源的使用效率，打造新的節能文化。</a:t>
            </a:r>
          </a:p>
          <a:p>
            <a:r>
              <a:rPr kumimoji="1" lang="zh-TW" altLang="en-US" sz="1200" b="1" i="0" kern="1200" dirty="0" smtClean="0">
                <a:solidFill>
                  <a:schemeClr val="tx1"/>
                </a:solidFill>
                <a:effectLst/>
                <a:latin typeface="Arial" charset="0"/>
                <a:ea typeface="新細明體" pitchFamily="18" charset="-120"/>
                <a:cs typeface="+mn-cs"/>
              </a:rPr>
              <a:t>第三，再生能源的推動進度必須更清楚。</a:t>
            </a:r>
            <a:r>
              <a:rPr kumimoji="1" lang="zh-TW" altLang="en-US" sz="1200" b="0" i="0" kern="1200" dirty="0" smtClean="0">
                <a:solidFill>
                  <a:schemeClr val="tx1"/>
                </a:solidFill>
                <a:effectLst/>
                <a:latin typeface="Arial" charset="0"/>
                <a:ea typeface="新細明體" pitchFamily="18" charset="-120"/>
                <a:cs typeface="+mn-cs"/>
              </a:rPr>
              <a:t>該修改的法規要修改，該改進的行政效率，要盡快改進。務必用最快的速度，營造出適合發展再生能源的環境。</a:t>
            </a:r>
          </a:p>
          <a:p>
            <a:r>
              <a:rPr kumimoji="1" lang="zh-TW" altLang="en-US" sz="1200" b="0" i="0" kern="1200" dirty="0" smtClean="0">
                <a:solidFill>
                  <a:schemeClr val="tx1"/>
                </a:solidFill>
                <a:effectLst/>
                <a:latin typeface="Arial" charset="0"/>
                <a:ea typeface="新細明體" pitchFamily="18" charset="-120"/>
                <a:cs typeface="+mn-cs"/>
              </a:rPr>
              <a:t>總統說，過程中務必要邀請社會共同參與，也要拜託立院黨團投入和協助，讓改革可以盡速上路。</a:t>
            </a:r>
          </a:p>
          <a:p>
            <a:endParaRPr lang="zh-TW" altLang="en-US" dirty="0"/>
          </a:p>
        </p:txBody>
      </p:sp>
      <p:sp>
        <p:nvSpPr>
          <p:cNvPr id="4" name="投影片編號版面配置區 3"/>
          <p:cNvSpPr>
            <a:spLocks noGrp="1"/>
          </p:cNvSpPr>
          <p:nvPr>
            <p:ph type="sldNum" sz="quarter" idx="10"/>
          </p:nvPr>
        </p:nvSpPr>
        <p:spPr/>
        <p:txBody>
          <a:bodyPr/>
          <a:lstStyle/>
          <a:p>
            <a:pPr>
              <a:defRPr/>
            </a:pPr>
            <a:fld id="{4514F9D7-E513-4E1E-9C9E-4EB91A0D14A1}" type="slidenum">
              <a:rPr lang="en-US" altLang="zh-TW" smtClean="0"/>
              <a:pPr>
                <a:defRPr/>
              </a:pPr>
              <a:t>11</a:t>
            </a:fld>
            <a:endParaRPr lang="en-US" altLang="zh-TW"/>
          </a:p>
        </p:txBody>
      </p:sp>
    </p:spTree>
    <p:extLst>
      <p:ext uri="{BB962C8B-B14F-4D97-AF65-F5344CB8AC3E}">
        <p14:creationId xmlns:p14="http://schemas.microsoft.com/office/powerpoint/2010/main" xmlns="" val="3272452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投影片圖像版面配置區 1"/>
          <p:cNvSpPr>
            <a:spLocks noGrp="1" noRot="1" noChangeAspect="1" noTextEdit="1"/>
          </p:cNvSpPr>
          <p:nvPr>
            <p:ph type="sldImg"/>
          </p:nvPr>
        </p:nvSpPr>
        <p:spPr>
          <a:ln/>
        </p:spPr>
      </p:sp>
      <p:sp>
        <p:nvSpPr>
          <p:cNvPr id="45059" name="備忘稿版面配置區 2"/>
          <p:cNvSpPr>
            <a:spLocks noGrp="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zh-TW" altLang="en-US" smtClean="0">
              <a:latin typeface="Arial" pitchFamily="34" charset="0"/>
            </a:endParaRPr>
          </a:p>
        </p:txBody>
      </p:sp>
      <p:sp>
        <p:nvSpPr>
          <p:cNvPr id="45060" name="投影片編號版面配置區 3"/>
          <p:cNvSpPr>
            <a:spLocks noGrp="1"/>
          </p:cNvSpPr>
          <p:nvPr>
            <p:ph type="sldNum" sz="quarter" idx="5"/>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866775" eaLnBrk="0" hangingPunct="0">
              <a:spcBef>
                <a:spcPct val="30000"/>
              </a:spcBef>
              <a:defRPr kumimoji="1" sz="1200">
                <a:solidFill>
                  <a:schemeClr val="tx1"/>
                </a:solidFill>
                <a:latin typeface="Arial" pitchFamily="34" charset="0"/>
                <a:ea typeface="新細明體" pitchFamily="18" charset="-120"/>
              </a:defRPr>
            </a:lvl1pPr>
            <a:lvl2pPr marL="742950" indent="-285750" defTabSz="866775" eaLnBrk="0" hangingPunct="0">
              <a:spcBef>
                <a:spcPct val="30000"/>
              </a:spcBef>
              <a:defRPr kumimoji="1" sz="1200">
                <a:solidFill>
                  <a:schemeClr val="tx1"/>
                </a:solidFill>
                <a:latin typeface="Arial" pitchFamily="34" charset="0"/>
                <a:ea typeface="新細明體" pitchFamily="18" charset="-120"/>
              </a:defRPr>
            </a:lvl2pPr>
            <a:lvl3pPr marL="1143000" indent="-228600" defTabSz="866775" eaLnBrk="0" hangingPunct="0">
              <a:spcBef>
                <a:spcPct val="30000"/>
              </a:spcBef>
              <a:defRPr kumimoji="1" sz="1200">
                <a:solidFill>
                  <a:schemeClr val="tx1"/>
                </a:solidFill>
                <a:latin typeface="Arial" pitchFamily="34" charset="0"/>
                <a:ea typeface="新細明體" pitchFamily="18" charset="-120"/>
              </a:defRPr>
            </a:lvl3pPr>
            <a:lvl4pPr marL="1600200" indent="-228600" defTabSz="866775" eaLnBrk="0" hangingPunct="0">
              <a:spcBef>
                <a:spcPct val="30000"/>
              </a:spcBef>
              <a:defRPr kumimoji="1" sz="1200">
                <a:solidFill>
                  <a:schemeClr val="tx1"/>
                </a:solidFill>
                <a:latin typeface="Arial" pitchFamily="34" charset="0"/>
                <a:ea typeface="新細明體" pitchFamily="18" charset="-120"/>
              </a:defRPr>
            </a:lvl4pPr>
            <a:lvl5pPr marL="2057400" indent="-228600" defTabSz="866775" eaLnBrk="0" hangingPunct="0">
              <a:spcBef>
                <a:spcPct val="30000"/>
              </a:spcBef>
              <a:defRPr kumimoji="1" sz="1200">
                <a:solidFill>
                  <a:schemeClr val="tx1"/>
                </a:solidFill>
                <a:latin typeface="Arial" pitchFamily="34" charset="0"/>
                <a:ea typeface="新細明體" pitchFamily="18" charset="-120"/>
              </a:defRPr>
            </a:lvl5pPr>
            <a:lvl6pPr marL="2514600" indent="-228600" defTabSz="866775" eaLnBrk="0" fontAlgn="base" hangingPunct="0">
              <a:spcBef>
                <a:spcPct val="30000"/>
              </a:spcBef>
              <a:spcAft>
                <a:spcPct val="0"/>
              </a:spcAft>
              <a:defRPr kumimoji="1" sz="1200">
                <a:solidFill>
                  <a:schemeClr val="tx1"/>
                </a:solidFill>
                <a:latin typeface="Arial" pitchFamily="34" charset="0"/>
                <a:ea typeface="新細明體" pitchFamily="18" charset="-120"/>
              </a:defRPr>
            </a:lvl6pPr>
            <a:lvl7pPr marL="2971800" indent="-228600" defTabSz="866775" eaLnBrk="0" fontAlgn="base" hangingPunct="0">
              <a:spcBef>
                <a:spcPct val="30000"/>
              </a:spcBef>
              <a:spcAft>
                <a:spcPct val="0"/>
              </a:spcAft>
              <a:defRPr kumimoji="1" sz="1200">
                <a:solidFill>
                  <a:schemeClr val="tx1"/>
                </a:solidFill>
                <a:latin typeface="Arial" pitchFamily="34" charset="0"/>
                <a:ea typeface="新細明體" pitchFamily="18" charset="-120"/>
              </a:defRPr>
            </a:lvl7pPr>
            <a:lvl8pPr marL="3429000" indent="-228600" defTabSz="866775" eaLnBrk="0" fontAlgn="base" hangingPunct="0">
              <a:spcBef>
                <a:spcPct val="30000"/>
              </a:spcBef>
              <a:spcAft>
                <a:spcPct val="0"/>
              </a:spcAft>
              <a:defRPr kumimoji="1" sz="1200">
                <a:solidFill>
                  <a:schemeClr val="tx1"/>
                </a:solidFill>
                <a:latin typeface="Arial" pitchFamily="34" charset="0"/>
                <a:ea typeface="新細明體" pitchFamily="18" charset="-120"/>
              </a:defRPr>
            </a:lvl8pPr>
            <a:lvl9pPr marL="3886200" indent="-228600" defTabSz="866775" eaLnBrk="0" fontAlgn="base" hangingPunct="0">
              <a:spcBef>
                <a:spcPct val="30000"/>
              </a:spcBef>
              <a:spcAft>
                <a:spcPct val="0"/>
              </a:spcAft>
              <a:defRPr kumimoji="1" sz="1200">
                <a:solidFill>
                  <a:schemeClr val="tx1"/>
                </a:solidFill>
                <a:latin typeface="Arial" pitchFamily="34" charset="0"/>
                <a:ea typeface="新細明體" pitchFamily="18" charset="-120"/>
              </a:defRPr>
            </a:lvl9pPr>
          </a:lstStyle>
          <a:p>
            <a:pPr eaLnBrk="1" hangingPunct="1">
              <a:spcBef>
                <a:spcPct val="0"/>
              </a:spcBef>
            </a:pPr>
            <a:fld id="{23703850-F106-43D7-A187-8BCF40593C53}" type="slidenum">
              <a:rPr lang="en-US" altLang="zh-TW" sz="1100" smtClean="0">
                <a:latin typeface="Times New Roman" pitchFamily="18" charset="0"/>
                <a:ea typeface="華康中特圓體"/>
                <a:cs typeface="華康中特圓體"/>
              </a:rPr>
              <a:pPr eaLnBrk="1" hangingPunct="1">
                <a:spcBef>
                  <a:spcPct val="0"/>
                </a:spcBef>
              </a:pPr>
              <a:t>14</a:t>
            </a:fld>
            <a:endParaRPr lang="en-US" altLang="zh-TW" sz="1100" smtClean="0">
              <a:latin typeface="Times New Roman" pitchFamily="18" charset="0"/>
              <a:ea typeface="華康中特圓體"/>
              <a:cs typeface="華康中特圓體"/>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6452" tIns="43218" rIns="86452" bIns="43218"/>
          <a:lstStyle/>
          <a:p>
            <a:endParaRPr lang="zh-TW" altLang="zh-TW" sz="1400" smtClean="0">
              <a:latin typeface="Arial" pitchFamily="34" charset="0"/>
              <a:ea typeface="標楷體" pitchFamily="65" charset="-120"/>
            </a:endParaRPr>
          </a:p>
          <a:p>
            <a:endParaRPr lang="zh-TW" altLang="en-US" sz="1400" smtClean="0">
              <a:latin typeface="Arial" pitchFamily="34" charset="0"/>
              <a:ea typeface="標楷體" pitchFamily="65" charset="-120"/>
            </a:endParaRPr>
          </a:p>
          <a:p>
            <a:endParaRPr lang="zh-TW" altLang="en-US" sz="1400" smtClean="0">
              <a:latin typeface="Arial" pitchFamily="34" charset="0"/>
              <a:ea typeface="標楷體" pitchFamily="65" charset="-12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投影片圖像版面配置區 1"/>
          <p:cNvSpPr>
            <a:spLocks noGrp="1" noRot="1" noChangeAspect="1" noTextEdit="1"/>
          </p:cNvSpPr>
          <p:nvPr>
            <p:ph type="sldImg"/>
          </p:nvPr>
        </p:nvSpPr>
        <p:spPr>
          <a:ln/>
        </p:spPr>
      </p:sp>
      <p:sp>
        <p:nvSpPr>
          <p:cNvPr id="46083" name="備忘稿版面配置區 2"/>
          <p:cNvSpPr>
            <a:spLocks noGrp="1"/>
          </p:cNvSpPr>
          <p:nvPr>
            <p:ph type="body" idx="1"/>
          </p:nvPr>
        </p:nvSpPr>
        <p:spPr>
          <a:xfrm>
            <a:off x="681038" y="4722821"/>
            <a:ext cx="5445125" cy="4471987"/>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752" tIns="45875" rIns="91752" bIns="45875"/>
          <a:lstStyle/>
          <a:p>
            <a:endParaRPr lang="zh-TW" altLang="en-US" smtClean="0">
              <a:latin typeface="Arial" pitchFamily="34" charset="0"/>
            </a:endParaRPr>
          </a:p>
        </p:txBody>
      </p:sp>
      <p:sp>
        <p:nvSpPr>
          <p:cNvPr id="46084" name="投影片編號版面配置區 3"/>
          <p:cNvSpPr txBox="1">
            <a:spLocks noGrp="1"/>
          </p:cNvSpPr>
          <p:nvPr/>
        </p:nvSpPr>
        <p:spPr bwMode="auto">
          <a:xfrm>
            <a:off x="3854454" y="9440871"/>
            <a:ext cx="2951163" cy="4968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752" tIns="45875" rIns="91752" bIns="45875" anchor="b"/>
          <a:lstStyle>
            <a:lvl1pPr defTabSz="876300" eaLnBrk="0" hangingPunct="0">
              <a:spcBef>
                <a:spcPct val="30000"/>
              </a:spcBef>
              <a:defRPr kumimoji="1" sz="1200">
                <a:solidFill>
                  <a:schemeClr val="tx1"/>
                </a:solidFill>
                <a:latin typeface="Arial" pitchFamily="34" charset="0"/>
                <a:ea typeface="新細明體" pitchFamily="18" charset="-120"/>
              </a:defRPr>
            </a:lvl1pPr>
            <a:lvl2pPr marL="742950" indent="-285750" defTabSz="876300" eaLnBrk="0" hangingPunct="0">
              <a:spcBef>
                <a:spcPct val="30000"/>
              </a:spcBef>
              <a:defRPr kumimoji="1" sz="1200">
                <a:solidFill>
                  <a:schemeClr val="tx1"/>
                </a:solidFill>
                <a:latin typeface="Arial" pitchFamily="34" charset="0"/>
                <a:ea typeface="新細明體" pitchFamily="18" charset="-120"/>
              </a:defRPr>
            </a:lvl2pPr>
            <a:lvl3pPr marL="1143000" indent="-228600" defTabSz="876300" eaLnBrk="0" hangingPunct="0">
              <a:spcBef>
                <a:spcPct val="30000"/>
              </a:spcBef>
              <a:defRPr kumimoji="1" sz="1200">
                <a:solidFill>
                  <a:schemeClr val="tx1"/>
                </a:solidFill>
                <a:latin typeface="Arial" pitchFamily="34" charset="0"/>
                <a:ea typeface="新細明體" pitchFamily="18" charset="-120"/>
              </a:defRPr>
            </a:lvl3pPr>
            <a:lvl4pPr marL="1600200" indent="-228600" defTabSz="876300" eaLnBrk="0" hangingPunct="0">
              <a:spcBef>
                <a:spcPct val="30000"/>
              </a:spcBef>
              <a:defRPr kumimoji="1" sz="1200">
                <a:solidFill>
                  <a:schemeClr val="tx1"/>
                </a:solidFill>
                <a:latin typeface="Arial" pitchFamily="34" charset="0"/>
                <a:ea typeface="新細明體" pitchFamily="18" charset="-120"/>
              </a:defRPr>
            </a:lvl4pPr>
            <a:lvl5pPr marL="2057400" indent="-228600" defTabSz="876300" eaLnBrk="0" hangingPunct="0">
              <a:spcBef>
                <a:spcPct val="30000"/>
              </a:spcBef>
              <a:defRPr kumimoji="1" sz="1200">
                <a:solidFill>
                  <a:schemeClr val="tx1"/>
                </a:solidFill>
                <a:latin typeface="Arial" pitchFamily="34" charset="0"/>
                <a:ea typeface="新細明體" pitchFamily="18" charset="-120"/>
              </a:defRPr>
            </a:lvl5pPr>
            <a:lvl6pPr marL="2514600" indent="-228600" defTabSz="876300" eaLnBrk="0" fontAlgn="base" hangingPunct="0">
              <a:spcBef>
                <a:spcPct val="30000"/>
              </a:spcBef>
              <a:spcAft>
                <a:spcPct val="0"/>
              </a:spcAft>
              <a:defRPr kumimoji="1" sz="1200">
                <a:solidFill>
                  <a:schemeClr val="tx1"/>
                </a:solidFill>
                <a:latin typeface="Arial" pitchFamily="34" charset="0"/>
                <a:ea typeface="新細明體" pitchFamily="18" charset="-120"/>
              </a:defRPr>
            </a:lvl6pPr>
            <a:lvl7pPr marL="2971800" indent="-228600" defTabSz="876300" eaLnBrk="0" fontAlgn="base" hangingPunct="0">
              <a:spcBef>
                <a:spcPct val="30000"/>
              </a:spcBef>
              <a:spcAft>
                <a:spcPct val="0"/>
              </a:spcAft>
              <a:defRPr kumimoji="1" sz="1200">
                <a:solidFill>
                  <a:schemeClr val="tx1"/>
                </a:solidFill>
                <a:latin typeface="Arial" pitchFamily="34" charset="0"/>
                <a:ea typeface="新細明體" pitchFamily="18" charset="-120"/>
              </a:defRPr>
            </a:lvl7pPr>
            <a:lvl8pPr marL="3429000" indent="-228600" defTabSz="876300" eaLnBrk="0" fontAlgn="base" hangingPunct="0">
              <a:spcBef>
                <a:spcPct val="30000"/>
              </a:spcBef>
              <a:spcAft>
                <a:spcPct val="0"/>
              </a:spcAft>
              <a:defRPr kumimoji="1" sz="1200">
                <a:solidFill>
                  <a:schemeClr val="tx1"/>
                </a:solidFill>
                <a:latin typeface="Arial" pitchFamily="34" charset="0"/>
                <a:ea typeface="新細明體" pitchFamily="18" charset="-120"/>
              </a:defRPr>
            </a:lvl8pPr>
            <a:lvl9pPr marL="3886200" indent="-228600" defTabSz="876300" eaLnBrk="0" fontAlgn="base" hangingPunct="0">
              <a:spcBef>
                <a:spcPct val="30000"/>
              </a:spcBef>
              <a:spcAft>
                <a:spcPct val="0"/>
              </a:spcAft>
              <a:defRPr kumimoji="1" sz="1200">
                <a:solidFill>
                  <a:schemeClr val="tx1"/>
                </a:solidFill>
                <a:latin typeface="Arial" pitchFamily="34" charset="0"/>
                <a:ea typeface="新細明體" pitchFamily="18" charset="-120"/>
              </a:defRPr>
            </a:lvl9pPr>
          </a:lstStyle>
          <a:p>
            <a:pPr algn="r" eaLnBrk="1" hangingPunct="1">
              <a:spcBef>
                <a:spcPct val="0"/>
              </a:spcBef>
            </a:pPr>
            <a:fld id="{07490EA2-E08A-4940-B6EA-44D447D413E6}" type="slidenum">
              <a:rPr lang="en-US" altLang="zh-TW"/>
              <a:pPr algn="r" eaLnBrk="1" hangingPunct="1">
                <a:spcBef>
                  <a:spcPct val="0"/>
                </a:spcBef>
              </a:pPr>
              <a:t>21</a:t>
            </a:fld>
            <a:endParaRPr lang="en-US" altLang="zh-TW"/>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標題投影片">
    <p:spTree>
      <p:nvGrpSpPr>
        <p:cNvPr id="1" name=""/>
        <p:cNvGrpSpPr/>
        <p:nvPr/>
      </p:nvGrpSpPr>
      <p:grpSpPr>
        <a:xfrm>
          <a:off x="0" y="0"/>
          <a:ext cx="0" cy="0"/>
          <a:chOff x="0" y="0"/>
          <a:chExt cx="0" cy="0"/>
        </a:xfrm>
      </p:grpSpPr>
      <p:sp>
        <p:nvSpPr>
          <p:cNvPr id="4" name="Rectangle 24"/>
          <p:cNvSpPr>
            <a:spLocks noChangeArrowheads="1"/>
          </p:cNvSpPr>
          <p:nvPr userDrawn="1"/>
        </p:nvSpPr>
        <p:spPr bwMode="gray">
          <a:xfrm>
            <a:off x="0" y="0"/>
            <a:ext cx="9906000" cy="1435100"/>
          </a:xfrm>
          <a:prstGeom prst="rect">
            <a:avLst/>
          </a:prstGeom>
          <a:gradFill rotWithShape="1">
            <a:gsLst>
              <a:gs pos="0">
                <a:schemeClr val="folHlink">
                  <a:alpha val="50000"/>
                </a:schemeClr>
              </a:gs>
              <a:gs pos="100000">
                <a:schemeClr val="folHlink">
                  <a:gamma/>
                  <a:tint val="0"/>
                  <a:invGamma/>
                </a:schemeClr>
              </a:gs>
            </a:gsLst>
            <a:lin ang="5400000" scaled="1"/>
          </a:gradFill>
          <a:ln w="9525" algn="ctr">
            <a:noFill/>
            <a:miter lim="800000"/>
            <a:headEnd/>
            <a:tailEnd/>
          </a:ln>
          <a:effectLst/>
        </p:spPr>
        <p:txBody>
          <a:bodyPr wrap="none" anchor="ctr"/>
          <a:lstStyle/>
          <a:p>
            <a:pPr algn="ctr">
              <a:defRPr/>
            </a:pPr>
            <a:endParaRPr lang="zh-TW" altLang="zh-TW">
              <a:latin typeface="Arial" charset="0"/>
            </a:endParaRPr>
          </a:p>
        </p:txBody>
      </p:sp>
      <p:pic>
        <p:nvPicPr>
          <p:cNvPr id="5" name="Picture 26" descr="未命名--1"/>
          <p:cNvPicPr>
            <a:picLocks noChangeAspect="1" noChangeArrowheads="1"/>
          </p:cNvPicPr>
          <p:nvPr userDrawn="1"/>
        </p:nvPicPr>
        <p:blipFill>
          <a:blip r:embed="rId2" cstate="print">
            <a:extLst>
              <a:ext uri="{28A0092B-C50C-407E-A947-70E740481C1C}">
                <a14:useLocalDpi xmlns:a14="http://schemas.microsoft.com/office/drawing/2010/main" xmlns="" val="0"/>
              </a:ext>
            </a:extLst>
          </a:blip>
          <a:srcRect/>
          <a:stretch>
            <a:fillRect/>
          </a:stretch>
        </p:blipFill>
        <p:spPr bwMode="auto">
          <a:xfrm>
            <a:off x="222250" y="182563"/>
            <a:ext cx="2876550" cy="647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2" name="Rectangle 17"/>
          <p:cNvSpPr>
            <a:spLocks noGrp="1" noChangeArrowheads="1"/>
          </p:cNvSpPr>
          <p:nvPr>
            <p:ph type="ctrTitle" sz="quarter"/>
          </p:nvPr>
        </p:nvSpPr>
        <p:spPr>
          <a:xfrm>
            <a:off x="1187450" y="2708275"/>
            <a:ext cx="7523163" cy="1470025"/>
          </a:xfrm>
          <a:effectLst/>
        </p:spPr>
        <p:txBody>
          <a:bodyPr/>
          <a:lstStyle>
            <a:lvl1pPr>
              <a:defRPr b="1"/>
            </a:lvl1pPr>
          </a:lstStyle>
          <a:p>
            <a:r>
              <a:rPr lang="zh-TW" altLang="en-US"/>
              <a:t>按一下以編輯母片標題樣式</a:t>
            </a:r>
          </a:p>
        </p:txBody>
      </p:sp>
      <p:sp>
        <p:nvSpPr>
          <p:cNvPr id="13" name="Rectangle 18"/>
          <p:cNvSpPr>
            <a:spLocks noGrp="1" noChangeArrowheads="1"/>
          </p:cNvSpPr>
          <p:nvPr>
            <p:ph type="subTitle" sz="quarter" idx="1"/>
          </p:nvPr>
        </p:nvSpPr>
        <p:spPr>
          <a:xfrm>
            <a:off x="2195513" y="5013325"/>
            <a:ext cx="5770562" cy="1077913"/>
          </a:xfrm>
        </p:spPr>
        <p:txBody>
          <a:bodyPr/>
          <a:lstStyle>
            <a:lvl1pPr marL="0" indent="0" algn="ctr">
              <a:buFontTx/>
              <a:buNone/>
              <a:defRPr sz="2400">
                <a:solidFill>
                  <a:srgbClr val="0066CC"/>
                </a:solidFill>
              </a:defRPr>
            </a:lvl1pPr>
          </a:lstStyle>
          <a:p>
            <a:r>
              <a:rPr lang="zh-TW" altLang="en-US"/>
              <a:t>按一下以編輯母片副標題樣式</a:t>
            </a:r>
          </a:p>
        </p:txBody>
      </p:sp>
    </p:spTree>
    <p:extLst>
      <p:ext uri="{BB962C8B-B14F-4D97-AF65-F5344CB8AC3E}">
        <p14:creationId xmlns:p14="http://schemas.microsoft.com/office/powerpoint/2010/main" xmlns="" val="13863334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xfrm>
            <a:off x="495300" y="6330950"/>
            <a:ext cx="2311400" cy="476250"/>
          </a:xfrm>
          <a:prstGeom prst="rect">
            <a:avLst/>
          </a:prstGeom>
        </p:spPr>
        <p:txBody>
          <a:bodyPr/>
          <a:lstStyle>
            <a:lvl1pPr algn="ctr" eaLnBrk="1" hangingPunct="1">
              <a:defRPr>
                <a:latin typeface="Arial" charset="0"/>
                <a:ea typeface="新細明體" pitchFamily="18" charset="-120"/>
              </a:defRPr>
            </a:lvl1pPr>
          </a:lstStyle>
          <a:p>
            <a:pPr>
              <a:defRPr/>
            </a:pPr>
            <a:fld id="{D388B75C-0A4F-4F27-A8FB-1192B4A5C2BE}" type="datetimeFigureOut">
              <a:rPr lang="zh-TW" altLang="en-US"/>
              <a:pPr>
                <a:defRPr/>
              </a:pPr>
              <a:t>2016/6/16</a:t>
            </a:fld>
            <a:endParaRPr lang="en-US" altLang="zh-TW"/>
          </a:p>
        </p:txBody>
      </p:sp>
      <p:sp>
        <p:nvSpPr>
          <p:cNvPr id="5" name="Rectangle 8"/>
          <p:cNvSpPr>
            <a:spLocks noGrp="1" noChangeArrowheads="1"/>
          </p:cNvSpPr>
          <p:nvPr>
            <p:ph type="ftr" sz="quarter" idx="11"/>
          </p:nvPr>
        </p:nvSpPr>
        <p:spPr>
          <a:xfrm>
            <a:off x="3384550" y="6330950"/>
            <a:ext cx="3136900" cy="476250"/>
          </a:xfrm>
          <a:prstGeom prst="rect">
            <a:avLst/>
          </a:prstGeom>
        </p:spPr>
        <p:txBody>
          <a:bodyPr/>
          <a:lstStyle>
            <a:lvl1pPr algn="ctr" eaLnBrk="1" hangingPunct="1">
              <a:defRPr>
                <a:latin typeface="Arial" charset="0"/>
                <a:ea typeface="新細明體" pitchFamily="18" charset="-120"/>
              </a:defRPr>
            </a:lvl1pPr>
          </a:lstStyle>
          <a:p>
            <a:pPr>
              <a:defRPr/>
            </a:pPr>
            <a:endParaRPr lang="en-US" altLang="zh-TW"/>
          </a:p>
        </p:txBody>
      </p:sp>
      <p:sp>
        <p:nvSpPr>
          <p:cNvPr id="6" name="Rectangle 9"/>
          <p:cNvSpPr>
            <a:spLocks noGrp="1" noChangeArrowheads="1"/>
          </p:cNvSpPr>
          <p:nvPr>
            <p:ph type="sldNum" sz="quarter" idx="12"/>
          </p:nvPr>
        </p:nvSpPr>
        <p:spPr>
          <a:xfrm>
            <a:off x="7099300" y="6330950"/>
            <a:ext cx="2311400" cy="476250"/>
          </a:xfrm>
          <a:prstGeom prst="rect">
            <a:avLst/>
          </a:prstGeom>
        </p:spPr>
        <p:txBody>
          <a:bodyPr vert="horz" wrap="square" lIns="91440" tIns="45720" rIns="91440" bIns="45720" numCol="1" anchor="t" anchorCtr="0" compatLnSpc="1">
            <a:prstTxWarp prst="textNoShape">
              <a:avLst/>
            </a:prstTxWarp>
          </a:bodyPr>
          <a:lstStyle>
            <a:lvl1pPr algn="ctr" eaLnBrk="1" hangingPunct="1">
              <a:defRPr>
                <a:latin typeface="Arial" charset="0"/>
                <a:ea typeface="新細明體" pitchFamily="18" charset="-120"/>
              </a:defRPr>
            </a:lvl1pPr>
          </a:lstStyle>
          <a:p>
            <a:pPr>
              <a:defRPr/>
            </a:pPr>
            <a:fld id="{7DD10D63-4972-4ACC-B92C-2C188698078D}" type="slidenum">
              <a:rPr lang="zh-TW" altLang="en-US"/>
              <a:pPr>
                <a:defRPr/>
              </a:pPr>
              <a:t>‹#›</a:t>
            </a:fld>
            <a:endParaRPr lang="en-US" altLang="zh-TW"/>
          </a:p>
        </p:txBody>
      </p:sp>
    </p:spTree>
    <p:extLst>
      <p:ext uri="{BB962C8B-B14F-4D97-AF65-F5344CB8AC3E}">
        <p14:creationId xmlns:p14="http://schemas.microsoft.com/office/powerpoint/2010/main" xmlns="" val="9079178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95300" y="1244600"/>
            <a:ext cx="4381500" cy="4881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029200" y="1244600"/>
            <a:ext cx="4381500" cy="4881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7"/>
          <p:cNvSpPr>
            <a:spLocks noGrp="1" noChangeArrowheads="1"/>
          </p:cNvSpPr>
          <p:nvPr>
            <p:ph type="dt" sz="half" idx="10"/>
          </p:nvPr>
        </p:nvSpPr>
        <p:spPr>
          <a:xfrm>
            <a:off x="495300" y="6330950"/>
            <a:ext cx="2311400" cy="476250"/>
          </a:xfrm>
          <a:prstGeom prst="rect">
            <a:avLst/>
          </a:prstGeom>
        </p:spPr>
        <p:txBody>
          <a:bodyPr/>
          <a:lstStyle>
            <a:lvl1pPr algn="ctr" eaLnBrk="1" hangingPunct="1">
              <a:defRPr>
                <a:latin typeface="Arial" charset="0"/>
                <a:ea typeface="新細明體" pitchFamily="18" charset="-120"/>
              </a:defRPr>
            </a:lvl1pPr>
          </a:lstStyle>
          <a:p>
            <a:pPr>
              <a:defRPr/>
            </a:pPr>
            <a:fld id="{C36092AE-9D5A-424A-9845-9903FBBA4B83}" type="datetimeFigureOut">
              <a:rPr lang="zh-TW" altLang="en-US"/>
              <a:pPr>
                <a:defRPr/>
              </a:pPr>
              <a:t>2016/6/16</a:t>
            </a:fld>
            <a:endParaRPr lang="en-US" altLang="zh-TW"/>
          </a:p>
        </p:txBody>
      </p:sp>
      <p:sp>
        <p:nvSpPr>
          <p:cNvPr id="6" name="Rectangle 8"/>
          <p:cNvSpPr>
            <a:spLocks noGrp="1" noChangeArrowheads="1"/>
          </p:cNvSpPr>
          <p:nvPr>
            <p:ph type="ftr" sz="quarter" idx="11"/>
          </p:nvPr>
        </p:nvSpPr>
        <p:spPr>
          <a:xfrm>
            <a:off x="3384550" y="6330950"/>
            <a:ext cx="3136900" cy="476250"/>
          </a:xfrm>
          <a:prstGeom prst="rect">
            <a:avLst/>
          </a:prstGeom>
        </p:spPr>
        <p:txBody>
          <a:bodyPr/>
          <a:lstStyle>
            <a:lvl1pPr algn="ctr" eaLnBrk="1" hangingPunct="1">
              <a:defRPr>
                <a:latin typeface="Arial" charset="0"/>
                <a:ea typeface="新細明體" pitchFamily="18" charset="-120"/>
              </a:defRPr>
            </a:lvl1pPr>
          </a:lstStyle>
          <a:p>
            <a:pPr>
              <a:defRPr/>
            </a:pPr>
            <a:endParaRPr lang="en-US" altLang="zh-TW"/>
          </a:p>
        </p:txBody>
      </p:sp>
      <p:sp>
        <p:nvSpPr>
          <p:cNvPr id="7" name="Rectangle 9"/>
          <p:cNvSpPr>
            <a:spLocks noGrp="1" noChangeArrowheads="1"/>
          </p:cNvSpPr>
          <p:nvPr>
            <p:ph type="sldNum" sz="quarter" idx="12"/>
          </p:nvPr>
        </p:nvSpPr>
        <p:spPr>
          <a:xfrm>
            <a:off x="7099300" y="6330950"/>
            <a:ext cx="2311400" cy="476250"/>
          </a:xfrm>
          <a:prstGeom prst="rect">
            <a:avLst/>
          </a:prstGeom>
        </p:spPr>
        <p:txBody>
          <a:bodyPr vert="horz" wrap="square" lIns="91440" tIns="45720" rIns="91440" bIns="45720" numCol="1" anchor="t" anchorCtr="0" compatLnSpc="1">
            <a:prstTxWarp prst="textNoShape">
              <a:avLst/>
            </a:prstTxWarp>
          </a:bodyPr>
          <a:lstStyle>
            <a:lvl1pPr algn="ctr" eaLnBrk="1" hangingPunct="1">
              <a:defRPr>
                <a:latin typeface="Arial" charset="0"/>
                <a:ea typeface="新細明體" pitchFamily="18" charset="-120"/>
              </a:defRPr>
            </a:lvl1pPr>
          </a:lstStyle>
          <a:p>
            <a:pPr>
              <a:defRPr/>
            </a:pPr>
            <a:fld id="{8CD0FD6C-D8EF-422A-9F6A-3084984DF68D}" type="slidenum">
              <a:rPr lang="zh-TW" altLang="en-US"/>
              <a:pPr>
                <a:defRPr/>
              </a:pPr>
              <a:t>‹#›</a:t>
            </a:fld>
            <a:endParaRPr lang="en-US" altLang="zh-TW"/>
          </a:p>
        </p:txBody>
      </p:sp>
    </p:spTree>
    <p:extLst>
      <p:ext uri="{BB962C8B-B14F-4D97-AF65-F5344CB8AC3E}">
        <p14:creationId xmlns:p14="http://schemas.microsoft.com/office/powerpoint/2010/main" xmlns="" val="4064464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95300" y="274638"/>
            <a:ext cx="89154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7"/>
          <p:cNvSpPr>
            <a:spLocks noGrp="1" noChangeArrowheads="1"/>
          </p:cNvSpPr>
          <p:nvPr>
            <p:ph type="dt" sz="half" idx="10"/>
          </p:nvPr>
        </p:nvSpPr>
        <p:spPr>
          <a:xfrm>
            <a:off x="495300" y="6330950"/>
            <a:ext cx="2311400" cy="476250"/>
          </a:xfrm>
          <a:prstGeom prst="rect">
            <a:avLst/>
          </a:prstGeom>
        </p:spPr>
        <p:txBody>
          <a:bodyPr/>
          <a:lstStyle>
            <a:lvl1pPr algn="ctr" eaLnBrk="1" hangingPunct="1">
              <a:defRPr>
                <a:latin typeface="Arial" charset="0"/>
                <a:ea typeface="新細明體" pitchFamily="18" charset="-120"/>
              </a:defRPr>
            </a:lvl1pPr>
          </a:lstStyle>
          <a:p>
            <a:pPr>
              <a:defRPr/>
            </a:pPr>
            <a:fld id="{99FAE73C-EE0C-4575-A0FB-5C80EBF01700}" type="datetimeFigureOut">
              <a:rPr lang="zh-TW" altLang="en-US"/>
              <a:pPr>
                <a:defRPr/>
              </a:pPr>
              <a:t>2016/6/16</a:t>
            </a:fld>
            <a:endParaRPr lang="en-US" altLang="zh-TW"/>
          </a:p>
        </p:txBody>
      </p:sp>
      <p:sp>
        <p:nvSpPr>
          <p:cNvPr id="8" name="Rectangle 8"/>
          <p:cNvSpPr>
            <a:spLocks noGrp="1" noChangeArrowheads="1"/>
          </p:cNvSpPr>
          <p:nvPr>
            <p:ph type="ftr" sz="quarter" idx="11"/>
          </p:nvPr>
        </p:nvSpPr>
        <p:spPr>
          <a:xfrm>
            <a:off x="3384550" y="6330950"/>
            <a:ext cx="3136900" cy="476250"/>
          </a:xfrm>
          <a:prstGeom prst="rect">
            <a:avLst/>
          </a:prstGeom>
        </p:spPr>
        <p:txBody>
          <a:bodyPr/>
          <a:lstStyle>
            <a:lvl1pPr algn="ctr" eaLnBrk="1" hangingPunct="1">
              <a:defRPr>
                <a:latin typeface="Arial" charset="0"/>
                <a:ea typeface="新細明體" pitchFamily="18" charset="-120"/>
              </a:defRPr>
            </a:lvl1pPr>
          </a:lstStyle>
          <a:p>
            <a:pPr>
              <a:defRPr/>
            </a:pPr>
            <a:endParaRPr lang="en-US" altLang="zh-TW"/>
          </a:p>
        </p:txBody>
      </p:sp>
      <p:sp>
        <p:nvSpPr>
          <p:cNvPr id="9" name="Rectangle 9"/>
          <p:cNvSpPr>
            <a:spLocks noGrp="1" noChangeArrowheads="1"/>
          </p:cNvSpPr>
          <p:nvPr>
            <p:ph type="sldNum" sz="quarter" idx="12"/>
          </p:nvPr>
        </p:nvSpPr>
        <p:spPr>
          <a:xfrm>
            <a:off x="7099300" y="6330950"/>
            <a:ext cx="2311400" cy="476250"/>
          </a:xfrm>
          <a:prstGeom prst="rect">
            <a:avLst/>
          </a:prstGeom>
        </p:spPr>
        <p:txBody>
          <a:bodyPr vert="horz" wrap="square" lIns="91440" tIns="45720" rIns="91440" bIns="45720" numCol="1" anchor="t" anchorCtr="0" compatLnSpc="1">
            <a:prstTxWarp prst="textNoShape">
              <a:avLst/>
            </a:prstTxWarp>
          </a:bodyPr>
          <a:lstStyle>
            <a:lvl1pPr algn="ctr" eaLnBrk="1" hangingPunct="1">
              <a:defRPr>
                <a:latin typeface="Arial" charset="0"/>
                <a:ea typeface="新細明體" pitchFamily="18" charset="-120"/>
              </a:defRPr>
            </a:lvl1pPr>
          </a:lstStyle>
          <a:p>
            <a:pPr>
              <a:defRPr/>
            </a:pPr>
            <a:fld id="{48F4F426-C9CC-4C27-971C-0E04386A4EDE}" type="slidenum">
              <a:rPr lang="zh-TW" altLang="en-US"/>
              <a:pPr>
                <a:defRPr/>
              </a:pPr>
              <a:t>‹#›</a:t>
            </a:fld>
            <a:endParaRPr lang="en-US" altLang="zh-TW"/>
          </a:p>
        </p:txBody>
      </p:sp>
    </p:spTree>
    <p:extLst>
      <p:ext uri="{BB962C8B-B14F-4D97-AF65-F5344CB8AC3E}">
        <p14:creationId xmlns:p14="http://schemas.microsoft.com/office/powerpoint/2010/main" xmlns="" val="2233524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xfrm>
            <a:off x="495300" y="6330950"/>
            <a:ext cx="2311400" cy="476250"/>
          </a:xfrm>
          <a:prstGeom prst="rect">
            <a:avLst/>
          </a:prstGeom>
        </p:spPr>
        <p:txBody>
          <a:bodyPr/>
          <a:lstStyle>
            <a:lvl1pPr algn="ctr" eaLnBrk="1" hangingPunct="1">
              <a:defRPr>
                <a:latin typeface="Arial" charset="0"/>
                <a:ea typeface="新細明體" pitchFamily="18" charset="-120"/>
              </a:defRPr>
            </a:lvl1pPr>
          </a:lstStyle>
          <a:p>
            <a:pPr>
              <a:defRPr/>
            </a:pPr>
            <a:fld id="{F4D914E4-4AF4-40E1-8A31-DDA931B36C01}" type="datetimeFigureOut">
              <a:rPr lang="zh-TW" altLang="en-US"/>
              <a:pPr>
                <a:defRPr/>
              </a:pPr>
              <a:t>2016/6/16</a:t>
            </a:fld>
            <a:endParaRPr lang="en-US" altLang="zh-TW"/>
          </a:p>
        </p:txBody>
      </p:sp>
      <p:sp>
        <p:nvSpPr>
          <p:cNvPr id="3" name="Rectangle 8"/>
          <p:cNvSpPr>
            <a:spLocks noGrp="1" noChangeArrowheads="1"/>
          </p:cNvSpPr>
          <p:nvPr>
            <p:ph type="ftr" sz="quarter" idx="11"/>
          </p:nvPr>
        </p:nvSpPr>
        <p:spPr>
          <a:xfrm>
            <a:off x="3384550" y="6330950"/>
            <a:ext cx="3136900" cy="476250"/>
          </a:xfrm>
          <a:prstGeom prst="rect">
            <a:avLst/>
          </a:prstGeom>
        </p:spPr>
        <p:txBody>
          <a:bodyPr/>
          <a:lstStyle>
            <a:lvl1pPr algn="ctr" eaLnBrk="1" hangingPunct="1">
              <a:defRPr>
                <a:latin typeface="Arial" charset="0"/>
                <a:ea typeface="新細明體" pitchFamily="18" charset="-120"/>
              </a:defRPr>
            </a:lvl1pPr>
          </a:lstStyle>
          <a:p>
            <a:pPr>
              <a:defRPr/>
            </a:pPr>
            <a:endParaRPr lang="en-US" altLang="zh-TW"/>
          </a:p>
        </p:txBody>
      </p:sp>
      <p:sp>
        <p:nvSpPr>
          <p:cNvPr id="4" name="Rectangle 9"/>
          <p:cNvSpPr>
            <a:spLocks noGrp="1" noChangeArrowheads="1"/>
          </p:cNvSpPr>
          <p:nvPr>
            <p:ph type="sldNum" sz="quarter" idx="12"/>
          </p:nvPr>
        </p:nvSpPr>
        <p:spPr>
          <a:xfrm>
            <a:off x="7099300" y="6330950"/>
            <a:ext cx="2311400" cy="476250"/>
          </a:xfrm>
          <a:prstGeom prst="rect">
            <a:avLst/>
          </a:prstGeom>
        </p:spPr>
        <p:txBody>
          <a:bodyPr vert="horz" wrap="square" lIns="91440" tIns="45720" rIns="91440" bIns="45720" numCol="1" anchor="t" anchorCtr="0" compatLnSpc="1">
            <a:prstTxWarp prst="textNoShape">
              <a:avLst/>
            </a:prstTxWarp>
          </a:bodyPr>
          <a:lstStyle>
            <a:lvl1pPr algn="ctr" eaLnBrk="1" hangingPunct="1">
              <a:defRPr>
                <a:latin typeface="Arial" charset="0"/>
                <a:ea typeface="新細明體" pitchFamily="18" charset="-120"/>
              </a:defRPr>
            </a:lvl1pPr>
          </a:lstStyle>
          <a:p>
            <a:pPr>
              <a:defRPr/>
            </a:pPr>
            <a:fld id="{297DA657-BF0F-472D-8B14-EAD6278D0AA9}" type="slidenum">
              <a:rPr lang="zh-TW" altLang="en-US"/>
              <a:pPr>
                <a:defRPr/>
              </a:pPr>
              <a:t>‹#›</a:t>
            </a:fld>
            <a:endParaRPr lang="en-US" altLang="zh-TW"/>
          </a:p>
        </p:txBody>
      </p:sp>
    </p:spTree>
    <p:extLst>
      <p:ext uri="{BB962C8B-B14F-4D97-AF65-F5344CB8AC3E}">
        <p14:creationId xmlns:p14="http://schemas.microsoft.com/office/powerpoint/2010/main" xmlns="" val="5502388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95300" y="273050"/>
            <a:ext cx="3259138"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7"/>
          <p:cNvSpPr>
            <a:spLocks noGrp="1" noChangeArrowheads="1"/>
          </p:cNvSpPr>
          <p:nvPr>
            <p:ph type="dt" sz="half" idx="10"/>
          </p:nvPr>
        </p:nvSpPr>
        <p:spPr>
          <a:xfrm>
            <a:off x="495300" y="6330950"/>
            <a:ext cx="2311400" cy="476250"/>
          </a:xfrm>
          <a:prstGeom prst="rect">
            <a:avLst/>
          </a:prstGeom>
        </p:spPr>
        <p:txBody>
          <a:bodyPr/>
          <a:lstStyle>
            <a:lvl1pPr algn="ctr" eaLnBrk="1" hangingPunct="1">
              <a:defRPr>
                <a:latin typeface="Arial" charset="0"/>
                <a:ea typeface="新細明體" pitchFamily="18" charset="-120"/>
              </a:defRPr>
            </a:lvl1pPr>
          </a:lstStyle>
          <a:p>
            <a:pPr>
              <a:defRPr/>
            </a:pPr>
            <a:fld id="{CD3F6A2C-BD03-4026-9032-31C502586FA7}" type="datetimeFigureOut">
              <a:rPr lang="zh-TW" altLang="en-US"/>
              <a:pPr>
                <a:defRPr/>
              </a:pPr>
              <a:t>2016/6/16</a:t>
            </a:fld>
            <a:endParaRPr lang="en-US" altLang="zh-TW"/>
          </a:p>
        </p:txBody>
      </p:sp>
      <p:sp>
        <p:nvSpPr>
          <p:cNvPr id="6" name="Rectangle 8"/>
          <p:cNvSpPr>
            <a:spLocks noGrp="1" noChangeArrowheads="1"/>
          </p:cNvSpPr>
          <p:nvPr>
            <p:ph type="ftr" sz="quarter" idx="11"/>
          </p:nvPr>
        </p:nvSpPr>
        <p:spPr>
          <a:xfrm>
            <a:off x="3384550" y="6330950"/>
            <a:ext cx="3136900" cy="476250"/>
          </a:xfrm>
          <a:prstGeom prst="rect">
            <a:avLst/>
          </a:prstGeom>
        </p:spPr>
        <p:txBody>
          <a:bodyPr/>
          <a:lstStyle>
            <a:lvl1pPr algn="ctr" eaLnBrk="1" hangingPunct="1">
              <a:defRPr>
                <a:latin typeface="Arial" charset="0"/>
                <a:ea typeface="新細明體" pitchFamily="18" charset="-120"/>
              </a:defRPr>
            </a:lvl1pPr>
          </a:lstStyle>
          <a:p>
            <a:pPr>
              <a:defRPr/>
            </a:pPr>
            <a:endParaRPr lang="en-US" altLang="zh-TW"/>
          </a:p>
        </p:txBody>
      </p:sp>
      <p:sp>
        <p:nvSpPr>
          <p:cNvPr id="7" name="Rectangle 9"/>
          <p:cNvSpPr>
            <a:spLocks noGrp="1" noChangeArrowheads="1"/>
          </p:cNvSpPr>
          <p:nvPr>
            <p:ph type="sldNum" sz="quarter" idx="12"/>
          </p:nvPr>
        </p:nvSpPr>
        <p:spPr>
          <a:xfrm>
            <a:off x="7099300" y="6330950"/>
            <a:ext cx="2311400" cy="476250"/>
          </a:xfrm>
          <a:prstGeom prst="rect">
            <a:avLst/>
          </a:prstGeom>
        </p:spPr>
        <p:txBody>
          <a:bodyPr vert="horz" wrap="square" lIns="91440" tIns="45720" rIns="91440" bIns="45720" numCol="1" anchor="t" anchorCtr="0" compatLnSpc="1">
            <a:prstTxWarp prst="textNoShape">
              <a:avLst/>
            </a:prstTxWarp>
          </a:bodyPr>
          <a:lstStyle>
            <a:lvl1pPr algn="ctr" eaLnBrk="1" hangingPunct="1">
              <a:defRPr>
                <a:latin typeface="Arial" charset="0"/>
                <a:ea typeface="新細明體" pitchFamily="18" charset="-120"/>
              </a:defRPr>
            </a:lvl1pPr>
          </a:lstStyle>
          <a:p>
            <a:pPr>
              <a:defRPr/>
            </a:pPr>
            <a:fld id="{B999FFC0-4121-4350-8075-DE7E16236029}" type="slidenum">
              <a:rPr lang="zh-TW" altLang="en-US"/>
              <a:pPr>
                <a:defRPr/>
              </a:pPr>
              <a:t>‹#›</a:t>
            </a:fld>
            <a:endParaRPr lang="en-US" altLang="zh-TW"/>
          </a:p>
        </p:txBody>
      </p:sp>
    </p:spTree>
    <p:extLst>
      <p:ext uri="{BB962C8B-B14F-4D97-AF65-F5344CB8AC3E}">
        <p14:creationId xmlns:p14="http://schemas.microsoft.com/office/powerpoint/2010/main" xmlns="" val="41464370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941513" y="4800600"/>
            <a:ext cx="59436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7"/>
          <p:cNvSpPr>
            <a:spLocks noGrp="1" noChangeArrowheads="1"/>
          </p:cNvSpPr>
          <p:nvPr>
            <p:ph type="dt" sz="half" idx="10"/>
          </p:nvPr>
        </p:nvSpPr>
        <p:spPr>
          <a:xfrm>
            <a:off x="495300" y="6330950"/>
            <a:ext cx="2311400" cy="476250"/>
          </a:xfrm>
          <a:prstGeom prst="rect">
            <a:avLst/>
          </a:prstGeom>
        </p:spPr>
        <p:txBody>
          <a:bodyPr/>
          <a:lstStyle>
            <a:lvl1pPr algn="ctr" eaLnBrk="1" hangingPunct="1">
              <a:defRPr>
                <a:latin typeface="Arial" charset="0"/>
                <a:ea typeface="新細明體" pitchFamily="18" charset="-120"/>
              </a:defRPr>
            </a:lvl1pPr>
          </a:lstStyle>
          <a:p>
            <a:pPr>
              <a:defRPr/>
            </a:pPr>
            <a:fld id="{B16B4E87-E12E-490C-9685-A4A5BFBA2F90}" type="datetimeFigureOut">
              <a:rPr lang="zh-TW" altLang="en-US"/>
              <a:pPr>
                <a:defRPr/>
              </a:pPr>
              <a:t>2016/6/16</a:t>
            </a:fld>
            <a:endParaRPr lang="en-US" altLang="zh-TW"/>
          </a:p>
        </p:txBody>
      </p:sp>
      <p:sp>
        <p:nvSpPr>
          <p:cNvPr id="6" name="Rectangle 8"/>
          <p:cNvSpPr>
            <a:spLocks noGrp="1" noChangeArrowheads="1"/>
          </p:cNvSpPr>
          <p:nvPr>
            <p:ph type="ftr" sz="quarter" idx="11"/>
          </p:nvPr>
        </p:nvSpPr>
        <p:spPr>
          <a:xfrm>
            <a:off x="3384550" y="6330950"/>
            <a:ext cx="3136900" cy="476250"/>
          </a:xfrm>
          <a:prstGeom prst="rect">
            <a:avLst/>
          </a:prstGeom>
        </p:spPr>
        <p:txBody>
          <a:bodyPr/>
          <a:lstStyle>
            <a:lvl1pPr algn="ctr" eaLnBrk="1" hangingPunct="1">
              <a:defRPr>
                <a:latin typeface="Arial" charset="0"/>
                <a:ea typeface="新細明體" pitchFamily="18" charset="-120"/>
              </a:defRPr>
            </a:lvl1pPr>
          </a:lstStyle>
          <a:p>
            <a:pPr>
              <a:defRPr/>
            </a:pPr>
            <a:endParaRPr lang="en-US" altLang="zh-TW"/>
          </a:p>
        </p:txBody>
      </p:sp>
      <p:sp>
        <p:nvSpPr>
          <p:cNvPr id="7" name="Rectangle 9"/>
          <p:cNvSpPr>
            <a:spLocks noGrp="1" noChangeArrowheads="1"/>
          </p:cNvSpPr>
          <p:nvPr>
            <p:ph type="sldNum" sz="quarter" idx="12"/>
          </p:nvPr>
        </p:nvSpPr>
        <p:spPr>
          <a:xfrm>
            <a:off x="7099300" y="6330950"/>
            <a:ext cx="2311400" cy="476250"/>
          </a:xfrm>
          <a:prstGeom prst="rect">
            <a:avLst/>
          </a:prstGeom>
        </p:spPr>
        <p:txBody>
          <a:bodyPr vert="horz" wrap="square" lIns="91440" tIns="45720" rIns="91440" bIns="45720" numCol="1" anchor="t" anchorCtr="0" compatLnSpc="1">
            <a:prstTxWarp prst="textNoShape">
              <a:avLst/>
            </a:prstTxWarp>
          </a:bodyPr>
          <a:lstStyle>
            <a:lvl1pPr algn="ctr" eaLnBrk="1" hangingPunct="1">
              <a:defRPr>
                <a:latin typeface="Arial" charset="0"/>
                <a:ea typeface="新細明體" pitchFamily="18" charset="-120"/>
              </a:defRPr>
            </a:lvl1pPr>
          </a:lstStyle>
          <a:p>
            <a:pPr>
              <a:defRPr/>
            </a:pPr>
            <a:fld id="{CCF72F83-FBF6-4C28-8875-3F825B378D47}" type="slidenum">
              <a:rPr lang="zh-TW" altLang="en-US"/>
              <a:pPr>
                <a:defRPr/>
              </a:pPr>
              <a:t>‹#›</a:t>
            </a:fld>
            <a:endParaRPr lang="en-US" altLang="zh-TW"/>
          </a:p>
        </p:txBody>
      </p:sp>
    </p:spTree>
    <p:extLst>
      <p:ext uri="{BB962C8B-B14F-4D97-AF65-F5344CB8AC3E}">
        <p14:creationId xmlns:p14="http://schemas.microsoft.com/office/powerpoint/2010/main" xmlns="" val="1045585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xfrm>
            <a:off x="495300" y="6330950"/>
            <a:ext cx="2311400" cy="476250"/>
          </a:xfrm>
          <a:prstGeom prst="rect">
            <a:avLst/>
          </a:prstGeom>
        </p:spPr>
        <p:txBody>
          <a:bodyPr/>
          <a:lstStyle>
            <a:lvl1pPr algn="ctr" eaLnBrk="1" hangingPunct="1">
              <a:defRPr>
                <a:latin typeface="Arial" charset="0"/>
                <a:ea typeface="新細明體" pitchFamily="18" charset="-120"/>
              </a:defRPr>
            </a:lvl1pPr>
          </a:lstStyle>
          <a:p>
            <a:pPr>
              <a:defRPr/>
            </a:pPr>
            <a:fld id="{680DE138-7C6B-40CC-A2FD-817E8AFF8E71}" type="datetimeFigureOut">
              <a:rPr lang="zh-TW" altLang="en-US"/>
              <a:pPr>
                <a:defRPr/>
              </a:pPr>
              <a:t>2016/6/16</a:t>
            </a:fld>
            <a:endParaRPr lang="en-US" altLang="zh-TW"/>
          </a:p>
        </p:txBody>
      </p:sp>
      <p:sp>
        <p:nvSpPr>
          <p:cNvPr id="5" name="Rectangle 8"/>
          <p:cNvSpPr>
            <a:spLocks noGrp="1" noChangeArrowheads="1"/>
          </p:cNvSpPr>
          <p:nvPr>
            <p:ph type="ftr" sz="quarter" idx="11"/>
          </p:nvPr>
        </p:nvSpPr>
        <p:spPr>
          <a:xfrm>
            <a:off x="3384550" y="6330950"/>
            <a:ext cx="3136900" cy="476250"/>
          </a:xfrm>
          <a:prstGeom prst="rect">
            <a:avLst/>
          </a:prstGeom>
        </p:spPr>
        <p:txBody>
          <a:bodyPr/>
          <a:lstStyle>
            <a:lvl1pPr algn="ctr" eaLnBrk="1" hangingPunct="1">
              <a:defRPr>
                <a:latin typeface="Arial" charset="0"/>
                <a:ea typeface="新細明體" pitchFamily="18" charset="-120"/>
              </a:defRPr>
            </a:lvl1pPr>
          </a:lstStyle>
          <a:p>
            <a:pPr>
              <a:defRPr/>
            </a:pPr>
            <a:endParaRPr lang="en-US" altLang="zh-TW"/>
          </a:p>
        </p:txBody>
      </p:sp>
      <p:sp>
        <p:nvSpPr>
          <p:cNvPr id="6" name="Rectangle 9"/>
          <p:cNvSpPr>
            <a:spLocks noGrp="1" noChangeArrowheads="1"/>
          </p:cNvSpPr>
          <p:nvPr>
            <p:ph type="sldNum" sz="quarter" idx="12"/>
          </p:nvPr>
        </p:nvSpPr>
        <p:spPr>
          <a:xfrm>
            <a:off x="7099300" y="6330950"/>
            <a:ext cx="2311400" cy="476250"/>
          </a:xfrm>
          <a:prstGeom prst="rect">
            <a:avLst/>
          </a:prstGeom>
        </p:spPr>
        <p:txBody>
          <a:bodyPr vert="horz" wrap="square" lIns="91440" tIns="45720" rIns="91440" bIns="45720" numCol="1" anchor="t" anchorCtr="0" compatLnSpc="1">
            <a:prstTxWarp prst="textNoShape">
              <a:avLst/>
            </a:prstTxWarp>
          </a:bodyPr>
          <a:lstStyle>
            <a:lvl1pPr algn="ctr" eaLnBrk="1" hangingPunct="1">
              <a:defRPr>
                <a:latin typeface="Arial" charset="0"/>
                <a:ea typeface="新細明體" pitchFamily="18" charset="-120"/>
              </a:defRPr>
            </a:lvl1pPr>
          </a:lstStyle>
          <a:p>
            <a:pPr>
              <a:defRPr/>
            </a:pPr>
            <a:fld id="{87EE0ED1-9B14-4915-AF3A-20AD4AE08513}" type="slidenum">
              <a:rPr lang="zh-TW" altLang="en-US"/>
              <a:pPr>
                <a:defRPr/>
              </a:pPr>
              <a:t>‹#›</a:t>
            </a:fld>
            <a:endParaRPr lang="en-US" altLang="zh-TW"/>
          </a:p>
        </p:txBody>
      </p:sp>
    </p:spTree>
    <p:extLst>
      <p:ext uri="{BB962C8B-B14F-4D97-AF65-F5344CB8AC3E}">
        <p14:creationId xmlns:p14="http://schemas.microsoft.com/office/powerpoint/2010/main" xmlns="" val="6742115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7181850" y="96838"/>
            <a:ext cx="2228850" cy="60293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95300" y="96838"/>
            <a:ext cx="6534150" cy="60293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7"/>
          <p:cNvSpPr>
            <a:spLocks noGrp="1" noChangeArrowheads="1"/>
          </p:cNvSpPr>
          <p:nvPr>
            <p:ph type="dt" sz="half" idx="10"/>
          </p:nvPr>
        </p:nvSpPr>
        <p:spPr>
          <a:xfrm>
            <a:off x="495300" y="6330950"/>
            <a:ext cx="2311400" cy="476250"/>
          </a:xfrm>
          <a:prstGeom prst="rect">
            <a:avLst/>
          </a:prstGeom>
        </p:spPr>
        <p:txBody>
          <a:bodyPr/>
          <a:lstStyle>
            <a:lvl1pPr algn="ctr" eaLnBrk="1" hangingPunct="1">
              <a:defRPr>
                <a:latin typeface="Arial" charset="0"/>
                <a:ea typeface="新細明體" pitchFamily="18" charset="-120"/>
              </a:defRPr>
            </a:lvl1pPr>
          </a:lstStyle>
          <a:p>
            <a:pPr>
              <a:defRPr/>
            </a:pPr>
            <a:fld id="{7835C01D-B57F-4DCA-9189-BB48193FF5C4}" type="datetimeFigureOut">
              <a:rPr lang="zh-TW" altLang="en-US"/>
              <a:pPr>
                <a:defRPr/>
              </a:pPr>
              <a:t>2016/6/16</a:t>
            </a:fld>
            <a:endParaRPr lang="en-US" altLang="zh-TW"/>
          </a:p>
        </p:txBody>
      </p:sp>
      <p:sp>
        <p:nvSpPr>
          <p:cNvPr id="5" name="Rectangle 8"/>
          <p:cNvSpPr>
            <a:spLocks noGrp="1" noChangeArrowheads="1"/>
          </p:cNvSpPr>
          <p:nvPr>
            <p:ph type="ftr" sz="quarter" idx="11"/>
          </p:nvPr>
        </p:nvSpPr>
        <p:spPr>
          <a:xfrm>
            <a:off x="3384550" y="6330950"/>
            <a:ext cx="3136900" cy="476250"/>
          </a:xfrm>
          <a:prstGeom prst="rect">
            <a:avLst/>
          </a:prstGeom>
        </p:spPr>
        <p:txBody>
          <a:bodyPr/>
          <a:lstStyle>
            <a:lvl1pPr algn="ctr" eaLnBrk="1" hangingPunct="1">
              <a:defRPr>
                <a:latin typeface="Arial" charset="0"/>
                <a:ea typeface="新細明體" pitchFamily="18" charset="-120"/>
              </a:defRPr>
            </a:lvl1pPr>
          </a:lstStyle>
          <a:p>
            <a:pPr>
              <a:defRPr/>
            </a:pPr>
            <a:endParaRPr lang="en-US" altLang="zh-TW"/>
          </a:p>
        </p:txBody>
      </p:sp>
      <p:sp>
        <p:nvSpPr>
          <p:cNvPr id="6" name="Rectangle 9"/>
          <p:cNvSpPr>
            <a:spLocks noGrp="1" noChangeArrowheads="1"/>
          </p:cNvSpPr>
          <p:nvPr>
            <p:ph type="sldNum" sz="quarter" idx="12"/>
          </p:nvPr>
        </p:nvSpPr>
        <p:spPr>
          <a:xfrm>
            <a:off x="7099300" y="6330950"/>
            <a:ext cx="2311400" cy="476250"/>
          </a:xfrm>
          <a:prstGeom prst="rect">
            <a:avLst/>
          </a:prstGeom>
        </p:spPr>
        <p:txBody>
          <a:bodyPr vert="horz" wrap="square" lIns="91440" tIns="45720" rIns="91440" bIns="45720" numCol="1" anchor="t" anchorCtr="0" compatLnSpc="1">
            <a:prstTxWarp prst="textNoShape">
              <a:avLst/>
            </a:prstTxWarp>
          </a:bodyPr>
          <a:lstStyle>
            <a:lvl1pPr algn="ctr" eaLnBrk="1" hangingPunct="1">
              <a:defRPr>
                <a:latin typeface="Arial" charset="0"/>
                <a:ea typeface="新細明體" pitchFamily="18" charset="-120"/>
              </a:defRPr>
            </a:lvl1pPr>
          </a:lstStyle>
          <a:p>
            <a:pPr>
              <a:defRPr/>
            </a:pPr>
            <a:fld id="{19733FA8-88FF-44D5-96BF-EA33CABFD239}" type="slidenum">
              <a:rPr lang="zh-TW" altLang="en-US"/>
              <a:pPr>
                <a:defRPr/>
              </a:pPr>
              <a:t>‹#›</a:t>
            </a:fld>
            <a:endParaRPr lang="en-US" altLang="zh-TW"/>
          </a:p>
        </p:txBody>
      </p:sp>
    </p:spTree>
    <p:extLst>
      <p:ext uri="{BB962C8B-B14F-4D97-AF65-F5344CB8AC3E}">
        <p14:creationId xmlns:p14="http://schemas.microsoft.com/office/powerpoint/2010/main" xmlns="" val="18644825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95300" y="0"/>
            <a:ext cx="9248775" cy="6211888"/>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7"/>
          <p:cNvSpPr>
            <a:spLocks noGrp="1" noChangeArrowheads="1"/>
          </p:cNvSpPr>
          <p:nvPr>
            <p:ph type="dt" sz="half" idx="10"/>
          </p:nvPr>
        </p:nvSpPr>
        <p:spPr>
          <a:xfrm>
            <a:off x="495300" y="6330950"/>
            <a:ext cx="2311400" cy="476250"/>
          </a:xfrm>
          <a:prstGeom prst="rect">
            <a:avLst/>
          </a:prstGeom>
        </p:spPr>
        <p:txBody>
          <a:bodyPr/>
          <a:lstStyle>
            <a:lvl1pPr algn="ctr" eaLnBrk="1" hangingPunct="1">
              <a:defRPr>
                <a:latin typeface="Arial" charset="0"/>
                <a:ea typeface="新細明體" pitchFamily="18" charset="-120"/>
              </a:defRPr>
            </a:lvl1pPr>
          </a:lstStyle>
          <a:p>
            <a:pPr>
              <a:defRPr/>
            </a:pPr>
            <a:fld id="{330C5518-F3B6-4CC5-B410-52919C573367}" type="datetimeFigureOut">
              <a:rPr lang="zh-TW" altLang="en-US"/>
              <a:pPr>
                <a:defRPr/>
              </a:pPr>
              <a:t>2016/6/16</a:t>
            </a:fld>
            <a:endParaRPr lang="en-US" altLang="zh-TW"/>
          </a:p>
        </p:txBody>
      </p:sp>
      <p:sp>
        <p:nvSpPr>
          <p:cNvPr id="4" name="Rectangle 8"/>
          <p:cNvSpPr>
            <a:spLocks noGrp="1" noChangeArrowheads="1"/>
          </p:cNvSpPr>
          <p:nvPr>
            <p:ph type="ftr" sz="quarter" idx="11"/>
          </p:nvPr>
        </p:nvSpPr>
        <p:spPr>
          <a:xfrm>
            <a:off x="3384550" y="6330950"/>
            <a:ext cx="3136900" cy="476250"/>
          </a:xfrm>
          <a:prstGeom prst="rect">
            <a:avLst/>
          </a:prstGeom>
        </p:spPr>
        <p:txBody>
          <a:bodyPr/>
          <a:lstStyle>
            <a:lvl1pPr algn="ctr" eaLnBrk="1" hangingPunct="1">
              <a:defRPr>
                <a:latin typeface="Arial" charset="0"/>
                <a:ea typeface="新細明體" pitchFamily="18" charset="-120"/>
              </a:defRPr>
            </a:lvl1pPr>
          </a:lstStyle>
          <a:p>
            <a:pPr>
              <a:defRPr/>
            </a:pPr>
            <a:endParaRPr lang="en-US" altLang="zh-TW"/>
          </a:p>
        </p:txBody>
      </p:sp>
      <p:sp>
        <p:nvSpPr>
          <p:cNvPr id="5" name="Rectangle 9"/>
          <p:cNvSpPr>
            <a:spLocks noGrp="1" noChangeArrowheads="1"/>
          </p:cNvSpPr>
          <p:nvPr>
            <p:ph type="sldNum" sz="quarter" idx="12"/>
          </p:nvPr>
        </p:nvSpPr>
        <p:spPr>
          <a:xfrm>
            <a:off x="7099300" y="6330950"/>
            <a:ext cx="2311400" cy="476250"/>
          </a:xfrm>
          <a:prstGeom prst="rect">
            <a:avLst/>
          </a:prstGeom>
        </p:spPr>
        <p:txBody>
          <a:bodyPr vert="horz" wrap="square" lIns="91440" tIns="45720" rIns="91440" bIns="45720" numCol="1" anchor="t" anchorCtr="0" compatLnSpc="1">
            <a:prstTxWarp prst="textNoShape">
              <a:avLst/>
            </a:prstTxWarp>
          </a:bodyPr>
          <a:lstStyle>
            <a:lvl1pPr algn="ctr" eaLnBrk="1" hangingPunct="1">
              <a:defRPr>
                <a:latin typeface="Arial" charset="0"/>
                <a:ea typeface="新細明體" pitchFamily="18" charset="-120"/>
              </a:defRPr>
            </a:lvl1pPr>
          </a:lstStyle>
          <a:p>
            <a:pPr>
              <a:defRPr/>
            </a:pPr>
            <a:fld id="{AC2C5E42-6ED2-4745-871E-51A507741515}" type="slidenum">
              <a:rPr lang="zh-TW" altLang="en-US"/>
              <a:pPr>
                <a:defRPr/>
              </a:pPr>
              <a:t>‹#›</a:t>
            </a:fld>
            <a:endParaRPr lang="en-US" altLang="zh-TW"/>
          </a:p>
        </p:txBody>
      </p:sp>
    </p:spTree>
    <p:extLst>
      <p:ext uri="{BB962C8B-B14F-4D97-AF65-F5344CB8AC3E}">
        <p14:creationId xmlns:p14="http://schemas.microsoft.com/office/powerpoint/2010/main" xmlns="" val="1779462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bwMode="gray">
      <p:bgPr>
        <a:solidFill>
          <a:srgbClr val="FFFFFF"/>
        </a:solidFill>
        <a:effectLst/>
      </p:bgPr>
    </p:bg>
    <p:spTree>
      <p:nvGrpSpPr>
        <p:cNvPr id="1" name=""/>
        <p:cNvGrpSpPr/>
        <p:nvPr/>
      </p:nvGrpSpPr>
      <p:grpSpPr>
        <a:xfrm>
          <a:off x="0" y="0"/>
          <a:ext cx="0" cy="0"/>
          <a:chOff x="0" y="0"/>
          <a:chExt cx="0" cy="0"/>
        </a:xfrm>
      </p:grpSpPr>
      <p:sp>
        <p:nvSpPr>
          <p:cNvPr id="4" name="Rectangle 2"/>
          <p:cNvSpPr>
            <a:spLocks noChangeArrowheads="1"/>
          </p:cNvSpPr>
          <p:nvPr/>
        </p:nvSpPr>
        <p:spPr bwMode="gray">
          <a:xfrm>
            <a:off x="0" y="0"/>
            <a:ext cx="9906000" cy="1435100"/>
          </a:xfrm>
          <a:prstGeom prst="rect">
            <a:avLst/>
          </a:prstGeom>
          <a:gradFill rotWithShape="1">
            <a:gsLst>
              <a:gs pos="0">
                <a:schemeClr val="folHlink">
                  <a:alpha val="50000"/>
                </a:schemeClr>
              </a:gs>
              <a:gs pos="100000">
                <a:schemeClr val="folHlink">
                  <a:gamma/>
                  <a:tint val="0"/>
                  <a:invGamma/>
                </a:schemeClr>
              </a:gs>
            </a:gsLst>
            <a:lin ang="5400000" scaled="1"/>
          </a:gradFill>
          <a:ln w="9525" algn="ctr">
            <a:noFill/>
            <a:miter lim="800000"/>
            <a:headEnd/>
            <a:tailEnd/>
          </a:ln>
          <a:effectLst/>
        </p:spPr>
        <p:txBody>
          <a:bodyPr wrap="none" anchor="ctr"/>
          <a:lstStyle/>
          <a:p>
            <a:pPr algn="ctr">
              <a:defRPr/>
            </a:pPr>
            <a:endParaRPr kumimoji="0" lang="zh-TW" altLang="en-US" sz="1800" b="1">
              <a:solidFill>
                <a:srgbClr val="1C1C1C"/>
              </a:solidFill>
              <a:latin typeface="Times New Roman" pitchFamily="18" charset="0"/>
              <a:ea typeface="華康中圓體" pitchFamily="49" charset="-120"/>
            </a:endParaRPr>
          </a:p>
        </p:txBody>
      </p:sp>
      <p:pic>
        <p:nvPicPr>
          <p:cNvPr id="5" name="Picture 5" descr="未命名--1"/>
          <p:cNvPicPr>
            <a:picLocks noChangeAspect="1" noChangeArrowheads="1"/>
          </p:cNvPicPr>
          <p:nvPr userDrawn="1"/>
        </p:nvPicPr>
        <p:blipFill>
          <a:blip r:embed="rId2" cstate="print"/>
          <a:srcRect/>
          <a:stretch>
            <a:fillRect/>
          </a:stretch>
        </p:blipFill>
        <p:spPr bwMode="auto">
          <a:xfrm>
            <a:off x="241300" y="182563"/>
            <a:ext cx="3116263" cy="647700"/>
          </a:xfrm>
          <a:prstGeom prst="rect">
            <a:avLst/>
          </a:prstGeom>
          <a:noFill/>
          <a:ln w="9525">
            <a:noFill/>
            <a:miter lim="800000"/>
            <a:headEnd/>
            <a:tailEnd/>
          </a:ln>
        </p:spPr>
      </p:pic>
      <p:sp>
        <p:nvSpPr>
          <p:cNvPr id="303107" name="Rectangle 3"/>
          <p:cNvSpPr>
            <a:spLocks noGrp="1" noChangeArrowheads="1"/>
          </p:cNvSpPr>
          <p:nvPr>
            <p:ph type="ctrTitle" sz="quarter"/>
          </p:nvPr>
        </p:nvSpPr>
        <p:spPr>
          <a:xfrm>
            <a:off x="944564" y="1373189"/>
            <a:ext cx="8150225" cy="1470025"/>
          </a:xfrm>
          <a:effectLst/>
        </p:spPr>
        <p:txBody>
          <a:bodyPr/>
          <a:lstStyle>
            <a:lvl1pPr>
              <a:defRPr>
                <a:latin typeface="微軟正黑體" pitchFamily="34" charset="-120"/>
                <a:ea typeface="微軟正黑體" pitchFamily="34" charset="-120"/>
              </a:defRPr>
            </a:lvl1pPr>
          </a:lstStyle>
          <a:p>
            <a:r>
              <a:rPr lang="zh-TW" altLang="en-US" dirty="0"/>
              <a:t>按一下以編輯母片標題樣式</a:t>
            </a:r>
          </a:p>
        </p:txBody>
      </p:sp>
      <p:sp>
        <p:nvSpPr>
          <p:cNvPr id="303108" name="Rectangle 4"/>
          <p:cNvSpPr>
            <a:spLocks noGrp="1" noChangeArrowheads="1"/>
          </p:cNvSpPr>
          <p:nvPr>
            <p:ph type="subTitle" sz="quarter" idx="1"/>
          </p:nvPr>
        </p:nvSpPr>
        <p:spPr>
          <a:xfrm>
            <a:off x="2822576" y="3195638"/>
            <a:ext cx="6251575" cy="1077912"/>
          </a:xfrm>
        </p:spPr>
        <p:txBody>
          <a:bodyPr/>
          <a:lstStyle>
            <a:lvl1pPr marL="0" indent="0" algn="ctr">
              <a:buFontTx/>
              <a:buNone/>
              <a:defRPr>
                <a:latin typeface="微軟正黑體" pitchFamily="34" charset="-120"/>
                <a:ea typeface="微軟正黑體" pitchFamily="34" charset="-120"/>
              </a:defRPr>
            </a:lvl1pPr>
          </a:lstStyle>
          <a:p>
            <a:r>
              <a:rPr lang="zh-TW" altLang="en-US" dirty="0"/>
              <a:t>按一下以編輯母片副標題樣式</a:t>
            </a:r>
          </a:p>
        </p:txBody>
      </p:sp>
    </p:spTree>
    <p:extLst>
      <p:ext uri="{BB962C8B-B14F-4D97-AF65-F5344CB8AC3E}">
        <p14:creationId xmlns:p14="http://schemas.microsoft.com/office/powerpoint/2010/main" xmlns="" val="1077141566"/>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sldNum" sz="quarter" idx="10"/>
          </p:nvPr>
        </p:nvSpPr>
        <p:spPr>
          <a:ln/>
        </p:spPr>
        <p:txBody>
          <a:bodyPr/>
          <a:lstStyle>
            <a:lvl1pPr>
              <a:defRPr/>
            </a:lvl1pPr>
          </a:lstStyle>
          <a:p>
            <a:pPr>
              <a:defRPr/>
            </a:pPr>
            <a:fld id="{6CFBBBAC-18B7-4716-A553-BA62667981AE}"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xmlns="" val="3171479630"/>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82638" y="4406902"/>
            <a:ext cx="84201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sldNum" sz="quarter" idx="10"/>
          </p:nvPr>
        </p:nvSpPr>
        <p:spPr>
          <a:ln/>
        </p:spPr>
        <p:txBody>
          <a:bodyPr/>
          <a:lstStyle>
            <a:lvl1pPr>
              <a:defRPr/>
            </a:lvl1pPr>
          </a:lstStyle>
          <a:p>
            <a:pPr>
              <a:defRPr/>
            </a:pPr>
            <a:fld id="{63D4573D-5A30-4D6C-8437-73E940D4FECF}"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xmlns="" val="1578402013"/>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5" name="Rectangle 2"/>
          <p:cNvSpPr>
            <a:spLocks noChangeArrowheads="1"/>
          </p:cNvSpPr>
          <p:nvPr/>
        </p:nvSpPr>
        <p:spPr bwMode="gray">
          <a:xfrm>
            <a:off x="0" y="0"/>
            <a:ext cx="9906000" cy="1435100"/>
          </a:xfrm>
          <a:prstGeom prst="rect">
            <a:avLst/>
          </a:prstGeom>
          <a:gradFill rotWithShape="1">
            <a:gsLst>
              <a:gs pos="0">
                <a:schemeClr val="folHlink">
                  <a:alpha val="39999"/>
                </a:schemeClr>
              </a:gs>
              <a:gs pos="100000">
                <a:schemeClr val="folHlink">
                  <a:gamma/>
                  <a:tint val="0"/>
                  <a:invGamma/>
                  <a:alpha val="39999"/>
                </a:schemeClr>
              </a:gs>
            </a:gsLst>
            <a:lin ang="5400000" scaled="1"/>
          </a:gradFill>
          <a:ln w="9525" algn="ctr">
            <a:noFill/>
            <a:miter lim="800000"/>
            <a:headEnd/>
            <a:tailEnd/>
          </a:ln>
          <a:effectLst/>
        </p:spPr>
        <p:txBody>
          <a:bodyPr wrap="none" anchor="ctr"/>
          <a:lstStyle/>
          <a:p>
            <a:pPr>
              <a:defRPr/>
            </a:pPr>
            <a:endParaRPr lang="zh-TW" altLang="en-US">
              <a:solidFill>
                <a:srgbClr val="1C1C1C"/>
              </a:solidFill>
            </a:endParaRPr>
          </a:p>
        </p:txBody>
      </p:sp>
      <p:pic>
        <p:nvPicPr>
          <p:cNvPr id="6" name="Picture 6" descr="未命名--1"/>
          <p:cNvPicPr>
            <a:picLocks noChangeAspect="1" noChangeArrowheads="1"/>
          </p:cNvPicPr>
          <p:nvPr userDrawn="1"/>
        </p:nvPicPr>
        <p:blipFill>
          <a:blip r:embed="rId2" cstate="print"/>
          <a:srcRect/>
          <a:stretch>
            <a:fillRect/>
          </a:stretch>
        </p:blipFill>
        <p:spPr bwMode="auto">
          <a:xfrm>
            <a:off x="7812089" y="6430965"/>
            <a:ext cx="1997075" cy="414337"/>
          </a:xfrm>
          <a:prstGeom prst="rect">
            <a:avLst/>
          </a:prstGeom>
          <a:noFill/>
          <a:ln w="9525">
            <a:noFill/>
            <a:miter lim="800000"/>
            <a:headEnd/>
            <a:tailEnd/>
          </a:ln>
        </p:spPr>
      </p:pic>
      <p:sp>
        <p:nvSpPr>
          <p:cNvPr id="2" name="標題 1"/>
          <p:cNvSpPr>
            <a:spLocks noGrp="1"/>
          </p:cNvSpPr>
          <p:nvPr>
            <p:ph type="title"/>
          </p:nvPr>
        </p:nvSpPr>
        <p:spPr/>
        <p:txBody>
          <a:bodyPr/>
          <a:lstStyle/>
          <a:p>
            <a:r>
              <a:rPr lang="zh-TW" altLang="en-US" dirty="0" smtClean="0"/>
              <a:t>按一下以編輯母片標題樣式</a:t>
            </a:r>
            <a:endParaRPr lang="zh-TW" altLang="en-US" dirty="0"/>
          </a:p>
        </p:txBody>
      </p:sp>
      <p:sp>
        <p:nvSpPr>
          <p:cNvPr id="3" name="內容版面配置區 2"/>
          <p:cNvSpPr>
            <a:spLocks noGrp="1"/>
          </p:cNvSpPr>
          <p:nvPr>
            <p:ph sz="half" idx="1"/>
          </p:nvPr>
        </p:nvSpPr>
        <p:spPr>
          <a:xfrm>
            <a:off x="184150" y="949325"/>
            <a:ext cx="4699000" cy="546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035550" y="949325"/>
            <a:ext cx="4700588" cy="54673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sldNum" sz="quarter" idx="10"/>
          </p:nvPr>
        </p:nvSpPr>
        <p:spPr/>
        <p:txBody>
          <a:bodyPr/>
          <a:lstStyle>
            <a:lvl1pPr>
              <a:defRPr/>
            </a:lvl1pPr>
          </a:lstStyle>
          <a:p>
            <a:pPr>
              <a:defRPr/>
            </a:pPr>
            <a:fld id="{437B2197-374F-4A04-9961-0BC474D93981}"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xmlns="" val="4037270901"/>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7" name="Rectangle 2"/>
          <p:cNvSpPr>
            <a:spLocks noChangeArrowheads="1"/>
          </p:cNvSpPr>
          <p:nvPr/>
        </p:nvSpPr>
        <p:spPr bwMode="gray">
          <a:xfrm>
            <a:off x="0" y="0"/>
            <a:ext cx="9906000" cy="1435100"/>
          </a:xfrm>
          <a:prstGeom prst="rect">
            <a:avLst/>
          </a:prstGeom>
          <a:gradFill rotWithShape="1">
            <a:gsLst>
              <a:gs pos="0">
                <a:schemeClr val="folHlink">
                  <a:alpha val="39999"/>
                </a:schemeClr>
              </a:gs>
              <a:gs pos="100000">
                <a:schemeClr val="folHlink">
                  <a:gamma/>
                  <a:tint val="0"/>
                  <a:invGamma/>
                  <a:alpha val="39999"/>
                </a:schemeClr>
              </a:gs>
            </a:gsLst>
            <a:lin ang="5400000" scaled="1"/>
          </a:gradFill>
          <a:ln w="9525" algn="ctr">
            <a:noFill/>
            <a:miter lim="800000"/>
            <a:headEnd/>
            <a:tailEnd/>
          </a:ln>
          <a:effectLst/>
        </p:spPr>
        <p:txBody>
          <a:bodyPr wrap="none" anchor="ctr"/>
          <a:lstStyle/>
          <a:p>
            <a:pPr>
              <a:defRPr/>
            </a:pPr>
            <a:endParaRPr lang="zh-TW" altLang="en-US">
              <a:solidFill>
                <a:srgbClr val="1C1C1C"/>
              </a:solidFill>
            </a:endParaRPr>
          </a:p>
        </p:txBody>
      </p:sp>
      <p:pic>
        <p:nvPicPr>
          <p:cNvPr id="8" name="Picture 6" descr="未命名--1"/>
          <p:cNvPicPr>
            <a:picLocks noChangeAspect="1" noChangeArrowheads="1"/>
          </p:cNvPicPr>
          <p:nvPr userDrawn="1"/>
        </p:nvPicPr>
        <p:blipFill>
          <a:blip r:embed="rId2" cstate="print"/>
          <a:srcRect/>
          <a:stretch>
            <a:fillRect/>
          </a:stretch>
        </p:blipFill>
        <p:spPr bwMode="auto">
          <a:xfrm>
            <a:off x="7812089" y="6430965"/>
            <a:ext cx="1997075" cy="414337"/>
          </a:xfrm>
          <a:prstGeom prst="rect">
            <a:avLst/>
          </a:prstGeom>
          <a:noFill/>
          <a:ln w="9525">
            <a:noFill/>
            <a:miter lim="800000"/>
            <a:headEnd/>
            <a:tailEnd/>
          </a:ln>
        </p:spPr>
      </p:pic>
      <p:sp>
        <p:nvSpPr>
          <p:cNvPr id="2" name="標題 1"/>
          <p:cNvSpPr>
            <a:spLocks noGrp="1"/>
          </p:cNvSpPr>
          <p:nvPr>
            <p:ph type="title"/>
          </p:nvPr>
        </p:nvSpPr>
        <p:spPr>
          <a:xfrm>
            <a:off x="495300" y="274638"/>
            <a:ext cx="89154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5032377"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5032377"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9" name="Rectangle 4"/>
          <p:cNvSpPr>
            <a:spLocks noGrp="1" noChangeArrowheads="1"/>
          </p:cNvSpPr>
          <p:nvPr>
            <p:ph type="sldNum" sz="quarter" idx="10"/>
          </p:nvPr>
        </p:nvSpPr>
        <p:spPr/>
        <p:txBody>
          <a:bodyPr/>
          <a:lstStyle>
            <a:lvl1pPr>
              <a:defRPr/>
            </a:lvl1pPr>
          </a:lstStyle>
          <a:p>
            <a:pPr>
              <a:defRPr/>
            </a:pPr>
            <a:fld id="{D1749DF9-E50A-4AA4-A0C2-19DACD70950F}"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xmlns="" val="4022033330"/>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3" name="Rectangle 2"/>
          <p:cNvSpPr>
            <a:spLocks noChangeArrowheads="1"/>
          </p:cNvSpPr>
          <p:nvPr/>
        </p:nvSpPr>
        <p:spPr bwMode="gray">
          <a:xfrm>
            <a:off x="0" y="0"/>
            <a:ext cx="9906000" cy="1435100"/>
          </a:xfrm>
          <a:prstGeom prst="rect">
            <a:avLst/>
          </a:prstGeom>
          <a:gradFill rotWithShape="1">
            <a:gsLst>
              <a:gs pos="0">
                <a:schemeClr val="folHlink">
                  <a:alpha val="39999"/>
                </a:schemeClr>
              </a:gs>
              <a:gs pos="100000">
                <a:schemeClr val="folHlink">
                  <a:gamma/>
                  <a:tint val="0"/>
                  <a:invGamma/>
                  <a:alpha val="39999"/>
                </a:schemeClr>
              </a:gs>
            </a:gsLst>
            <a:lin ang="5400000" scaled="1"/>
          </a:gradFill>
          <a:ln w="9525" algn="ctr">
            <a:noFill/>
            <a:miter lim="800000"/>
            <a:headEnd/>
            <a:tailEnd/>
          </a:ln>
          <a:effectLst/>
        </p:spPr>
        <p:txBody>
          <a:bodyPr wrap="none" anchor="ctr"/>
          <a:lstStyle/>
          <a:p>
            <a:pPr>
              <a:defRPr/>
            </a:pPr>
            <a:endParaRPr lang="zh-TW" altLang="en-US">
              <a:solidFill>
                <a:srgbClr val="1C1C1C"/>
              </a:solidFill>
            </a:endParaRPr>
          </a:p>
        </p:txBody>
      </p:sp>
      <p:pic>
        <p:nvPicPr>
          <p:cNvPr id="4" name="Picture 6" descr="未命名--1"/>
          <p:cNvPicPr>
            <a:picLocks noChangeAspect="1" noChangeArrowheads="1"/>
          </p:cNvPicPr>
          <p:nvPr userDrawn="1"/>
        </p:nvPicPr>
        <p:blipFill>
          <a:blip r:embed="rId2" cstate="print"/>
          <a:srcRect/>
          <a:stretch>
            <a:fillRect/>
          </a:stretch>
        </p:blipFill>
        <p:spPr bwMode="auto">
          <a:xfrm>
            <a:off x="7812089" y="6430965"/>
            <a:ext cx="1997075" cy="414337"/>
          </a:xfrm>
          <a:prstGeom prst="rect">
            <a:avLst/>
          </a:prstGeom>
          <a:noFill/>
          <a:ln w="9525">
            <a:noFill/>
            <a:miter lim="800000"/>
            <a:headEnd/>
            <a:tailEnd/>
          </a:ln>
        </p:spPr>
      </p:pic>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5" name="Rectangle 4"/>
          <p:cNvSpPr>
            <a:spLocks noGrp="1" noChangeArrowheads="1"/>
          </p:cNvSpPr>
          <p:nvPr>
            <p:ph type="sldNum" sz="quarter" idx="10"/>
          </p:nvPr>
        </p:nvSpPr>
        <p:spPr/>
        <p:txBody>
          <a:bodyPr/>
          <a:lstStyle>
            <a:lvl1pPr>
              <a:defRPr/>
            </a:lvl1pPr>
          </a:lstStyle>
          <a:p>
            <a:pPr>
              <a:defRPr/>
            </a:pPr>
            <a:fld id="{61FA03D8-E755-4CC4-9980-34953EECDFBE}"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xmlns="" val="2540037101"/>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Rectangle 2"/>
          <p:cNvSpPr>
            <a:spLocks noChangeArrowheads="1"/>
          </p:cNvSpPr>
          <p:nvPr/>
        </p:nvSpPr>
        <p:spPr bwMode="gray">
          <a:xfrm>
            <a:off x="0" y="0"/>
            <a:ext cx="9906000" cy="1435100"/>
          </a:xfrm>
          <a:prstGeom prst="rect">
            <a:avLst/>
          </a:prstGeom>
          <a:gradFill rotWithShape="1">
            <a:gsLst>
              <a:gs pos="0">
                <a:schemeClr val="folHlink">
                  <a:alpha val="39999"/>
                </a:schemeClr>
              </a:gs>
              <a:gs pos="100000">
                <a:schemeClr val="folHlink">
                  <a:gamma/>
                  <a:tint val="0"/>
                  <a:invGamma/>
                  <a:alpha val="39999"/>
                </a:schemeClr>
              </a:gs>
            </a:gsLst>
            <a:lin ang="5400000" scaled="1"/>
          </a:gradFill>
          <a:ln w="9525" algn="ctr">
            <a:noFill/>
            <a:miter lim="800000"/>
            <a:headEnd/>
            <a:tailEnd/>
          </a:ln>
          <a:effectLst/>
        </p:spPr>
        <p:txBody>
          <a:bodyPr wrap="none" anchor="ctr"/>
          <a:lstStyle/>
          <a:p>
            <a:pPr>
              <a:defRPr/>
            </a:pPr>
            <a:endParaRPr lang="zh-TW" altLang="en-US">
              <a:solidFill>
                <a:srgbClr val="1C1C1C"/>
              </a:solidFill>
              <a:latin typeface="Times New Roman"/>
              <a:ea typeface="微軟正黑體" panose="020B0604030504040204" pitchFamily="34" charset="-120"/>
            </a:endParaRPr>
          </a:p>
        </p:txBody>
      </p:sp>
      <p:pic>
        <p:nvPicPr>
          <p:cNvPr id="3" name="Picture 6" descr="未命名--1"/>
          <p:cNvPicPr>
            <a:picLocks noChangeAspect="1" noChangeArrowheads="1"/>
          </p:cNvPicPr>
          <p:nvPr userDrawn="1"/>
        </p:nvPicPr>
        <p:blipFill>
          <a:blip r:embed="rId2" cstate="print"/>
          <a:srcRect/>
          <a:stretch>
            <a:fillRect/>
          </a:stretch>
        </p:blipFill>
        <p:spPr bwMode="auto">
          <a:xfrm>
            <a:off x="7812089" y="6430965"/>
            <a:ext cx="1997075" cy="414337"/>
          </a:xfrm>
          <a:prstGeom prst="rect">
            <a:avLst/>
          </a:prstGeom>
          <a:noFill/>
          <a:ln w="9525">
            <a:noFill/>
            <a:miter lim="800000"/>
            <a:headEnd/>
            <a:tailEnd/>
          </a:ln>
        </p:spPr>
      </p:pic>
      <p:sp>
        <p:nvSpPr>
          <p:cNvPr id="4" name="Rectangle 4"/>
          <p:cNvSpPr>
            <a:spLocks noGrp="1" noChangeArrowheads="1"/>
          </p:cNvSpPr>
          <p:nvPr>
            <p:ph type="sldNum" sz="quarter" idx="10"/>
          </p:nvPr>
        </p:nvSpPr>
        <p:spPr/>
        <p:txBody>
          <a:bodyPr/>
          <a:lstStyle>
            <a:lvl1pPr>
              <a:defRPr>
                <a:latin typeface="+mn-lt"/>
                <a:ea typeface="微軟正黑體" panose="020B0604030504040204" pitchFamily="34" charset="-120"/>
              </a:defRPr>
            </a:lvl1pPr>
          </a:lstStyle>
          <a:p>
            <a:pPr>
              <a:defRPr/>
            </a:pPr>
            <a:fld id="{EF5BF0DB-8966-49F2-A302-9B0482357498}" type="slidenum">
              <a:rPr lang="zh-TW" altLang="en-US" smtClean="0">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xmlns="" val="2011091403"/>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5" name="Rectangle 2"/>
          <p:cNvSpPr>
            <a:spLocks noChangeArrowheads="1"/>
          </p:cNvSpPr>
          <p:nvPr/>
        </p:nvSpPr>
        <p:spPr bwMode="gray">
          <a:xfrm>
            <a:off x="0" y="0"/>
            <a:ext cx="9906000" cy="1435100"/>
          </a:xfrm>
          <a:prstGeom prst="rect">
            <a:avLst/>
          </a:prstGeom>
          <a:gradFill rotWithShape="1">
            <a:gsLst>
              <a:gs pos="0">
                <a:schemeClr val="folHlink">
                  <a:alpha val="39999"/>
                </a:schemeClr>
              </a:gs>
              <a:gs pos="100000">
                <a:schemeClr val="folHlink">
                  <a:gamma/>
                  <a:tint val="0"/>
                  <a:invGamma/>
                  <a:alpha val="39999"/>
                </a:schemeClr>
              </a:gs>
            </a:gsLst>
            <a:lin ang="5400000" scaled="1"/>
          </a:gradFill>
          <a:ln w="9525" algn="ctr">
            <a:noFill/>
            <a:miter lim="800000"/>
            <a:headEnd/>
            <a:tailEnd/>
          </a:ln>
          <a:effectLst/>
        </p:spPr>
        <p:txBody>
          <a:bodyPr wrap="none" anchor="ctr"/>
          <a:lstStyle/>
          <a:p>
            <a:pPr>
              <a:defRPr/>
            </a:pPr>
            <a:endParaRPr lang="zh-TW" altLang="en-US">
              <a:solidFill>
                <a:srgbClr val="1C1C1C"/>
              </a:solidFill>
              <a:latin typeface="Times New Roman"/>
              <a:ea typeface="微軟正黑體" panose="020B0604030504040204" pitchFamily="34" charset="-120"/>
            </a:endParaRPr>
          </a:p>
        </p:txBody>
      </p:sp>
      <p:pic>
        <p:nvPicPr>
          <p:cNvPr id="6" name="Picture 6" descr="未命名--1"/>
          <p:cNvPicPr>
            <a:picLocks noChangeAspect="1" noChangeArrowheads="1"/>
          </p:cNvPicPr>
          <p:nvPr userDrawn="1"/>
        </p:nvPicPr>
        <p:blipFill>
          <a:blip r:embed="rId2" cstate="print"/>
          <a:srcRect/>
          <a:stretch>
            <a:fillRect/>
          </a:stretch>
        </p:blipFill>
        <p:spPr bwMode="auto">
          <a:xfrm>
            <a:off x="7812089" y="6430965"/>
            <a:ext cx="1997075" cy="414337"/>
          </a:xfrm>
          <a:prstGeom prst="rect">
            <a:avLst/>
          </a:prstGeom>
          <a:noFill/>
          <a:ln w="9525">
            <a:noFill/>
            <a:miter lim="800000"/>
            <a:headEnd/>
            <a:tailEnd/>
          </a:ln>
        </p:spPr>
      </p:pic>
      <p:sp>
        <p:nvSpPr>
          <p:cNvPr id="2" name="標題 1"/>
          <p:cNvSpPr>
            <a:spLocks noGrp="1"/>
          </p:cNvSpPr>
          <p:nvPr>
            <p:ph type="title"/>
          </p:nvPr>
        </p:nvSpPr>
        <p:spPr>
          <a:xfrm>
            <a:off x="495300" y="273050"/>
            <a:ext cx="3259138" cy="1162050"/>
          </a:xfrm>
        </p:spPr>
        <p:txBody>
          <a:bodyPr anchor="b"/>
          <a:lstStyle>
            <a:lvl1pPr algn="l">
              <a:defRPr sz="2000" b="1">
                <a:latin typeface="+mn-lt"/>
                <a:ea typeface="微軟正黑體" panose="020B0604030504040204" pitchFamily="34" charset="-120"/>
              </a:defRPr>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873499" y="273052"/>
            <a:ext cx="5537201" cy="5853113"/>
          </a:xfrm>
        </p:spPr>
        <p:txBody>
          <a:bodyPr/>
          <a:lstStyle>
            <a:lvl1pPr>
              <a:defRPr sz="3200">
                <a:latin typeface="+mn-lt"/>
                <a:ea typeface="微軟正黑體" panose="020B0604030504040204" pitchFamily="34" charset="-120"/>
              </a:defRPr>
            </a:lvl1pPr>
            <a:lvl2pPr>
              <a:defRPr sz="2800">
                <a:latin typeface="+mn-lt"/>
                <a:ea typeface="微軟正黑體" panose="020B0604030504040204" pitchFamily="34" charset="-120"/>
              </a:defRPr>
            </a:lvl2pPr>
            <a:lvl3pPr>
              <a:defRPr sz="2400">
                <a:latin typeface="+mn-lt"/>
                <a:ea typeface="微軟正黑體" panose="020B0604030504040204" pitchFamily="34" charset="-120"/>
              </a:defRPr>
            </a:lvl3pPr>
            <a:lvl4pPr>
              <a:defRPr sz="2000">
                <a:latin typeface="+mn-lt"/>
                <a:ea typeface="微軟正黑體" panose="020B0604030504040204" pitchFamily="34" charset="-120"/>
              </a:defRPr>
            </a:lvl4pPr>
            <a:lvl5pPr>
              <a:defRPr sz="2000">
                <a:latin typeface="+mn-lt"/>
                <a:ea typeface="微軟正黑體" panose="020B0604030504040204" pitchFamily="34" charset="-120"/>
              </a:defRPr>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95300" y="1435102"/>
            <a:ext cx="3259138" cy="4691063"/>
          </a:xfrm>
        </p:spPr>
        <p:txBody>
          <a:bodyPr/>
          <a:lstStyle>
            <a:lvl1pPr marL="0" indent="0">
              <a:buNone/>
              <a:defRPr sz="1400">
                <a:latin typeface="+mn-lt"/>
                <a:ea typeface="微軟正黑體" panose="020B0604030504040204" pitchFamily="34" charset="-12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7" name="Rectangle 4"/>
          <p:cNvSpPr>
            <a:spLocks noGrp="1" noChangeArrowheads="1"/>
          </p:cNvSpPr>
          <p:nvPr>
            <p:ph type="sldNum" sz="quarter" idx="10"/>
          </p:nvPr>
        </p:nvSpPr>
        <p:spPr/>
        <p:txBody>
          <a:bodyPr/>
          <a:lstStyle>
            <a:lvl1pPr>
              <a:defRPr>
                <a:latin typeface="+mn-lt"/>
                <a:ea typeface="微軟正黑體" panose="020B0604030504040204" pitchFamily="34" charset="-120"/>
              </a:defRPr>
            </a:lvl1pPr>
          </a:lstStyle>
          <a:p>
            <a:pPr>
              <a:defRPr/>
            </a:pPr>
            <a:fld id="{0A66D58C-E11C-407A-BD83-0B03D6F95479}" type="slidenum">
              <a:rPr lang="zh-TW" altLang="en-US" smtClean="0">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xmlns="" val="3934720650"/>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5" name="Rectangle 2"/>
          <p:cNvSpPr>
            <a:spLocks noChangeArrowheads="1"/>
          </p:cNvSpPr>
          <p:nvPr/>
        </p:nvSpPr>
        <p:spPr bwMode="gray">
          <a:xfrm>
            <a:off x="0" y="0"/>
            <a:ext cx="9906000" cy="1435100"/>
          </a:xfrm>
          <a:prstGeom prst="rect">
            <a:avLst/>
          </a:prstGeom>
          <a:gradFill rotWithShape="1">
            <a:gsLst>
              <a:gs pos="0">
                <a:schemeClr val="folHlink">
                  <a:alpha val="39999"/>
                </a:schemeClr>
              </a:gs>
              <a:gs pos="100000">
                <a:schemeClr val="folHlink">
                  <a:gamma/>
                  <a:tint val="0"/>
                  <a:invGamma/>
                  <a:alpha val="39999"/>
                </a:schemeClr>
              </a:gs>
            </a:gsLst>
            <a:lin ang="5400000" scaled="1"/>
          </a:gradFill>
          <a:ln w="9525" algn="ctr">
            <a:noFill/>
            <a:miter lim="800000"/>
            <a:headEnd/>
            <a:tailEnd/>
          </a:ln>
          <a:effectLst/>
        </p:spPr>
        <p:txBody>
          <a:bodyPr wrap="none" anchor="ctr"/>
          <a:lstStyle/>
          <a:p>
            <a:pPr>
              <a:defRPr/>
            </a:pPr>
            <a:endParaRPr lang="zh-TW" altLang="en-US">
              <a:solidFill>
                <a:srgbClr val="1C1C1C"/>
              </a:solidFill>
              <a:latin typeface="Times New Roman"/>
              <a:ea typeface="微軟正黑體" panose="020B0604030504040204" pitchFamily="34" charset="-120"/>
            </a:endParaRPr>
          </a:p>
        </p:txBody>
      </p:sp>
      <p:pic>
        <p:nvPicPr>
          <p:cNvPr id="6" name="Picture 6" descr="未命名--1"/>
          <p:cNvPicPr>
            <a:picLocks noChangeAspect="1" noChangeArrowheads="1"/>
          </p:cNvPicPr>
          <p:nvPr userDrawn="1"/>
        </p:nvPicPr>
        <p:blipFill>
          <a:blip r:embed="rId2" cstate="print"/>
          <a:srcRect/>
          <a:stretch>
            <a:fillRect/>
          </a:stretch>
        </p:blipFill>
        <p:spPr bwMode="auto">
          <a:xfrm>
            <a:off x="7812089" y="6430965"/>
            <a:ext cx="1997075" cy="414337"/>
          </a:xfrm>
          <a:prstGeom prst="rect">
            <a:avLst/>
          </a:prstGeom>
          <a:noFill/>
          <a:ln w="9525">
            <a:noFill/>
            <a:miter lim="800000"/>
            <a:headEnd/>
            <a:tailEnd/>
          </a:ln>
        </p:spPr>
      </p:pic>
      <p:sp>
        <p:nvSpPr>
          <p:cNvPr id="2" name="標題 1"/>
          <p:cNvSpPr>
            <a:spLocks noGrp="1"/>
          </p:cNvSpPr>
          <p:nvPr>
            <p:ph type="title"/>
          </p:nvPr>
        </p:nvSpPr>
        <p:spPr>
          <a:xfrm>
            <a:off x="1941513" y="4800600"/>
            <a:ext cx="5943600" cy="566738"/>
          </a:xfrm>
        </p:spPr>
        <p:txBody>
          <a:bodyPr anchor="b"/>
          <a:lstStyle>
            <a:lvl1pPr algn="l">
              <a:defRPr sz="2000" b="1">
                <a:latin typeface="+mn-lt"/>
                <a:ea typeface="微軟正黑體" panose="020B0604030504040204" pitchFamily="34" charset="-120"/>
              </a:defRPr>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941513" y="612775"/>
            <a:ext cx="5943600" cy="4114800"/>
          </a:xfrm>
        </p:spPr>
        <p:txBody>
          <a:bodyPr/>
          <a:lstStyle>
            <a:lvl1pPr marL="0" indent="0">
              <a:buNone/>
              <a:defRPr sz="3200">
                <a:latin typeface="+mn-lt"/>
                <a:ea typeface="微軟正黑體" panose="020B0604030504040204" pitchFamily="34" charset="-12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941513" y="5367338"/>
            <a:ext cx="5943600" cy="804862"/>
          </a:xfrm>
        </p:spPr>
        <p:txBody>
          <a:bodyPr/>
          <a:lstStyle>
            <a:lvl1pPr marL="0" indent="0">
              <a:buNone/>
              <a:defRPr sz="1400">
                <a:latin typeface="+mn-lt"/>
                <a:ea typeface="微軟正黑體" panose="020B0604030504040204" pitchFamily="34" charset="-12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7" name="Rectangle 4"/>
          <p:cNvSpPr>
            <a:spLocks noGrp="1" noChangeArrowheads="1"/>
          </p:cNvSpPr>
          <p:nvPr>
            <p:ph type="sldNum" sz="quarter" idx="10"/>
          </p:nvPr>
        </p:nvSpPr>
        <p:spPr/>
        <p:txBody>
          <a:bodyPr/>
          <a:lstStyle>
            <a:lvl1pPr>
              <a:defRPr>
                <a:latin typeface="+mn-lt"/>
                <a:ea typeface="微軟正黑體" panose="020B0604030504040204" pitchFamily="34" charset="-120"/>
              </a:defRPr>
            </a:lvl1pPr>
          </a:lstStyle>
          <a:p>
            <a:pPr>
              <a:defRPr/>
            </a:pPr>
            <a:fld id="{29410D35-FB4E-43F0-AA37-02C0EBC069C9}" type="slidenum">
              <a:rPr lang="zh-TW" altLang="en-US" smtClean="0">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xmlns="" val="3801185076"/>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4" name="Rectangle 2"/>
          <p:cNvSpPr>
            <a:spLocks noChangeArrowheads="1"/>
          </p:cNvSpPr>
          <p:nvPr/>
        </p:nvSpPr>
        <p:spPr bwMode="gray">
          <a:xfrm>
            <a:off x="0" y="0"/>
            <a:ext cx="9906000" cy="1435100"/>
          </a:xfrm>
          <a:prstGeom prst="rect">
            <a:avLst/>
          </a:prstGeom>
          <a:gradFill rotWithShape="1">
            <a:gsLst>
              <a:gs pos="0">
                <a:schemeClr val="folHlink">
                  <a:alpha val="39999"/>
                </a:schemeClr>
              </a:gs>
              <a:gs pos="100000">
                <a:schemeClr val="folHlink">
                  <a:gamma/>
                  <a:tint val="0"/>
                  <a:invGamma/>
                  <a:alpha val="39999"/>
                </a:schemeClr>
              </a:gs>
            </a:gsLst>
            <a:lin ang="5400000" scaled="1"/>
          </a:gradFill>
          <a:ln w="9525" algn="ctr">
            <a:noFill/>
            <a:miter lim="800000"/>
            <a:headEnd/>
            <a:tailEnd/>
          </a:ln>
          <a:effectLst/>
        </p:spPr>
        <p:txBody>
          <a:bodyPr wrap="none" anchor="ctr"/>
          <a:lstStyle/>
          <a:p>
            <a:pPr>
              <a:defRPr/>
            </a:pPr>
            <a:endParaRPr lang="zh-TW" altLang="en-US">
              <a:solidFill>
                <a:srgbClr val="1C1C1C"/>
              </a:solidFill>
              <a:latin typeface="Times New Roman"/>
              <a:ea typeface="微軟正黑體" panose="020B0604030504040204" pitchFamily="34" charset="-120"/>
            </a:endParaRPr>
          </a:p>
        </p:txBody>
      </p:sp>
      <p:pic>
        <p:nvPicPr>
          <p:cNvPr id="5" name="Picture 6" descr="未命名--1"/>
          <p:cNvPicPr>
            <a:picLocks noChangeAspect="1" noChangeArrowheads="1"/>
          </p:cNvPicPr>
          <p:nvPr userDrawn="1"/>
        </p:nvPicPr>
        <p:blipFill>
          <a:blip r:embed="rId2" cstate="print"/>
          <a:srcRect/>
          <a:stretch>
            <a:fillRect/>
          </a:stretch>
        </p:blipFill>
        <p:spPr bwMode="auto">
          <a:xfrm>
            <a:off x="7812089" y="6430965"/>
            <a:ext cx="1997075" cy="414337"/>
          </a:xfrm>
          <a:prstGeom prst="rect">
            <a:avLst/>
          </a:prstGeom>
          <a:noFill/>
          <a:ln w="9525">
            <a:noFill/>
            <a:miter lim="800000"/>
            <a:headEnd/>
            <a:tailEnd/>
          </a:ln>
        </p:spPr>
      </p:pic>
      <p:sp>
        <p:nvSpPr>
          <p:cNvPr id="2" name="標題 1"/>
          <p:cNvSpPr>
            <a:spLocks noGrp="1"/>
          </p:cNvSpPr>
          <p:nvPr>
            <p:ph type="title"/>
          </p:nvPr>
        </p:nvSpPr>
        <p:spPr/>
        <p:txBody>
          <a:bodyPr/>
          <a:lstStyle>
            <a:lvl1pPr>
              <a:defRPr>
                <a:latin typeface="+mn-lt"/>
                <a:ea typeface="微軟正黑體" panose="020B0604030504040204" pitchFamily="34" charset="-120"/>
              </a:defRPr>
            </a:lvl1p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lvl1pPr>
              <a:defRPr>
                <a:latin typeface="+mn-lt"/>
                <a:ea typeface="微軟正黑體" panose="020B0604030504040204" pitchFamily="34" charset="-120"/>
              </a:defRPr>
            </a:lvl1pPr>
            <a:lvl2pPr>
              <a:defRPr>
                <a:latin typeface="+mn-lt"/>
                <a:ea typeface="微軟正黑體" panose="020B0604030504040204" pitchFamily="34" charset="-120"/>
              </a:defRPr>
            </a:lvl2pPr>
            <a:lvl3pPr>
              <a:defRPr>
                <a:latin typeface="+mn-lt"/>
                <a:ea typeface="微軟正黑體" panose="020B0604030504040204" pitchFamily="34" charset="-120"/>
              </a:defRPr>
            </a:lvl3pPr>
            <a:lvl4pPr>
              <a:defRPr>
                <a:latin typeface="+mn-lt"/>
                <a:ea typeface="微軟正黑體" panose="020B0604030504040204" pitchFamily="34" charset="-120"/>
              </a:defRPr>
            </a:lvl4pPr>
            <a:lvl5pPr>
              <a:defRPr>
                <a:latin typeface="+mn-lt"/>
                <a:ea typeface="微軟正黑體" panose="020B0604030504040204" pitchFamily="34" charset="-120"/>
              </a:defRPr>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4"/>
          <p:cNvSpPr>
            <a:spLocks noGrp="1" noChangeArrowheads="1"/>
          </p:cNvSpPr>
          <p:nvPr>
            <p:ph type="sldNum" sz="quarter" idx="10"/>
          </p:nvPr>
        </p:nvSpPr>
        <p:spPr/>
        <p:txBody>
          <a:bodyPr/>
          <a:lstStyle>
            <a:lvl1pPr>
              <a:defRPr>
                <a:latin typeface="+mn-lt"/>
                <a:ea typeface="微軟正黑體" panose="020B0604030504040204" pitchFamily="34" charset="-120"/>
              </a:defRPr>
            </a:lvl1pPr>
          </a:lstStyle>
          <a:p>
            <a:pPr>
              <a:defRPr/>
            </a:pPr>
            <a:fld id="{902396DE-18A4-4E8B-AC70-8DE320261A9A}" type="slidenum">
              <a:rPr lang="zh-TW" altLang="en-US" smtClean="0">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xmlns="" val="968799651"/>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4" name="Rectangle 2"/>
          <p:cNvSpPr>
            <a:spLocks noChangeArrowheads="1"/>
          </p:cNvSpPr>
          <p:nvPr/>
        </p:nvSpPr>
        <p:spPr bwMode="gray">
          <a:xfrm>
            <a:off x="0" y="0"/>
            <a:ext cx="9906000" cy="1435100"/>
          </a:xfrm>
          <a:prstGeom prst="rect">
            <a:avLst/>
          </a:prstGeom>
          <a:gradFill rotWithShape="1">
            <a:gsLst>
              <a:gs pos="0">
                <a:schemeClr val="folHlink">
                  <a:alpha val="39999"/>
                </a:schemeClr>
              </a:gs>
              <a:gs pos="100000">
                <a:schemeClr val="folHlink">
                  <a:gamma/>
                  <a:tint val="0"/>
                  <a:invGamma/>
                  <a:alpha val="39999"/>
                </a:schemeClr>
              </a:gs>
            </a:gsLst>
            <a:lin ang="5400000" scaled="1"/>
          </a:gradFill>
          <a:ln w="9525" algn="ctr">
            <a:noFill/>
            <a:miter lim="800000"/>
            <a:headEnd/>
            <a:tailEnd/>
          </a:ln>
          <a:effectLst/>
        </p:spPr>
        <p:txBody>
          <a:bodyPr wrap="none" anchor="ctr"/>
          <a:lstStyle/>
          <a:p>
            <a:pPr>
              <a:defRPr/>
            </a:pPr>
            <a:endParaRPr lang="zh-TW" altLang="en-US">
              <a:solidFill>
                <a:srgbClr val="1C1C1C"/>
              </a:solidFill>
              <a:latin typeface="Times New Roman"/>
              <a:ea typeface="微軟正黑體" panose="020B0604030504040204" pitchFamily="34" charset="-120"/>
            </a:endParaRPr>
          </a:p>
        </p:txBody>
      </p:sp>
      <p:pic>
        <p:nvPicPr>
          <p:cNvPr id="5" name="Picture 6" descr="未命名--1"/>
          <p:cNvPicPr>
            <a:picLocks noChangeAspect="1" noChangeArrowheads="1"/>
          </p:cNvPicPr>
          <p:nvPr userDrawn="1"/>
        </p:nvPicPr>
        <p:blipFill>
          <a:blip r:embed="rId2" cstate="print"/>
          <a:srcRect/>
          <a:stretch>
            <a:fillRect/>
          </a:stretch>
        </p:blipFill>
        <p:spPr bwMode="auto">
          <a:xfrm>
            <a:off x="7812089" y="6430965"/>
            <a:ext cx="1997075" cy="414337"/>
          </a:xfrm>
          <a:prstGeom prst="rect">
            <a:avLst/>
          </a:prstGeom>
          <a:noFill/>
          <a:ln w="9525">
            <a:noFill/>
            <a:miter lim="800000"/>
            <a:headEnd/>
            <a:tailEnd/>
          </a:ln>
        </p:spPr>
      </p:pic>
      <p:sp>
        <p:nvSpPr>
          <p:cNvPr id="2" name="直排標題 1"/>
          <p:cNvSpPr>
            <a:spLocks noGrp="1"/>
          </p:cNvSpPr>
          <p:nvPr>
            <p:ph type="title" orient="vert"/>
          </p:nvPr>
        </p:nvSpPr>
        <p:spPr>
          <a:xfrm>
            <a:off x="7348538" y="57152"/>
            <a:ext cx="2387600" cy="6359525"/>
          </a:xfrm>
        </p:spPr>
        <p:txBody>
          <a:bodyPr vert="eaVert"/>
          <a:lstStyle>
            <a:lvl1pPr>
              <a:defRPr>
                <a:latin typeface="+mn-lt"/>
                <a:ea typeface="微軟正黑體" panose="020B0604030504040204" pitchFamily="34" charset="-120"/>
              </a:defRPr>
            </a:lvl1p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184150" y="57152"/>
            <a:ext cx="7011988" cy="6359525"/>
          </a:xfrm>
        </p:spPr>
        <p:txBody>
          <a:bodyPr vert="eaVert"/>
          <a:lstStyle>
            <a:lvl1pPr>
              <a:defRPr>
                <a:latin typeface="+mn-lt"/>
                <a:ea typeface="微軟正黑體" panose="020B0604030504040204" pitchFamily="34" charset="-120"/>
              </a:defRPr>
            </a:lvl1pPr>
            <a:lvl2pPr>
              <a:defRPr>
                <a:latin typeface="+mn-lt"/>
                <a:ea typeface="微軟正黑體" panose="020B0604030504040204" pitchFamily="34" charset="-120"/>
              </a:defRPr>
            </a:lvl2pPr>
            <a:lvl3pPr>
              <a:defRPr>
                <a:latin typeface="+mn-lt"/>
                <a:ea typeface="微軟正黑體" panose="020B0604030504040204" pitchFamily="34" charset="-120"/>
              </a:defRPr>
            </a:lvl3pPr>
            <a:lvl4pPr>
              <a:defRPr>
                <a:latin typeface="+mn-lt"/>
                <a:ea typeface="微軟正黑體" panose="020B0604030504040204" pitchFamily="34" charset="-120"/>
              </a:defRPr>
            </a:lvl4pPr>
            <a:lvl5pPr>
              <a:defRPr>
                <a:latin typeface="+mn-lt"/>
                <a:ea typeface="微軟正黑體" panose="020B0604030504040204" pitchFamily="34" charset="-120"/>
              </a:defRPr>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Rectangle 4"/>
          <p:cNvSpPr>
            <a:spLocks noGrp="1" noChangeArrowheads="1"/>
          </p:cNvSpPr>
          <p:nvPr>
            <p:ph type="sldNum" sz="quarter" idx="10"/>
          </p:nvPr>
        </p:nvSpPr>
        <p:spPr/>
        <p:txBody>
          <a:bodyPr/>
          <a:lstStyle>
            <a:lvl1pPr>
              <a:defRPr>
                <a:latin typeface="+mn-lt"/>
                <a:ea typeface="微軟正黑體" panose="020B0604030504040204" pitchFamily="34" charset="-120"/>
              </a:defRPr>
            </a:lvl1pPr>
          </a:lstStyle>
          <a:p>
            <a:pPr>
              <a:defRPr/>
            </a:pPr>
            <a:fld id="{FE7CDEFF-51DC-4E1F-B24F-D27EB7642C10}" type="slidenum">
              <a:rPr lang="zh-TW" altLang="en-US" smtClean="0">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xmlns="" val="1300765229"/>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objOnly" preserve="1">
  <p:cSld name="物件">
    <p:spTree>
      <p:nvGrpSpPr>
        <p:cNvPr id="1" name=""/>
        <p:cNvGrpSpPr/>
        <p:nvPr/>
      </p:nvGrpSpPr>
      <p:grpSpPr>
        <a:xfrm>
          <a:off x="0" y="0"/>
          <a:ext cx="0" cy="0"/>
          <a:chOff x="0" y="0"/>
          <a:chExt cx="0" cy="0"/>
        </a:xfrm>
      </p:grpSpPr>
      <p:sp>
        <p:nvSpPr>
          <p:cNvPr id="3" name="Rectangle 2"/>
          <p:cNvSpPr>
            <a:spLocks noChangeArrowheads="1"/>
          </p:cNvSpPr>
          <p:nvPr/>
        </p:nvSpPr>
        <p:spPr bwMode="gray">
          <a:xfrm>
            <a:off x="0" y="0"/>
            <a:ext cx="9906000" cy="1435100"/>
          </a:xfrm>
          <a:prstGeom prst="rect">
            <a:avLst/>
          </a:prstGeom>
          <a:gradFill rotWithShape="1">
            <a:gsLst>
              <a:gs pos="0">
                <a:schemeClr val="folHlink">
                  <a:alpha val="39999"/>
                </a:schemeClr>
              </a:gs>
              <a:gs pos="100000">
                <a:schemeClr val="folHlink">
                  <a:gamma/>
                  <a:tint val="0"/>
                  <a:invGamma/>
                  <a:alpha val="39999"/>
                </a:schemeClr>
              </a:gs>
            </a:gsLst>
            <a:lin ang="5400000" scaled="1"/>
          </a:gradFill>
          <a:ln w="9525" algn="ctr">
            <a:noFill/>
            <a:miter lim="800000"/>
            <a:headEnd/>
            <a:tailEnd/>
          </a:ln>
          <a:effectLst/>
        </p:spPr>
        <p:txBody>
          <a:bodyPr wrap="none" anchor="ctr"/>
          <a:lstStyle/>
          <a:p>
            <a:pPr>
              <a:defRPr/>
            </a:pPr>
            <a:endParaRPr lang="zh-TW" altLang="en-US">
              <a:solidFill>
                <a:srgbClr val="1C1C1C"/>
              </a:solidFill>
              <a:latin typeface="Times New Roman"/>
              <a:ea typeface="微軟正黑體" panose="020B0604030504040204" pitchFamily="34" charset="-120"/>
            </a:endParaRPr>
          </a:p>
        </p:txBody>
      </p:sp>
      <p:pic>
        <p:nvPicPr>
          <p:cNvPr id="4" name="Picture 6" descr="未命名--1"/>
          <p:cNvPicPr>
            <a:picLocks noChangeAspect="1" noChangeArrowheads="1"/>
          </p:cNvPicPr>
          <p:nvPr userDrawn="1"/>
        </p:nvPicPr>
        <p:blipFill>
          <a:blip r:embed="rId2" cstate="print"/>
          <a:srcRect/>
          <a:stretch>
            <a:fillRect/>
          </a:stretch>
        </p:blipFill>
        <p:spPr bwMode="auto">
          <a:xfrm>
            <a:off x="7812089" y="6430965"/>
            <a:ext cx="1997075" cy="414337"/>
          </a:xfrm>
          <a:prstGeom prst="rect">
            <a:avLst/>
          </a:prstGeom>
          <a:noFill/>
          <a:ln w="9525">
            <a:noFill/>
            <a:miter lim="800000"/>
            <a:headEnd/>
            <a:tailEnd/>
          </a:ln>
        </p:spPr>
      </p:pic>
      <p:sp>
        <p:nvSpPr>
          <p:cNvPr id="2" name="內容版面配置區 1"/>
          <p:cNvSpPr>
            <a:spLocks noGrp="1"/>
          </p:cNvSpPr>
          <p:nvPr>
            <p:ph/>
          </p:nvPr>
        </p:nvSpPr>
        <p:spPr>
          <a:xfrm>
            <a:off x="184150" y="57152"/>
            <a:ext cx="9551988" cy="6359525"/>
          </a:xfrm>
        </p:spPr>
        <p:txBody>
          <a:bodyPr/>
          <a:lstStyle>
            <a:lvl1pPr>
              <a:defRPr>
                <a:latin typeface="+mn-lt"/>
                <a:ea typeface="微軟正黑體" panose="020B0604030504040204" pitchFamily="34" charset="-120"/>
              </a:defRPr>
            </a:lvl1pPr>
            <a:lvl2pPr>
              <a:defRPr>
                <a:latin typeface="+mn-lt"/>
                <a:ea typeface="微軟正黑體" panose="020B0604030504040204" pitchFamily="34" charset="-120"/>
              </a:defRPr>
            </a:lvl2pPr>
            <a:lvl3pPr>
              <a:defRPr>
                <a:latin typeface="+mn-lt"/>
                <a:ea typeface="微軟正黑體" panose="020B0604030504040204" pitchFamily="34" charset="-120"/>
              </a:defRPr>
            </a:lvl3pPr>
            <a:lvl4pPr>
              <a:defRPr>
                <a:latin typeface="+mn-lt"/>
                <a:ea typeface="微軟正黑體" panose="020B0604030504040204" pitchFamily="34" charset="-120"/>
              </a:defRPr>
            </a:lvl4pPr>
            <a:lvl5pPr>
              <a:defRPr>
                <a:latin typeface="+mn-lt"/>
                <a:ea typeface="微軟正黑體" panose="020B0604030504040204" pitchFamily="34" charset="-120"/>
              </a:defRPr>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sldNum" sz="quarter" idx="10"/>
          </p:nvPr>
        </p:nvSpPr>
        <p:spPr/>
        <p:txBody>
          <a:bodyPr/>
          <a:lstStyle>
            <a:lvl1pPr>
              <a:defRPr>
                <a:latin typeface="+mn-lt"/>
                <a:ea typeface="微軟正黑體" panose="020B0604030504040204" pitchFamily="34" charset="-120"/>
              </a:defRPr>
            </a:lvl1pPr>
          </a:lstStyle>
          <a:p>
            <a:pPr>
              <a:defRPr/>
            </a:pPr>
            <a:fld id="{44A3D3FF-D45F-460C-B819-3B393DD397C0}" type="slidenum">
              <a:rPr lang="zh-TW" altLang="en-US" smtClean="0">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xmlns="" val="3536270513"/>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xAndObj" preserve="1">
  <p:cSld name="標題，文字及物件">
    <p:spTree>
      <p:nvGrpSpPr>
        <p:cNvPr id="1" name=""/>
        <p:cNvGrpSpPr/>
        <p:nvPr/>
      </p:nvGrpSpPr>
      <p:grpSpPr>
        <a:xfrm>
          <a:off x="0" y="0"/>
          <a:ext cx="0" cy="0"/>
          <a:chOff x="0" y="0"/>
          <a:chExt cx="0" cy="0"/>
        </a:xfrm>
      </p:grpSpPr>
      <p:sp>
        <p:nvSpPr>
          <p:cNvPr id="5" name="Rectangle 2"/>
          <p:cNvSpPr>
            <a:spLocks noChangeArrowheads="1"/>
          </p:cNvSpPr>
          <p:nvPr/>
        </p:nvSpPr>
        <p:spPr bwMode="gray">
          <a:xfrm>
            <a:off x="0" y="0"/>
            <a:ext cx="9906000" cy="1435100"/>
          </a:xfrm>
          <a:prstGeom prst="rect">
            <a:avLst/>
          </a:prstGeom>
          <a:gradFill rotWithShape="1">
            <a:gsLst>
              <a:gs pos="0">
                <a:schemeClr val="folHlink">
                  <a:alpha val="39999"/>
                </a:schemeClr>
              </a:gs>
              <a:gs pos="100000">
                <a:schemeClr val="folHlink">
                  <a:gamma/>
                  <a:tint val="0"/>
                  <a:invGamma/>
                  <a:alpha val="39999"/>
                </a:schemeClr>
              </a:gs>
            </a:gsLst>
            <a:lin ang="5400000" scaled="1"/>
          </a:gradFill>
          <a:ln w="9525" algn="ctr">
            <a:noFill/>
            <a:miter lim="800000"/>
            <a:headEnd/>
            <a:tailEnd/>
          </a:ln>
          <a:effectLst/>
        </p:spPr>
        <p:txBody>
          <a:bodyPr wrap="none" anchor="ctr"/>
          <a:lstStyle/>
          <a:p>
            <a:pPr>
              <a:defRPr/>
            </a:pPr>
            <a:endParaRPr lang="zh-TW" altLang="en-US">
              <a:solidFill>
                <a:srgbClr val="1C1C1C"/>
              </a:solidFill>
              <a:latin typeface="Times New Roman"/>
              <a:ea typeface="微軟正黑體" panose="020B0604030504040204" pitchFamily="34" charset="-120"/>
            </a:endParaRPr>
          </a:p>
        </p:txBody>
      </p:sp>
      <p:pic>
        <p:nvPicPr>
          <p:cNvPr id="6" name="Picture 6" descr="未命名--1"/>
          <p:cNvPicPr>
            <a:picLocks noChangeAspect="1" noChangeArrowheads="1"/>
          </p:cNvPicPr>
          <p:nvPr userDrawn="1"/>
        </p:nvPicPr>
        <p:blipFill>
          <a:blip r:embed="rId2" cstate="print"/>
          <a:srcRect/>
          <a:stretch>
            <a:fillRect/>
          </a:stretch>
        </p:blipFill>
        <p:spPr bwMode="auto">
          <a:xfrm>
            <a:off x="7812089" y="6430965"/>
            <a:ext cx="1997075" cy="414337"/>
          </a:xfrm>
          <a:prstGeom prst="rect">
            <a:avLst/>
          </a:prstGeom>
          <a:noFill/>
          <a:ln w="9525">
            <a:noFill/>
            <a:miter lim="800000"/>
            <a:headEnd/>
            <a:tailEnd/>
          </a:ln>
        </p:spPr>
      </p:pic>
      <p:sp>
        <p:nvSpPr>
          <p:cNvPr id="2" name="標題 1"/>
          <p:cNvSpPr>
            <a:spLocks noGrp="1"/>
          </p:cNvSpPr>
          <p:nvPr>
            <p:ph type="title"/>
          </p:nvPr>
        </p:nvSpPr>
        <p:spPr>
          <a:xfrm>
            <a:off x="252413" y="57150"/>
            <a:ext cx="9410700" cy="762000"/>
          </a:xfrm>
        </p:spPr>
        <p:txBody>
          <a:bodyPr/>
          <a:lstStyle>
            <a:lvl1pPr>
              <a:defRPr>
                <a:latin typeface="+mn-lt"/>
                <a:ea typeface="微軟正黑體" panose="020B0604030504040204" pitchFamily="34" charset="-120"/>
              </a:defRPr>
            </a:lvl1p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184150" y="949325"/>
            <a:ext cx="4699000" cy="5467350"/>
          </a:xfrm>
        </p:spPr>
        <p:txBody>
          <a:bodyPr/>
          <a:lstStyle>
            <a:lvl1pPr>
              <a:defRPr>
                <a:latin typeface="+mn-lt"/>
                <a:ea typeface="微軟正黑體" panose="020B0604030504040204" pitchFamily="34" charset="-120"/>
              </a:defRPr>
            </a:lvl1pPr>
            <a:lvl2pPr>
              <a:defRPr>
                <a:latin typeface="+mn-lt"/>
                <a:ea typeface="微軟正黑體" panose="020B0604030504040204" pitchFamily="34" charset="-120"/>
              </a:defRPr>
            </a:lvl2pPr>
            <a:lvl3pPr>
              <a:defRPr>
                <a:latin typeface="+mn-lt"/>
                <a:ea typeface="微軟正黑體" panose="020B0604030504040204" pitchFamily="34" charset="-120"/>
              </a:defRPr>
            </a:lvl3pPr>
            <a:lvl4pPr>
              <a:defRPr>
                <a:latin typeface="+mn-lt"/>
                <a:ea typeface="微軟正黑體" panose="020B0604030504040204" pitchFamily="34" charset="-120"/>
              </a:defRPr>
            </a:lvl4pPr>
            <a:lvl5pPr>
              <a:defRPr>
                <a:latin typeface="+mn-lt"/>
                <a:ea typeface="微軟正黑體" panose="020B0604030504040204" pitchFamily="34" charset="-120"/>
              </a:defRPr>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5035550" y="949325"/>
            <a:ext cx="4700588" cy="5467350"/>
          </a:xfrm>
        </p:spPr>
        <p:txBody>
          <a:bodyPr/>
          <a:lstStyle>
            <a:lvl1pPr>
              <a:defRPr>
                <a:latin typeface="+mn-lt"/>
                <a:ea typeface="微軟正黑體" panose="020B0604030504040204" pitchFamily="34" charset="-120"/>
              </a:defRPr>
            </a:lvl1pPr>
            <a:lvl2pPr>
              <a:defRPr>
                <a:latin typeface="+mn-lt"/>
                <a:ea typeface="微軟正黑體" panose="020B0604030504040204" pitchFamily="34" charset="-120"/>
              </a:defRPr>
            </a:lvl2pPr>
            <a:lvl3pPr>
              <a:defRPr>
                <a:latin typeface="+mn-lt"/>
                <a:ea typeface="微軟正黑體" panose="020B0604030504040204" pitchFamily="34" charset="-120"/>
              </a:defRPr>
            </a:lvl3pPr>
            <a:lvl4pPr>
              <a:defRPr>
                <a:latin typeface="+mn-lt"/>
                <a:ea typeface="微軟正黑體" panose="020B0604030504040204" pitchFamily="34" charset="-120"/>
              </a:defRPr>
            </a:lvl4pPr>
            <a:lvl5pPr>
              <a:defRPr>
                <a:latin typeface="+mn-lt"/>
                <a:ea typeface="微軟正黑體" panose="020B0604030504040204" pitchFamily="34" charset="-120"/>
              </a:defRPr>
            </a:lvl5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sldNum" sz="quarter" idx="10"/>
          </p:nvPr>
        </p:nvSpPr>
        <p:spPr/>
        <p:txBody>
          <a:bodyPr/>
          <a:lstStyle>
            <a:lvl1pPr>
              <a:defRPr>
                <a:latin typeface="+mn-lt"/>
                <a:ea typeface="微軟正黑體" panose="020B0604030504040204" pitchFamily="34" charset="-120"/>
              </a:defRPr>
            </a:lvl1pPr>
          </a:lstStyle>
          <a:p>
            <a:pPr>
              <a:defRPr/>
            </a:pPr>
            <a:fld id="{BC3FFE46-305C-4FA3-8D49-FE46B4ABA784}" type="slidenum">
              <a:rPr lang="zh-TW" altLang="en-US" smtClean="0">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xmlns="" val="4257495240"/>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chart" preserve="1">
  <p:cSld name="標題及圖表">
    <p:spTree>
      <p:nvGrpSpPr>
        <p:cNvPr id="1" name=""/>
        <p:cNvGrpSpPr/>
        <p:nvPr/>
      </p:nvGrpSpPr>
      <p:grpSpPr>
        <a:xfrm>
          <a:off x="0" y="0"/>
          <a:ext cx="0" cy="0"/>
          <a:chOff x="0" y="0"/>
          <a:chExt cx="0" cy="0"/>
        </a:xfrm>
      </p:grpSpPr>
      <p:sp>
        <p:nvSpPr>
          <p:cNvPr id="4" name="Rectangle 2"/>
          <p:cNvSpPr>
            <a:spLocks noChangeArrowheads="1"/>
          </p:cNvSpPr>
          <p:nvPr/>
        </p:nvSpPr>
        <p:spPr bwMode="gray">
          <a:xfrm>
            <a:off x="0" y="0"/>
            <a:ext cx="9906000" cy="1435100"/>
          </a:xfrm>
          <a:prstGeom prst="rect">
            <a:avLst/>
          </a:prstGeom>
          <a:gradFill rotWithShape="1">
            <a:gsLst>
              <a:gs pos="0">
                <a:schemeClr val="folHlink">
                  <a:alpha val="39999"/>
                </a:schemeClr>
              </a:gs>
              <a:gs pos="100000">
                <a:schemeClr val="folHlink">
                  <a:gamma/>
                  <a:tint val="0"/>
                  <a:invGamma/>
                  <a:alpha val="39999"/>
                </a:schemeClr>
              </a:gs>
            </a:gsLst>
            <a:lin ang="5400000" scaled="1"/>
          </a:gradFill>
          <a:ln w="9525" algn="ctr">
            <a:noFill/>
            <a:miter lim="800000"/>
            <a:headEnd/>
            <a:tailEnd/>
          </a:ln>
          <a:effectLst/>
        </p:spPr>
        <p:txBody>
          <a:bodyPr wrap="none" anchor="ctr"/>
          <a:lstStyle/>
          <a:p>
            <a:pPr>
              <a:defRPr/>
            </a:pPr>
            <a:endParaRPr lang="zh-TW" altLang="en-US">
              <a:solidFill>
                <a:srgbClr val="1C1C1C"/>
              </a:solidFill>
              <a:latin typeface="Times New Roman"/>
              <a:ea typeface="微軟正黑體" panose="020B0604030504040204" pitchFamily="34" charset="-120"/>
            </a:endParaRPr>
          </a:p>
        </p:txBody>
      </p:sp>
      <p:pic>
        <p:nvPicPr>
          <p:cNvPr id="5" name="Picture 6" descr="未命名--1"/>
          <p:cNvPicPr>
            <a:picLocks noChangeAspect="1" noChangeArrowheads="1"/>
          </p:cNvPicPr>
          <p:nvPr userDrawn="1"/>
        </p:nvPicPr>
        <p:blipFill>
          <a:blip r:embed="rId2" cstate="print"/>
          <a:srcRect/>
          <a:stretch>
            <a:fillRect/>
          </a:stretch>
        </p:blipFill>
        <p:spPr bwMode="auto">
          <a:xfrm>
            <a:off x="7812089" y="6430965"/>
            <a:ext cx="1997075" cy="414337"/>
          </a:xfrm>
          <a:prstGeom prst="rect">
            <a:avLst/>
          </a:prstGeom>
          <a:noFill/>
          <a:ln w="9525">
            <a:noFill/>
            <a:miter lim="800000"/>
            <a:headEnd/>
            <a:tailEnd/>
          </a:ln>
        </p:spPr>
      </p:pic>
      <p:sp>
        <p:nvSpPr>
          <p:cNvPr id="2" name="標題 1"/>
          <p:cNvSpPr>
            <a:spLocks noGrp="1"/>
          </p:cNvSpPr>
          <p:nvPr>
            <p:ph type="title"/>
          </p:nvPr>
        </p:nvSpPr>
        <p:spPr>
          <a:xfrm>
            <a:off x="252413" y="57150"/>
            <a:ext cx="9410700" cy="762000"/>
          </a:xfrm>
        </p:spPr>
        <p:txBody>
          <a:bodyPr/>
          <a:lstStyle>
            <a:lvl1pPr>
              <a:defRPr>
                <a:latin typeface="+mn-lt"/>
                <a:ea typeface="微軟正黑體" panose="020B0604030504040204" pitchFamily="34" charset="-120"/>
              </a:defRPr>
            </a:lvl1pPr>
          </a:lstStyle>
          <a:p>
            <a:r>
              <a:rPr lang="zh-TW" altLang="en-US" smtClean="0"/>
              <a:t>按一下以編輯母片標題樣式</a:t>
            </a:r>
            <a:endParaRPr lang="zh-TW" altLang="en-US"/>
          </a:p>
        </p:txBody>
      </p:sp>
      <p:sp>
        <p:nvSpPr>
          <p:cNvPr id="3" name="圖表版面配置區 2"/>
          <p:cNvSpPr>
            <a:spLocks noGrp="1"/>
          </p:cNvSpPr>
          <p:nvPr>
            <p:ph type="chart" idx="1"/>
          </p:nvPr>
        </p:nvSpPr>
        <p:spPr>
          <a:xfrm>
            <a:off x="184150" y="949325"/>
            <a:ext cx="9551988" cy="5467350"/>
          </a:xfrm>
        </p:spPr>
        <p:txBody>
          <a:bodyPr/>
          <a:lstStyle>
            <a:lvl1pPr>
              <a:defRPr>
                <a:latin typeface="+mn-lt"/>
                <a:ea typeface="微軟正黑體" panose="020B0604030504040204" pitchFamily="34" charset="-120"/>
              </a:defRPr>
            </a:lvl1pPr>
          </a:lstStyle>
          <a:p>
            <a:pPr lvl="0"/>
            <a:endParaRPr lang="zh-TW" altLang="en-US" noProof="0" smtClean="0"/>
          </a:p>
        </p:txBody>
      </p:sp>
      <p:sp>
        <p:nvSpPr>
          <p:cNvPr id="6" name="Rectangle 4"/>
          <p:cNvSpPr>
            <a:spLocks noGrp="1" noChangeArrowheads="1"/>
          </p:cNvSpPr>
          <p:nvPr>
            <p:ph type="sldNum" sz="quarter" idx="10"/>
          </p:nvPr>
        </p:nvSpPr>
        <p:spPr/>
        <p:txBody>
          <a:bodyPr/>
          <a:lstStyle>
            <a:lvl1pPr>
              <a:defRPr>
                <a:latin typeface="+mn-lt"/>
                <a:ea typeface="微軟正黑體" panose="020B0604030504040204" pitchFamily="34" charset="-120"/>
              </a:defRPr>
            </a:lvl1pPr>
          </a:lstStyle>
          <a:p>
            <a:pPr>
              <a:defRPr/>
            </a:pPr>
            <a:fld id="{B83EE3F5-314B-458B-BCA2-50B8C7A81043}" type="slidenum">
              <a:rPr lang="zh-TW" altLang="en-US" smtClean="0">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xmlns="" val="707360349"/>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6" Type="http://schemas.openxmlformats.org/officeDocument/2006/relationships/image" Target="../media/image1.png"/><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5" Type="http://schemas.openxmlformats.org/officeDocument/2006/relationships/theme" Target="../theme/theme2.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7"/>
          <p:cNvSpPr>
            <a:spLocks noChangeArrowheads="1"/>
          </p:cNvSpPr>
          <p:nvPr userDrawn="1"/>
        </p:nvSpPr>
        <p:spPr bwMode="gray">
          <a:xfrm>
            <a:off x="0" y="0"/>
            <a:ext cx="9906000" cy="1435100"/>
          </a:xfrm>
          <a:prstGeom prst="rect">
            <a:avLst/>
          </a:prstGeom>
          <a:gradFill rotWithShape="1">
            <a:gsLst>
              <a:gs pos="0">
                <a:schemeClr val="folHlink">
                  <a:alpha val="50000"/>
                </a:schemeClr>
              </a:gs>
              <a:gs pos="100000">
                <a:schemeClr val="folHlink">
                  <a:gamma/>
                  <a:tint val="0"/>
                  <a:invGamma/>
                </a:schemeClr>
              </a:gs>
            </a:gsLst>
            <a:lin ang="5400000" scaled="1"/>
          </a:gradFill>
          <a:ln w="9525" algn="ctr">
            <a:noFill/>
            <a:miter lim="800000"/>
            <a:headEnd/>
            <a:tailEnd/>
          </a:ln>
          <a:effectLst/>
        </p:spPr>
        <p:txBody>
          <a:bodyPr wrap="none" anchor="ctr"/>
          <a:lstStyle/>
          <a:p>
            <a:pPr algn="ctr">
              <a:defRPr/>
            </a:pPr>
            <a:endParaRPr lang="zh-TW" altLang="zh-TW">
              <a:latin typeface="Arial" charset="0"/>
            </a:endParaRPr>
          </a:p>
        </p:txBody>
      </p:sp>
      <p:sp>
        <p:nvSpPr>
          <p:cNvPr id="1027" name="Rectangle 5"/>
          <p:cNvSpPr>
            <a:spLocks noGrp="1" noChangeArrowheads="1"/>
          </p:cNvSpPr>
          <p:nvPr>
            <p:ph type="title"/>
          </p:nvPr>
        </p:nvSpPr>
        <p:spPr bwMode="auto">
          <a:xfrm>
            <a:off x="828675" y="0"/>
            <a:ext cx="8915400" cy="965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8" name="Rectangle 6"/>
          <p:cNvSpPr>
            <a:spLocks noGrp="1" noChangeArrowheads="1"/>
          </p:cNvSpPr>
          <p:nvPr>
            <p:ph type="body" idx="1"/>
          </p:nvPr>
        </p:nvSpPr>
        <p:spPr bwMode="auto">
          <a:xfrm>
            <a:off x="495300" y="1330325"/>
            <a:ext cx="8915400" cy="48815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p:txBody>
      </p:sp>
      <p:pic>
        <p:nvPicPr>
          <p:cNvPr id="1029" name="Picture 10" descr="未命名--1"/>
          <p:cNvPicPr>
            <a:picLocks noChangeAspect="1" noChangeArrowheads="1"/>
          </p:cNvPicPr>
          <p:nvPr userDrawn="1"/>
        </p:nvPicPr>
        <p:blipFill>
          <a:blip r:embed="rId12" cstate="print">
            <a:extLst>
              <a:ext uri="{28A0092B-C50C-407E-A947-70E740481C1C}">
                <a14:useLocalDpi xmlns:a14="http://schemas.microsoft.com/office/drawing/2010/main" xmlns="" val="0"/>
              </a:ext>
            </a:extLst>
          </a:blip>
          <a:srcRect/>
          <a:stretch>
            <a:fillRect/>
          </a:stretch>
        </p:blipFill>
        <p:spPr bwMode="auto">
          <a:xfrm>
            <a:off x="8042275" y="6430963"/>
            <a:ext cx="1844675" cy="4143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30" name="Text Box 7"/>
          <p:cNvSpPr txBox="1">
            <a:spLocks noChangeArrowheads="1"/>
          </p:cNvSpPr>
          <p:nvPr userDrawn="1"/>
        </p:nvSpPr>
        <p:spPr bwMode="auto">
          <a:xfrm>
            <a:off x="4703763" y="6613525"/>
            <a:ext cx="557212" cy="274638"/>
          </a:xfrm>
          <a:prstGeom prst="rect">
            <a:avLst/>
          </a:prstGeom>
          <a:noFill/>
          <a:ln>
            <a:noFill/>
          </a:ln>
          <a:extLst/>
        </p:spPr>
        <p:txBody>
          <a:bodyPr wrap="none">
            <a:spAutoFit/>
          </a:bodyPr>
          <a:lstStyle>
            <a:lvl1pPr algn="ctr">
              <a:defRPr kumimoji="1" sz="2800">
                <a:solidFill>
                  <a:schemeClr val="tx1"/>
                </a:solidFill>
                <a:latin typeface="Arial" charset="0"/>
                <a:ea typeface="新細明體" pitchFamily="18" charset="-120"/>
              </a:defRPr>
            </a:lvl1pPr>
            <a:lvl2pPr marL="742950" indent="-285750" algn="ctr">
              <a:defRPr kumimoji="1" sz="2800">
                <a:solidFill>
                  <a:schemeClr val="tx1"/>
                </a:solidFill>
                <a:latin typeface="Arial" charset="0"/>
                <a:ea typeface="新細明體" pitchFamily="18" charset="-120"/>
              </a:defRPr>
            </a:lvl2pPr>
            <a:lvl3pPr marL="1143000" indent="-228600" algn="ctr">
              <a:defRPr kumimoji="1" sz="2800">
                <a:solidFill>
                  <a:schemeClr val="tx1"/>
                </a:solidFill>
                <a:latin typeface="Arial" charset="0"/>
                <a:ea typeface="新細明體" pitchFamily="18" charset="-120"/>
              </a:defRPr>
            </a:lvl3pPr>
            <a:lvl4pPr marL="1600200" indent="-228600" algn="ctr">
              <a:defRPr kumimoji="1" sz="2800">
                <a:solidFill>
                  <a:schemeClr val="tx1"/>
                </a:solidFill>
                <a:latin typeface="Arial" charset="0"/>
                <a:ea typeface="新細明體" pitchFamily="18" charset="-120"/>
              </a:defRPr>
            </a:lvl4pPr>
            <a:lvl5pPr marL="2057400" indent="-228600" algn="ctr">
              <a:defRPr kumimoji="1" sz="2800">
                <a:solidFill>
                  <a:schemeClr val="tx1"/>
                </a:solidFill>
                <a:latin typeface="Arial" charset="0"/>
                <a:ea typeface="新細明體" pitchFamily="18" charset="-120"/>
              </a:defRPr>
            </a:lvl5pPr>
            <a:lvl6pPr marL="2514600" indent="-228600" algn="ctr" eaLnBrk="0" fontAlgn="base" hangingPunct="0">
              <a:spcBef>
                <a:spcPct val="0"/>
              </a:spcBef>
              <a:spcAft>
                <a:spcPct val="0"/>
              </a:spcAft>
              <a:defRPr kumimoji="1" sz="2800">
                <a:solidFill>
                  <a:schemeClr val="tx1"/>
                </a:solidFill>
                <a:latin typeface="Arial" charset="0"/>
                <a:ea typeface="新細明體" pitchFamily="18" charset="-120"/>
              </a:defRPr>
            </a:lvl6pPr>
            <a:lvl7pPr marL="2971800" indent="-228600" algn="ctr" eaLnBrk="0" fontAlgn="base" hangingPunct="0">
              <a:spcBef>
                <a:spcPct val="0"/>
              </a:spcBef>
              <a:spcAft>
                <a:spcPct val="0"/>
              </a:spcAft>
              <a:defRPr kumimoji="1" sz="2800">
                <a:solidFill>
                  <a:schemeClr val="tx1"/>
                </a:solidFill>
                <a:latin typeface="Arial" charset="0"/>
                <a:ea typeface="新細明體" pitchFamily="18" charset="-120"/>
              </a:defRPr>
            </a:lvl7pPr>
            <a:lvl8pPr marL="3429000" indent="-228600" algn="ctr" eaLnBrk="0" fontAlgn="base" hangingPunct="0">
              <a:spcBef>
                <a:spcPct val="0"/>
              </a:spcBef>
              <a:spcAft>
                <a:spcPct val="0"/>
              </a:spcAft>
              <a:defRPr kumimoji="1" sz="2800">
                <a:solidFill>
                  <a:schemeClr val="tx1"/>
                </a:solidFill>
                <a:latin typeface="Arial" charset="0"/>
                <a:ea typeface="新細明體" pitchFamily="18" charset="-120"/>
              </a:defRPr>
            </a:lvl8pPr>
            <a:lvl9pPr marL="3886200" indent="-228600" algn="ctr" eaLnBrk="0" fontAlgn="base" hangingPunct="0">
              <a:spcBef>
                <a:spcPct val="0"/>
              </a:spcBef>
              <a:spcAft>
                <a:spcPct val="0"/>
              </a:spcAft>
              <a:defRPr kumimoji="1" sz="2800">
                <a:solidFill>
                  <a:schemeClr val="tx1"/>
                </a:solidFill>
                <a:latin typeface="Arial" charset="0"/>
                <a:ea typeface="新細明體" pitchFamily="18" charset="-120"/>
              </a:defRPr>
            </a:lvl9pPr>
          </a:lstStyle>
          <a:p>
            <a:pPr>
              <a:defRPr/>
            </a:pPr>
            <a:r>
              <a:rPr lang="en-US" altLang="zh-TW" sz="1200" dirty="0" smtClean="0">
                <a:ea typeface="標楷體" pitchFamily="65" charset="-120"/>
              </a:rPr>
              <a:t>- </a:t>
            </a:r>
            <a:fld id="{124C2776-24C1-47E5-B351-6DA6412BFDA1}" type="slidenum">
              <a:rPr lang="en-US" altLang="zh-TW" sz="1200" smtClean="0">
                <a:ea typeface="標楷體" pitchFamily="65" charset="-120"/>
              </a:rPr>
              <a:pPr>
                <a:defRPr/>
              </a:pPr>
              <a:t>‹#›</a:t>
            </a:fld>
            <a:r>
              <a:rPr lang="en-US" altLang="zh-TW" sz="1200" dirty="0" smtClean="0">
                <a:ea typeface="標楷體" pitchFamily="65" charset="-120"/>
              </a:rPr>
              <a:t> -</a:t>
            </a:r>
          </a:p>
        </p:txBody>
      </p:sp>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Lst>
  <p:txStyles>
    <p:titleStyle>
      <a:lvl1pPr algn="ctr" rtl="0" eaLnBrk="0" fontAlgn="base" hangingPunct="0">
        <a:spcBef>
          <a:spcPct val="0"/>
        </a:spcBef>
        <a:spcAft>
          <a:spcPct val="0"/>
        </a:spcAft>
        <a:defRPr kumimoji="1" sz="3600" b="1">
          <a:solidFill>
            <a:schemeClr val="tx1"/>
          </a:solidFill>
          <a:latin typeface="+mj-lt"/>
          <a:ea typeface="+mj-ea"/>
          <a:cs typeface="+mj-cs"/>
        </a:defRPr>
      </a:lvl1pPr>
      <a:lvl2pPr algn="ctr" rtl="0" eaLnBrk="0" fontAlgn="base" hangingPunct="0">
        <a:spcBef>
          <a:spcPct val="0"/>
        </a:spcBef>
        <a:spcAft>
          <a:spcPct val="0"/>
        </a:spcAft>
        <a:defRPr kumimoji="1" sz="3600" b="1">
          <a:solidFill>
            <a:schemeClr val="tx1"/>
          </a:solidFill>
          <a:latin typeface="Arial" charset="0"/>
          <a:ea typeface="標楷體" pitchFamily="65" charset="-120"/>
        </a:defRPr>
      </a:lvl2pPr>
      <a:lvl3pPr algn="ctr" rtl="0" eaLnBrk="0" fontAlgn="base" hangingPunct="0">
        <a:spcBef>
          <a:spcPct val="0"/>
        </a:spcBef>
        <a:spcAft>
          <a:spcPct val="0"/>
        </a:spcAft>
        <a:defRPr kumimoji="1" sz="3600" b="1">
          <a:solidFill>
            <a:schemeClr val="tx1"/>
          </a:solidFill>
          <a:latin typeface="Arial" charset="0"/>
          <a:ea typeface="標楷體" pitchFamily="65" charset="-120"/>
        </a:defRPr>
      </a:lvl3pPr>
      <a:lvl4pPr algn="ctr" rtl="0" eaLnBrk="0" fontAlgn="base" hangingPunct="0">
        <a:spcBef>
          <a:spcPct val="0"/>
        </a:spcBef>
        <a:spcAft>
          <a:spcPct val="0"/>
        </a:spcAft>
        <a:defRPr kumimoji="1" sz="3600" b="1">
          <a:solidFill>
            <a:schemeClr val="tx1"/>
          </a:solidFill>
          <a:latin typeface="Arial" charset="0"/>
          <a:ea typeface="標楷體" pitchFamily="65" charset="-120"/>
        </a:defRPr>
      </a:lvl4pPr>
      <a:lvl5pPr algn="ctr" rtl="0" eaLnBrk="0" fontAlgn="base" hangingPunct="0">
        <a:spcBef>
          <a:spcPct val="0"/>
        </a:spcBef>
        <a:spcAft>
          <a:spcPct val="0"/>
        </a:spcAft>
        <a:defRPr kumimoji="1" sz="3600" b="1">
          <a:solidFill>
            <a:schemeClr val="tx1"/>
          </a:solidFill>
          <a:latin typeface="Arial" charset="0"/>
          <a:ea typeface="標楷體" pitchFamily="65" charset="-120"/>
        </a:defRPr>
      </a:lvl5pPr>
      <a:lvl6pPr marL="457200" algn="ctr" rtl="0" eaLnBrk="0" fontAlgn="base" hangingPunct="0">
        <a:spcBef>
          <a:spcPct val="0"/>
        </a:spcBef>
        <a:spcAft>
          <a:spcPct val="0"/>
        </a:spcAft>
        <a:defRPr kumimoji="1" sz="3600" b="1">
          <a:solidFill>
            <a:schemeClr val="tx1"/>
          </a:solidFill>
          <a:latin typeface="Arial" charset="0"/>
          <a:ea typeface="標楷體" pitchFamily="65" charset="-120"/>
        </a:defRPr>
      </a:lvl6pPr>
      <a:lvl7pPr marL="914400" algn="ctr" rtl="0" eaLnBrk="0" fontAlgn="base" hangingPunct="0">
        <a:spcBef>
          <a:spcPct val="0"/>
        </a:spcBef>
        <a:spcAft>
          <a:spcPct val="0"/>
        </a:spcAft>
        <a:defRPr kumimoji="1" sz="3600" b="1">
          <a:solidFill>
            <a:schemeClr val="tx1"/>
          </a:solidFill>
          <a:latin typeface="Arial" charset="0"/>
          <a:ea typeface="標楷體" pitchFamily="65" charset="-120"/>
        </a:defRPr>
      </a:lvl7pPr>
      <a:lvl8pPr marL="1371600" algn="ctr" rtl="0" eaLnBrk="0" fontAlgn="base" hangingPunct="0">
        <a:spcBef>
          <a:spcPct val="0"/>
        </a:spcBef>
        <a:spcAft>
          <a:spcPct val="0"/>
        </a:spcAft>
        <a:defRPr kumimoji="1" sz="3600" b="1">
          <a:solidFill>
            <a:schemeClr val="tx1"/>
          </a:solidFill>
          <a:latin typeface="Arial" charset="0"/>
          <a:ea typeface="標楷體" pitchFamily="65" charset="-120"/>
        </a:defRPr>
      </a:lvl8pPr>
      <a:lvl9pPr marL="1828800" algn="ctr" rtl="0" eaLnBrk="0" fontAlgn="base" hangingPunct="0">
        <a:spcBef>
          <a:spcPct val="0"/>
        </a:spcBef>
        <a:spcAft>
          <a:spcPct val="0"/>
        </a:spcAft>
        <a:defRPr kumimoji="1" sz="3600" b="1">
          <a:solidFill>
            <a:schemeClr val="tx1"/>
          </a:solidFill>
          <a:latin typeface="Arial" charset="0"/>
          <a:ea typeface="標楷體" pitchFamily="65" charset="-120"/>
        </a:defRPr>
      </a:lvl9pPr>
    </p:titleStyle>
    <p:bodyStyle>
      <a:lvl1pPr marL="342900" indent="-342900" algn="l" rtl="0" eaLnBrk="0" fontAlgn="base" hangingPunct="0">
        <a:spcBef>
          <a:spcPct val="20000"/>
        </a:spcBef>
        <a:spcAft>
          <a:spcPct val="0"/>
        </a:spcAft>
        <a:buClr>
          <a:srgbClr val="CC0000"/>
        </a:buClr>
        <a:buBlip>
          <a:blip r:embed="rId13"/>
        </a:buBlip>
        <a:defRPr kumimoji="1" sz="2000">
          <a:solidFill>
            <a:schemeClr val="tx1"/>
          </a:solidFill>
          <a:latin typeface="Times New Roman" panose="02020603050405020304" pitchFamily="18" charset="0"/>
          <a:ea typeface="華康中圓體" panose="020F0509000000000000" pitchFamily="49" charset="-120"/>
          <a:cs typeface="Times New Roman" panose="02020603050405020304" pitchFamily="18" charset="0"/>
        </a:defRPr>
      </a:lvl1pPr>
      <a:lvl2pPr marL="742950" indent="-285750" algn="l" rtl="0" eaLnBrk="0" fontAlgn="base" hangingPunct="0">
        <a:spcBef>
          <a:spcPct val="20000"/>
        </a:spcBef>
        <a:spcAft>
          <a:spcPct val="0"/>
        </a:spcAft>
        <a:buFont typeface="Times New Roman" pitchFamily="18" charset="0"/>
        <a:buChar char="‒"/>
        <a:defRPr kumimoji="1" sz="2000">
          <a:solidFill>
            <a:schemeClr val="tx1"/>
          </a:solidFill>
          <a:latin typeface="Times New Roman" panose="02020603050405020304" pitchFamily="18" charset="0"/>
          <a:ea typeface="華康中圓體" panose="020F0509000000000000" pitchFamily="49" charset="-120"/>
          <a:cs typeface="Times New Roman" panose="02020603050405020304" pitchFamily="18" charset="0"/>
        </a:defRPr>
      </a:lvl2pPr>
      <a:lvl3pPr marL="1143000" indent="-228600" algn="l" rtl="0" eaLnBrk="0" fontAlgn="base" hangingPunct="0">
        <a:spcBef>
          <a:spcPct val="20000"/>
        </a:spcBef>
        <a:spcAft>
          <a:spcPct val="0"/>
        </a:spcAft>
        <a:buClr>
          <a:srgbClr val="0033CC"/>
        </a:buClr>
        <a:buFont typeface="Wingdings" pitchFamily="2" charset="2"/>
        <a:buChar char="l"/>
        <a:defRPr kumimoji="1">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ct val="20000"/>
        </a:spcBef>
        <a:spcAft>
          <a:spcPct val="0"/>
        </a:spcAft>
        <a:buChar char="–"/>
        <a:defRPr kumimoji="1" sz="14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eaLnBrk="0" fontAlgn="base" hangingPunct="0">
        <a:spcBef>
          <a:spcPct val="20000"/>
        </a:spcBef>
        <a:spcAft>
          <a:spcPct val="0"/>
        </a:spcAft>
        <a:buChar char="»"/>
        <a:defRPr kumimoji="1" sz="2000">
          <a:solidFill>
            <a:schemeClr val="tx1"/>
          </a:solidFill>
          <a:latin typeface="+mn-lt"/>
          <a:ea typeface="+mn-ea"/>
        </a:defRPr>
      </a:lvl6pPr>
      <a:lvl7pPr marL="2971800" indent="-228600" algn="l" rtl="0" eaLnBrk="0" fontAlgn="base" hangingPunct="0">
        <a:spcBef>
          <a:spcPct val="20000"/>
        </a:spcBef>
        <a:spcAft>
          <a:spcPct val="0"/>
        </a:spcAft>
        <a:buChar char="»"/>
        <a:defRPr kumimoji="1" sz="2000">
          <a:solidFill>
            <a:schemeClr val="tx1"/>
          </a:solidFill>
          <a:latin typeface="+mn-lt"/>
          <a:ea typeface="+mn-ea"/>
        </a:defRPr>
      </a:lvl7pPr>
      <a:lvl8pPr marL="3429000" indent="-228600" algn="l" rtl="0" eaLnBrk="0" fontAlgn="base" hangingPunct="0">
        <a:spcBef>
          <a:spcPct val="20000"/>
        </a:spcBef>
        <a:spcAft>
          <a:spcPct val="0"/>
        </a:spcAft>
        <a:buChar char="»"/>
        <a:defRPr kumimoji="1" sz="2000">
          <a:solidFill>
            <a:schemeClr val="tx1"/>
          </a:solidFill>
          <a:latin typeface="+mn-lt"/>
          <a:ea typeface="+mn-ea"/>
        </a:defRPr>
      </a:lvl8pPr>
      <a:lvl9pPr marL="3886200" indent="-228600" algn="l" rtl="0" eaLnBrk="0" fontAlgn="base" hangingPunct="0">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302082" name="Rectangle 2"/>
          <p:cNvSpPr>
            <a:spLocks noChangeArrowheads="1"/>
          </p:cNvSpPr>
          <p:nvPr/>
        </p:nvSpPr>
        <p:spPr bwMode="gray">
          <a:xfrm>
            <a:off x="0" y="0"/>
            <a:ext cx="9906000" cy="1435100"/>
          </a:xfrm>
          <a:prstGeom prst="rect">
            <a:avLst/>
          </a:prstGeom>
          <a:gradFill rotWithShape="1">
            <a:gsLst>
              <a:gs pos="0">
                <a:schemeClr val="folHlink">
                  <a:alpha val="39999"/>
                </a:schemeClr>
              </a:gs>
              <a:gs pos="100000">
                <a:schemeClr val="folHlink">
                  <a:gamma/>
                  <a:tint val="0"/>
                  <a:invGamma/>
                  <a:alpha val="39999"/>
                </a:schemeClr>
              </a:gs>
            </a:gsLst>
            <a:lin ang="5400000" scaled="1"/>
          </a:gradFill>
          <a:ln w="9525" algn="ctr">
            <a:noFill/>
            <a:miter lim="800000"/>
            <a:headEnd/>
            <a:tailEnd/>
          </a:ln>
          <a:effectLst/>
        </p:spPr>
        <p:txBody>
          <a:bodyPr wrap="none" anchor="ctr"/>
          <a:lstStyle/>
          <a:p>
            <a:pPr>
              <a:defRPr/>
            </a:pPr>
            <a:endParaRPr lang="zh-TW" altLang="en-US">
              <a:solidFill>
                <a:srgbClr val="1C1C1C"/>
              </a:solidFill>
              <a:latin typeface="Times New Roman" pitchFamily="18" charset="0"/>
              <a:ea typeface="華康中圓體" pitchFamily="49" charset="-120"/>
              <a:cs typeface="Times New Roman" pitchFamily="18" charset="0"/>
            </a:endParaRPr>
          </a:p>
        </p:txBody>
      </p:sp>
      <p:sp>
        <p:nvSpPr>
          <p:cNvPr id="1027" name="Rectangle 3"/>
          <p:cNvSpPr>
            <a:spLocks noGrp="1" noChangeArrowheads="1"/>
          </p:cNvSpPr>
          <p:nvPr>
            <p:ph type="body" idx="1"/>
          </p:nvPr>
        </p:nvSpPr>
        <p:spPr bwMode="gray">
          <a:xfrm>
            <a:off x="184150" y="949325"/>
            <a:ext cx="9551988" cy="54673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dirty="0" smtClean="0"/>
              <a:t>按一下以編輯母片</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p>
        </p:txBody>
      </p:sp>
      <p:sp>
        <p:nvSpPr>
          <p:cNvPr id="302085" name="Rectangle 5"/>
          <p:cNvSpPr>
            <a:spLocks noGrp="1" noChangeArrowheads="1"/>
          </p:cNvSpPr>
          <p:nvPr>
            <p:ph type="title"/>
          </p:nvPr>
        </p:nvSpPr>
        <p:spPr bwMode="gray">
          <a:xfrm>
            <a:off x="252413" y="57150"/>
            <a:ext cx="9410700" cy="762000"/>
          </a:xfrm>
          <a:prstGeom prst="rect">
            <a:avLst/>
          </a:prstGeom>
          <a:noFill/>
          <a:ln w="9525">
            <a:noFill/>
            <a:miter lim="800000"/>
            <a:headEnd/>
            <a:tailEnd/>
          </a:ln>
          <a:effectLst>
            <a:outerShdw dist="35921" dir="2700000" algn="ctr" rotWithShape="0">
              <a:schemeClr val="bg2">
                <a:alpha val="50000"/>
              </a:schemeClr>
            </a:outerShdw>
          </a:effectLst>
        </p:spPr>
        <p:txBody>
          <a:bodyPr vert="horz" wrap="square" lIns="91440" tIns="45720" rIns="91440" bIns="45720" numCol="1" anchor="ctr" anchorCtr="0" compatLnSpc="1">
            <a:prstTxWarp prst="textNoShape">
              <a:avLst/>
            </a:prstTxWarp>
          </a:bodyPr>
          <a:lstStyle/>
          <a:p>
            <a:pPr lvl="0"/>
            <a:r>
              <a:rPr lang="zh-TW" altLang="en-US" dirty="0" smtClean="0"/>
              <a:t>按一下以編輯母片標題樣式</a:t>
            </a:r>
          </a:p>
        </p:txBody>
      </p:sp>
      <p:pic>
        <p:nvPicPr>
          <p:cNvPr id="1029" name="Picture 6" descr="未命名--1"/>
          <p:cNvPicPr>
            <a:picLocks noChangeAspect="1" noChangeArrowheads="1"/>
          </p:cNvPicPr>
          <p:nvPr/>
        </p:nvPicPr>
        <p:blipFill>
          <a:blip r:embed="rId16" cstate="print"/>
          <a:srcRect/>
          <a:stretch>
            <a:fillRect/>
          </a:stretch>
        </p:blipFill>
        <p:spPr bwMode="auto">
          <a:xfrm>
            <a:off x="7812089" y="6430965"/>
            <a:ext cx="1997075" cy="414337"/>
          </a:xfrm>
          <a:prstGeom prst="rect">
            <a:avLst/>
          </a:prstGeom>
          <a:noFill/>
          <a:ln w="9525">
            <a:noFill/>
            <a:miter lim="800000"/>
            <a:headEnd/>
            <a:tailEnd/>
          </a:ln>
        </p:spPr>
      </p:pic>
      <p:sp>
        <p:nvSpPr>
          <p:cNvPr id="302084" name="Rectangle 4"/>
          <p:cNvSpPr>
            <a:spLocks noGrp="1" noChangeArrowheads="1"/>
          </p:cNvSpPr>
          <p:nvPr>
            <p:ph type="sldNum" sz="quarter" idx="4"/>
          </p:nvPr>
        </p:nvSpPr>
        <p:spPr bwMode="gray">
          <a:xfrm>
            <a:off x="4457700" y="6564313"/>
            <a:ext cx="650875" cy="203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kumimoji="0" sz="1400" b="1">
                <a:latin typeface="+mn-lt"/>
                <a:ea typeface="+mn-ea"/>
              </a:defRPr>
            </a:lvl1pPr>
          </a:lstStyle>
          <a:p>
            <a:pPr>
              <a:defRPr/>
            </a:pPr>
            <a:fld id="{716971B7-0C24-4B83-BD8F-F9F41CC6704F}" type="slidenum">
              <a:rPr lang="zh-TW" altLang="en-US">
                <a:solidFill>
                  <a:srgbClr val="1C1C1C"/>
                </a:solidFill>
              </a:rPr>
              <a:pPr>
                <a:defRPr/>
              </a:pPr>
              <a:t>‹#›</a:t>
            </a:fld>
            <a:endParaRPr lang="en-US" altLang="zh-TW">
              <a:solidFill>
                <a:srgbClr val="1C1C1C"/>
              </a:solidFill>
            </a:endParaRPr>
          </a:p>
        </p:txBody>
      </p:sp>
    </p:spTree>
    <p:extLst>
      <p:ext uri="{BB962C8B-B14F-4D97-AF65-F5344CB8AC3E}">
        <p14:creationId xmlns:p14="http://schemas.microsoft.com/office/powerpoint/2010/main" xmlns="" val="1810044178"/>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 id="2147483785" r:id="rId12"/>
    <p:sldLayoutId id="2147483786" r:id="rId13"/>
    <p:sldLayoutId id="2147483787" r:id="rId14"/>
  </p:sldLayoutIdLst>
  <p:transition/>
  <p:timing>
    <p:tnLst>
      <p:par>
        <p:cTn id="1" dur="indefinite" restart="never" nodeType="tmRoot"/>
      </p:par>
    </p:tnLst>
  </p:timing>
  <p:txStyles>
    <p:titleStyle>
      <a:lvl1pPr algn="ctr" rtl="0" eaLnBrk="0" fontAlgn="base" hangingPunct="0">
        <a:spcBef>
          <a:spcPct val="0"/>
        </a:spcBef>
        <a:spcAft>
          <a:spcPct val="0"/>
        </a:spcAft>
        <a:defRPr kumimoji="1" sz="3800" b="1">
          <a:solidFill>
            <a:srgbClr val="003366"/>
          </a:solidFill>
          <a:latin typeface="微軟正黑體" pitchFamily="34" charset="-120"/>
          <a:ea typeface="微軟正黑體" pitchFamily="34" charset="-120"/>
          <a:cs typeface="Times New Roman" pitchFamily="18" charset="0"/>
        </a:defRPr>
      </a:lvl1pPr>
      <a:lvl2pPr algn="ctr" rtl="0" eaLnBrk="0" fontAlgn="base" hangingPunct="0">
        <a:spcBef>
          <a:spcPct val="0"/>
        </a:spcBef>
        <a:spcAft>
          <a:spcPct val="0"/>
        </a:spcAft>
        <a:defRPr kumimoji="1" sz="3800" b="1">
          <a:solidFill>
            <a:srgbClr val="003366"/>
          </a:solidFill>
          <a:latin typeface="Times New Roman" pitchFamily="18" charset="0"/>
          <a:ea typeface="華康中圓體" pitchFamily="49" charset="-120"/>
          <a:cs typeface="Times New Roman" pitchFamily="18" charset="0"/>
        </a:defRPr>
      </a:lvl2pPr>
      <a:lvl3pPr algn="ctr" rtl="0" eaLnBrk="0" fontAlgn="base" hangingPunct="0">
        <a:spcBef>
          <a:spcPct val="0"/>
        </a:spcBef>
        <a:spcAft>
          <a:spcPct val="0"/>
        </a:spcAft>
        <a:defRPr kumimoji="1" sz="3800" b="1">
          <a:solidFill>
            <a:srgbClr val="003366"/>
          </a:solidFill>
          <a:latin typeface="Times New Roman" pitchFamily="18" charset="0"/>
          <a:ea typeface="華康中圓體" pitchFamily="49" charset="-120"/>
          <a:cs typeface="Times New Roman" pitchFamily="18" charset="0"/>
        </a:defRPr>
      </a:lvl3pPr>
      <a:lvl4pPr algn="ctr" rtl="0" eaLnBrk="0" fontAlgn="base" hangingPunct="0">
        <a:spcBef>
          <a:spcPct val="0"/>
        </a:spcBef>
        <a:spcAft>
          <a:spcPct val="0"/>
        </a:spcAft>
        <a:defRPr kumimoji="1" sz="3800" b="1">
          <a:solidFill>
            <a:srgbClr val="003366"/>
          </a:solidFill>
          <a:latin typeface="Times New Roman" pitchFamily="18" charset="0"/>
          <a:ea typeface="華康中圓體" pitchFamily="49" charset="-120"/>
          <a:cs typeface="Times New Roman" pitchFamily="18" charset="0"/>
        </a:defRPr>
      </a:lvl4pPr>
      <a:lvl5pPr algn="ctr" rtl="0" eaLnBrk="0" fontAlgn="base" hangingPunct="0">
        <a:spcBef>
          <a:spcPct val="0"/>
        </a:spcBef>
        <a:spcAft>
          <a:spcPct val="0"/>
        </a:spcAft>
        <a:defRPr kumimoji="1" sz="3800" b="1">
          <a:solidFill>
            <a:srgbClr val="003366"/>
          </a:solidFill>
          <a:latin typeface="Times New Roman" pitchFamily="18" charset="0"/>
          <a:ea typeface="華康中圓體" pitchFamily="49" charset="-120"/>
          <a:cs typeface="Times New Roman" pitchFamily="18" charset="0"/>
        </a:defRPr>
      </a:lvl5pPr>
      <a:lvl6pPr marL="457200" algn="ctr" rtl="0" fontAlgn="base">
        <a:spcBef>
          <a:spcPct val="0"/>
        </a:spcBef>
        <a:spcAft>
          <a:spcPct val="0"/>
        </a:spcAft>
        <a:defRPr kumimoji="1" sz="3800" b="1">
          <a:solidFill>
            <a:srgbClr val="003366"/>
          </a:solidFill>
          <a:latin typeface="Times New Roman" pitchFamily="18" charset="0"/>
          <a:ea typeface="華康中圓體" pitchFamily="49" charset="-120"/>
        </a:defRPr>
      </a:lvl6pPr>
      <a:lvl7pPr marL="914400" algn="ctr" rtl="0" fontAlgn="base">
        <a:spcBef>
          <a:spcPct val="0"/>
        </a:spcBef>
        <a:spcAft>
          <a:spcPct val="0"/>
        </a:spcAft>
        <a:defRPr kumimoji="1" sz="3800" b="1">
          <a:solidFill>
            <a:srgbClr val="003366"/>
          </a:solidFill>
          <a:latin typeface="Times New Roman" pitchFamily="18" charset="0"/>
          <a:ea typeface="華康中圓體" pitchFamily="49" charset="-120"/>
        </a:defRPr>
      </a:lvl7pPr>
      <a:lvl8pPr marL="1371600" algn="ctr" rtl="0" fontAlgn="base">
        <a:spcBef>
          <a:spcPct val="0"/>
        </a:spcBef>
        <a:spcAft>
          <a:spcPct val="0"/>
        </a:spcAft>
        <a:defRPr kumimoji="1" sz="3800" b="1">
          <a:solidFill>
            <a:srgbClr val="003366"/>
          </a:solidFill>
          <a:latin typeface="Times New Roman" pitchFamily="18" charset="0"/>
          <a:ea typeface="華康中圓體" pitchFamily="49" charset="-120"/>
        </a:defRPr>
      </a:lvl8pPr>
      <a:lvl9pPr marL="1828800" algn="ctr" rtl="0" fontAlgn="base">
        <a:spcBef>
          <a:spcPct val="0"/>
        </a:spcBef>
        <a:spcAft>
          <a:spcPct val="0"/>
        </a:spcAft>
        <a:defRPr kumimoji="1" sz="3800" b="1">
          <a:solidFill>
            <a:srgbClr val="003366"/>
          </a:solidFill>
          <a:latin typeface="Times New Roman" pitchFamily="18" charset="0"/>
          <a:ea typeface="華康中圓體" pitchFamily="49" charset="-120"/>
        </a:defRPr>
      </a:lvl9pPr>
    </p:titleStyle>
    <p:bodyStyle>
      <a:lvl1pPr marL="342900" indent="-342900" algn="l" rtl="0" eaLnBrk="0" fontAlgn="base" hangingPunct="0">
        <a:spcBef>
          <a:spcPct val="20000"/>
        </a:spcBef>
        <a:spcAft>
          <a:spcPct val="0"/>
        </a:spcAft>
        <a:buChar char="•"/>
        <a:defRPr kumimoji="1" sz="2800" b="1">
          <a:solidFill>
            <a:schemeClr val="tx1"/>
          </a:solidFill>
          <a:latin typeface="微軟正黑體" pitchFamily="34" charset="-120"/>
          <a:ea typeface="微軟正黑體" pitchFamily="34" charset="-120"/>
          <a:cs typeface="Times New Roman" pitchFamily="18" charset="0"/>
        </a:defRPr>
      </a:lvl1pPr>
      <a:lvl2pPr marL="742950" indent="-285750" algn="l" rtl="0" eaLnBrk="0" fontAlgn="base" hangingPunct="0">
        <a:spcBef>
          <a:spcPct val="20000"/>
        </a:spcBef>
        <a:spcAft>
          <a:spcPct val="0"/>
        </a:spcAft>
        <a:buChar char="–"/>
        <a:defRPr kumimoji="1" sz="2800">
          <a:solidFill>
            <a:srgbClr val="003366"/>
          </a:solidFill>
          <a:latin typeface="微軟正黑體" pitchFamily="34" charset="-120"/>
          <a:ea typeface="微軟正黑體" pitchFamily="34" charset="-120"/>
          <a:cs typeface="Times New Roman" pitchFamily="18" charset="0"/>
        </a:defRPr>
      </a:lvl2pPr>
      <a:lvl3pPr marL="1143000" indent="-228600" algn="l" rtl="0" eaLnBrk="0" fontAlgn="base" hangingPunct="0">
        <a:spcBef>
          <a:spcPct val="20000"/>
        </a:spcBef>
        <a:spcAft>
          <a:spcPct val="0"/>
        </a:spcAft>
        <a:buChar char="•"/>
        <a:defRPr kumimoji="1" sz="2400">
          <a:solidFill>
            <a:srgbClr val="003366"/>
          </a:solidFill>
          <a:latin typeface="微軟正黑體" pitchFamily="34" charset="-120"/>
          <a:ea typeface="微軟正黑體" pitchFamily="34" charset="-120"/>
          <a:cs typeface="Times New Roman" pitchFamily="18" charset="0"/>
        </a:defRPr>
      </a:lvl3pPr>
      <a:lvl4pPr marL="1600200" indent="-228600" algn="l" rtl="0" eaLnBrk="0" fontAlgn="base" hangingPunct="0">
        <a:spcBef>
          <a:spcPct val="20000"/>
        </a:spcBef>
        <a:spcAft>
          <a:spcPct val="0"/>
        </a:spcAft>
        <a:buChar char="–"/>
        <a:defRPr kumimoji="1" sz="2000">
          <a:solidFill>
            <a:srgbClr val="003366"/>
          </a:solidFill>
          <a:latin typeface="微軟正黑體" pitchFamily="34" charset="-120"/>
          <a:ea typeface="微軟正黑體" pitchFamily="34" charset="-120"/>
          <a:cs typeface="Times New Roman" pitchFamily="18" charset="0"/>
        </a:defRPr>
      </a:lvl4pPr>
      <a:lvl5pPr marL="2057400" indent="-228600" algn="l" rtl="0" eaLnBrk="0" fontAlgn="base" hangingPunct="0">
        <a:spcBef>
          <a:spcPct val="20000"/>
        </a:spcBef>
        <a:spcAft>
          <a:spcPct val="0"/>
        </a:spcAft>
        <a:buChar char="»"/>
        <a:defRPr kumimoji="1" sz="2000">
          <a:solidFill>
            <a:srgbClr val="003366"/>
          </a:solidFill>
          <a:latin typeface="微軟正黑體" pitchFamily="34" charset="-120"/>
          <a:ea typeface="微軟正黑體" pitchFamily="34" charset="-120"/>
          <a:cs typeface="Times New Roman" pitchFamily="18" charset="0"/>
        </a:defRPr>
      </a:lvl5pPr>
      <a:lvl6pPr marL="2514600" indent="-228600" algn="l" rtl="0" fontAlgn="base">
        <a:spcBef>
          <a:spcPct val="20000"/>
        </a:spcBef>
        <a:spcAft>
          <a:spcPct val="0"/>
        </a:spcAft>
        <a:buChar char="»"/>
        <a:defRPr kumimoji="1" sz="2000">
          <a:solidFill>
            <a:srgbClr val="003366"/>
          </a:solidFill>
          <a:latin typeface="+mn-lt"/>
          <a:ea typeface="+mn-ea"/>
        </a:defRPr>
      </a:lvl6pPr>
      <a:lvl7pPr marL="2971800" indent="-228600" algn="l" rtl="0" fontAlgn="base">
        <a:spcBef>
          <a:spcPct val="20000"/>
        </a:spcBef>
        <a:spcAft>
          <a:spcPct val="0"/>
        </a:spcAft>
        <a:buChar char="»"/>
        <a:defRPr kumimoji="1" sz="2000">
          <a:solidFill>
            <a:srgbClr val="003366"/>
          </a:solidFill>
          <a:latin typeface="+mn-lt"/>
          <a:ea typeface="+mn-ea"/>
        </a:defRPr>
      </a:lvl7pPr>
      <a:lvl8pPr marL="3429000" indent="-228600" algn="l" rtl="0" fontAlgn="base">
        <a:spcBef>
          <a:spcPct val="20000"/>
        </a:spcBef>
        <a:spcAft>
          <a:spcPct val="0"/>
        </a:spcAft>
        <a:buChar char="»"/>
        <a:defRPr kumimoji="1" sz="2000">
          <a:solidFill>
            <a:srgbClr val="003366"/>
          </a:solidFill>
          <a:latin typeface="+mn-lt"/>
          <a:ea typeface="+mn-ea"/>
        </a:defRPr>
      </a:lvl8pPr>
      <a:lvl9pPr marL="3886200" indent="-228600" algn="l" rtl="0" fontAlgn="base">
        <a:spcBef>
          <a:spcPct val="20000"/>
        </a:spcBef>
        <a:spcAft>
          <a:spcPct val="0"/>
        </a:spcAft>
        <a:buChar char="»"/>
        <a:defRPr kumimoji="1" sz="2000">
          <a:solidFill>
            <a:srgbClr val="003366"/>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15.png"/><Relationship Id="rId1" Type="http://schemas.openxmlformats.org/officeDocument/2006/relationships/slideLayout" Target="../slideLayouts/slideLayout5.xml"/><Relationship Id="rId5" Type="http://schemas.openxmlformats.org/officeDocument/2006/relationships/image" Target="../media/image16.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gif"/><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5.jpeg"/></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8"/>
          <p:cNvSpPr>
            <a:spLocks noGrp="1" noChangeArrowheads="1"/>
          </p:cNvSpPr>
          <p:nvPr>
            <p:ph type="ctrTitle" idx="4294967295"/>
          </p:nvPr>
        </p:nvSpPr>
        <p:spPr>
          <a:xfrm>
            <a:off x="204788" y="1274763"/>
            <a:ext cx="9542462" cy="2846387"/>
          </a:xfrm>
        </p:spPr>
        <p:txBody>
          <a:bodyPr lIns="90488" tIns="44450" rIns="90488" bIns="44450"/>
          <a:lstStyle/>
          <a:p>
            <a:pPr>
              <a:defRPr/>
            </a:pPr>
            <a:r>
              <a:rPr kumimoji="0" lang="zh-TW" altLang="en-US" sz="5400" kern="1200" dirty="0" smtClean="0">
                <a:solidFill>
                  <a:srgbClr val="002060"/>
                </a:solidFill>
                <a:latin typeface="Times New Roman" pitchFamily="18" charset="0"/>
                <a:ea typeface="微軟正黑體" pitchFamily="34" charset="-120"/>
                <a:cs typeface="Times New Roman" pitchFamily="18" charset="0"/>
              </a:rPr>
              <a:t>因應氣候變遷之</a:t>
            </a:r>
            <a:r>
              <a:rPr kumimoji="0" lang="en-US" altLang="zh-TW" sz="5400" kern="1200" dirty="0" smtClean="0">
                <a:solidFill>
                  <a:srgbClr val="002060"/>
                </a:solidFill>
                <a:latin typeface="Times New Roman" pitchFamily="18" charset="0"/>
                <a:ea typeface="微軟正黑體" pitchFamily="34" charset="-120"/>
                <a:cs typeface="Times New Roman" pitchFamily="18" charset="0"/>
              </a:rPr>
              <a:t/>
            </a:r>
            <a:br>
              <a:rPr kumimoji="0" lang="en-US" altLang="zh-TW" sz="5400" kern="1200" dirty="0" smtClean="0">
                <a:solidFill>
                  <a:srgbClr val="002060"/>
                </a:solidFill>
                <a:latin typeface="Times New Roman" pitchFamily="18" charset="0"/>
                <a:ea typeface="微軟正黑體" pitchFamily="34" charset="-120"/>
                <a:cs typeface="Times New Roman" pitchFamily="18" charset="0"/>
              </a:rPr>
            </a:br>
            <a:r>
              <a:rPr kumimoji="0" lang="zh-TW" altLang="en-US" sz="5400" kern="1200" dirty="0" smtClean="0">
                <a:solidFill>
                  <a:srgbClr val="002060"/>
                </a:solidFill>
                <a:latin typeface="Times New Roman" pitchFamily="18" charset="0"/>
                <a:ea typeface="微軟正黑體" pitchFamily="34" charset="-120"/>
                <a:cs typeface="Times New Roman" pitchFamily="18" charset="0"/>
              </a:rPr>
              <a:t>低碳綠能執行策略報告</a:t>
            </a:r>
            <a:endParaRPr kumimoji="0" lang="zh-TW" altLang="zh-TW" sz="4000" kern="1200" dirty="0">
              <a:solidFill>
                <a:srgbClr val="002060"/>
              </a:solidFill>
              <a:latin typeface="Times New Roman" pitchFamily="18" charset="0"/>
              <a:ea typeface="微軟正黑體" pitchFamily="34" charset="-120"/>
              <a:cs typeface="Times New Roman" pitchFamily="18" charset="0"/>
            </a:endParaRPr>
          </a:p>
        </p:txBody>
      </p:sp>
      <p:sp>
        <p:nvSpPr>
          <p:cNvPr id="12291" name="Rectangle 2"/>
          <p:cNvSpPr>
            <a:spLocks noChangeArrowheads="1"/>
          </p:cNvSpPr>
          <p:nvPr/>
        </p:nvSpPr>
        <p:spPr bwMode="gray">
          <a:xfrm>
            <a:off x="393700" y="4368800"/>
            <a:ext cx="9144000" cy="1973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20000"/>
              </a:spcBef>
              <a:buClr>
                <a:srgbClr val="CC0000"/>
              </a:buClr>
              <a:buBlip>
                <a:blip r:embed="rId3"/>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spcAft>
                <a:spcPts val="1800"/>
              </a:spcAft>
              <a:buFont typeface="Wingdings" pitchFamily="2" charset="2"/>
              <a:buNone/>
            </a:pPr>
            <a:r>
              <a:rPr lang="zh-TW" altLang="en-US" sz="3200" b="1" dirty="0">
                <a:ea typeface="微軟正黑體" pitchFamily="34" charset="-120"/>
              </a:rPr>
              <a:t>行政院環境保護署</a:t>
            </a:r>
            <a:endParaRPr lang="en-US" altLang="zh-TW" sz="3200" b="1" dirty="0">
              <a:ea typeface="微軟正黑體" pitchFamily="34" charset="-120"/>
            </a:endParaRPr>
          </a:p>
          <a:p>
            <a:pPr algn="ctr" eaLnBrk="1" hangingPunct="1">
              <a:spcBef>
                <a:spcPct val="0"/>
              </a:spcBef>
              <a:spcAft>
                <a:spcPts val="1800"/>
              </a:spcAft>
              <a:buNone/>
            </a:pPr>
            <a:r>
              <a:rPr lang="zh-TW" altLang="en-US" sz="3200" b="1" dirty="0">
                <a:ea typeface="微軟正黑體" pitchFamily="34" charset="-120"/>
              </a:rPr>
              <a:t>報告人：溫室氣體減量管理辦公室簡執行秘書慧貞</a:t>
            </a:r>
            <a:endParaRPr lang="en-US" altLang="zh-TW" sz="3200" b="1" dirty="0">
              <a:ea typeface="微軟正黑體" pitchFamily="34" charset="-120"/>
            </a:endParaRPr>
          </a:p>
          <a:p>
            <a:pPr algn="ctr" eaLnBrk="1" hangingPunct="1">
              <a:spcBef>
                <a:spcPct val="0"/>
              </a:spcBef>
              <a:spcAft>
                <a:spcPts val="1800"/>
              </a:spcAft>
              <a:buFont typeface="Wingdings" pitchFamily="2" charset="2"/>
              <a:buNone/>
            </a:pPr>
            <a:r>
              <a:rPr lang="en-US" altLang="zh-TW" sz="3200" b="1" dirty="0" smtClean="0">
                <a:ea typeface="微軟正黑體" pitchFamily="34" charset="-120"/>
              </a:rPr>
              <a:t>105 </a:t>
            </a:r>
            <a:r>
              <a:rPr lang="zh-TW" altLang="en-US" sz="3200" b="1" dirty="0">
                <a:ea typeface="微軟正黑體" pitchFamily="34" charset="-120"/>
              </a:rPr>
              <a:t>年 </a:t>
            </a:r>
            <a:r>
              <a:rPr lang="en-US" altLang="zh-TW" sz="3200" b="1" dirty="0">
                <a:ea typeface="微軟正黑體" pitchFamily="34" charset="-120"/>
              </a:rPr>
              <a:t>6 </a:t>
            </a:r>
            <a:r>
              <a:rPr lang="zh-TW" altLang="en-US" sz="3200" b="1" dirty="0">
                <a:ea typeface="微軟正黑體" pitchFamily="34" charset="-120"/>
              </a:rPr>
              <a:t>月 </a:t>
            </a:r>
            <a:r>
              <a:rPr lang="en-US" altLang="zh-TW" sz="3200" b="1" dirty="0">
                <a:ea typeface="微軟正黑體" pitchFamily="34" charset="-120"/>
              </a:rPr>
              <a:t>16 </a:t>
            </a:r>
            <a:r>
              <a:rPr lang="zh-TW" altLang="en-US" sz="3200" b="1" dirty="0">
                <a:ea typeface="微軟正黑體" pitchFamily="34" charset="-120"/>
              </a:rPr>
              <a:t>日</a:t>
            </a:r>
          </a:p>
          <a:p>
            <a:pPr algn="ctr" eaLnBrk="1" hangingPunct="1">
              <a:lnSpc>
                <a:spcPct val="90000"/>
              </a:lnSpc>
              <a:spcAft>
                <a:spcPts val="2400"/>
              </a:spcAft>
              <a:buFont typeface="Wingdings" pitchFamily="2" charset="2"/>
              <a:buNone/>
            </a:pPr>
            <a:endParaRPr lang="zh-TW" altLang="en-US" sz="3200" b="1" dirty="0">
              <a:ea typeface="微軟正黑體" pitchFamily="34" charset="-120"/>
            </a:endParaRPr>
          </a:p>
        </p:txBody>
      </p:sp>
      <p:sp>
        <p:nvSpPr>
          <p:cNvPr id="12292" name="矩形 3"/>
          <p:cNvSpPr>
            <a:spLocks noChangeArrowheads="1"/>
          </p:cNvSpPr>
          <p:nvPr/>
        </p:nvSpPr>
        <p:spPr bwMode="auto">
          <a:xfrm>
            <a:off x="6759575" y="244475"/>
            <a:ext cx="3146425"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Clr>
                <a:srgbClr val="CC0000"/>
              </a:buClr>
              <a:buBlip>
                <a:blip r:embed="rId3"/>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lang="zh-TW" altLang="zh-TW" b="1">
                <a:solidFill>
                  <a:srgbClr val="FF0000"/>
                </a:solidFill>
                <a:ea typeface="微軟正黑體" pitchFamily="34" charset="-120"/>
              </a:rPr>
              <a:t>行政院</a:t>
            </a:r>
            <a:r>
              <a:rPr lang="zh-TW" altLang="en-US" b="1">
                <a:solidFill>
                  <a:srgbClr val="FF0000"/>
                </a:solidFill>
                <a:ea typeface="微軟正黑體" pitchFamily="34" charset="-120"/>
              </a:rPr>
              <a:t>第</a:t>
            </a:r>
            <a:r>
              <a:rPr lang="en-US" altLang="zh-TW" b="1">
                <a:solidFill>
                  <a:srgbClr val="FF0000"/>
                </a:solidFill>
                <a:ea typeface="微軟正黑體" pitchFamily="34" charset="-120"/>
              </a:rPr>
              <a:t>3502</a:t>
            </a:r>
            <a:r>
              <a:rPr lang="zh-TW" altLang="en-US" b="1">
                <a:solidFill>
                  <a:srgbClr val="FF0000"/>
                </a:solidFill>
                <a:ea typeface="微軟正黑體" pitchFamily="34" charset="-120"/>
              </a:rPr>
              <a:t>次院會</a:t>
            </a:r>
            <a:endParaRPr lang="zh-TW" altLang="en-US" b="1">
              <a:ea typeface="微軟正黑體" pitchFamily="34" charset="-120"/>
            </a:endParaRPr>
          </a:p>
        </p:txBody>
      </p:sp>
      <p:sp>
        <p:nvSpPr>
          <p:cNvPr id="12293" name="Text Box 7"/>
          <p:cNvSpPr txBox="1">
            <a:spLocks noChangeArrowheads="1"/>
          </p:cNvSpPr>
          <p:nvPr/>
        </p:nvSpPr>
        <p:spPr bwMode="auto">
          <a:xfrm>
            <a:off x="4740275" y="6613525"/>
            <a:ext cx="458788" cy="276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spcBef>
                <a:spcPct val="20000"/>
              </a:spcBef>
              <a:buClr>
                <a:srgbClr val="CC0000"/>
              </a:buClr>
              <a:buBlip>
                <a:blip r:embed="rId3"/>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lang="en-US" altLang="zh-TW" sz="1200">
                <a:latin typeface="Arial" pitchFamily="34" charset="0"/>
                <a:ea typeface="標楷體" pitchFamily="65" charset="-120"/>
              </a:rPr>
              <a:t>- </a:t>
            </a:r>
            <a:fld id="{A95664A9-F89D-4992-B893-0093BB5C737E}" type="slidenum">
              <a:rPr lang="en-US" altLang="zh-TW" sz="1200">
                <a:latin typeface="Arial" pitchFamily="34" charset="0"/>
                <a:ea typeface="標楷體" pitchFamily="65" charset="-120"/>
              </a:rPr>
              <a:pPr algn="ctr" eaLnBrk="1" hangingPunct="1">
                <a:spcBef>
                  <a:spcPct val="0"/>
                </a:spcBef>
                <a:buClrTx/>
                <a:buFontTx/>
                <a:buNone/>
              </a:pPr>
              <a:t>1</a:t>
            </a:fld>
            <a:r>
              <a:rPr lang="en-US" altLang="zh-TW" sz="1200">
                <a:latin typeface="Arial" pitchFamily="34" charset="0"/>
                <a:ea typeface="標楷體" pitchFamily="65" charset="-120"/>
              </a:rPr>
              <a:t> -</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828675" y="434975"/>
            <a:ext cx="8372475" cy="965200"/>
          </a:xfrm>
        </p:spPr>
        <p:txBody>
          <a:bodyPr/>
          <a:lstStyle/>
          <a:p>
            <a:pPr>
              <a:defRPr/>
            </a:pPr>
            <a:r>
              <a:rPr kumimoji="0" lang="zh-TW" altLang="en-US" sz="5400" u="sng" kern="1200" dirty="0" smtClean="0">
                <a:solidFill>
                  <a:srgbClr val="003366"/>
                </a:solidFill>
                <a:latin typeface="Times New Roman" pitchFamily="18" charset="0"/>
                <a:ea typeface="微軟正黑體" pitchFamily="34" charset="-120"/>
                <a:cs typeface="Times New Roman" pitchFamily="18" charset="0"/>
              </a:rPr>
              <a:t>簡報大綱</a:t>
            </a:r>
            <a:endParaRPr kumimoji="0" lang="zh-TW" altLang="en-US" sz="5400" u="sng" kern="1200" dirty="0">
              <a:solidFill>
                <a:srgbClr val="003366"/>
              </a:solidFill>
              <a:latin typeface="Times New Roman" pitchFamily="18" charset="0"/>
              <a:ea typeface="微軟正黑體" pitchFamily="34" charset="-120"/>
              <a:cs typeface="Times New Roman" pitchFamily="18" charset="0"/>
            </a:endParaRPr>
          </a:p>
        </p:txBody>
      </p:sp>
      <p:sp>
        <p:nvSpPr>
          <p:cNvPr id="13315" name="內容版面配置區 2"/>
          <p:cNvSpPr>
            <a:spLocks noGrp="1"/>
          </p:cNvSpPr>
          <p:nvPr>
            <p:ph idx="1"/>
          </p:nvPr>
        </p:nvSpPr>
        <p:spPr>
          <a:xfrm>
            <a:off x="1274763" y="1782763"/>
            <a:ext cx="8021637" cy="3678237"/>
          </a:xfrm>
        </p:spPr>
        <p:txBody>
          <a:bodyPr/>
          <a:lstStyle/>
          <a:p>
            <a:pPr marL="0" indent="0">
              <a:spcBef>
                <a:spcPts val="1200"/>
              </a:spcBef>
              <a:buFontTx/>
              <a:buNone/>
            </a:pPr>
            <a:r>
              <a:rPr lang="zh-TW" altLang="en-US" sz="4000" b="1" dirty="0" smtClean="0">
                <a:ea typeface="微軟正黑體" pitchFamily="34" charset="-120"/>
              </a:rPr>
              <a:t>壹、前言</a:t>
            </a:r>
            <a:endParaRPr lang="en-US" altLang="zh-TW" sz="4000" b="1" dirty="0" smtClean="0">
              <a:ea typeface="微軟正黑體" pitchFamily="34" charset="-120"/>
            </a:endParaRPr>
          </a:p>
          <a:p>
            <a:pPr marL="0" indent="0">
              <a:spcBef>
                <a:spcPts val="1200"/>
              </a:spcBef>
              <a:buFontTx/>
              <a:buNone/>
            </a:pPr>
            <a:r>
              <a:rPr lang="zh-TW" altLang="en-US" sz="4000" b="1" dirty="0" smtClean="0">
                <a:ea typeface="微軟正黑體" pitchFamily="34" charset="-120"/>
              </a:rPr>
              <a:t>貳、跨部會落實低碳綠能行動</a:t>
            </a:r>
            <a:endParaRPr lang="en-US" altLang="zh-TW" sz="4000" b="1" dirty="0" smtClean="0">
              <a:ea typeface="微軟正黑體" pitchFamily="34" charset="-120"/>
            </a:endParaRPr>
          </a:p>
          <a:p>
            <a:pPr marL="0" indent="0">
              <a:spcBef>
                <a:spcPts val="1200"/>
              </a:spcBef>
              <a:buFontTx/>
              <a:buNone/>
            </a:pPr>
            <a:r>
              <a:rPr lang="zh-TW" altLang="en-US" sz="4000" b="1" dirty="0" smtClean="0">
                <a:ea typeface="微軟正黑體" pitchFamily="34" charset="-120"/>
              </a:rPr>
              <a:t>叁</a:t>
            </a:r>
            <a:r>
              <a:rPr lang="zh-TW" altLang="en-US" sz="4000" b="1" dirty="0">
                <a:ea typeface="微軟正黑體" pitchFamily="34" charset="-120"/>
              </a:rPr>
              <a:t>、</a:t>
            </a:r>
            <a:r>
              <a:rPr lang="zh-TW" altLang="en-US" sz="4000" b="1" dirty="0" smtClean="0">
                <a:ea typeface="微軟正黑體" pitchFamily="34" charset="-120"/>
              </a:rPr>
              <a:t>因應</a:t>
            </a:r>
            <a:r>
              <a:rPr lang="zh-TW" altLang="en-US" sz="4000" b="1" dirty="0">
                <a:ea typeface="微軟正黑體" pitchFamily="34" charset="-120"/>
              </a:rPr>
              <a:t>氣候變遷之</a:t>
            </a:r>
            <a:r>
              <a:rPr lang="zh-TW" altLang="en-US" sz="4000" b="1" dirty="0" smtClean="0">
                <a:ea typeface="微軟正黑體" pitchFamily="34" charset="-120"/>
              </a:rPr>
              <a:t>法制作為</a:t>
            </a:r>
            <a:endParaRPr lang="en-US" altLang="zh-TW" sz="4000" b="1" dirty="0">
              <a:ea typeface="微軟正黑體" pitchFamily="34" charset="-120"/>
            </a:endParaRPr>
          </a:p>
          <a:p>
            <a:pPr marL="0" indent="0">
              <a:spcBef>
                <a:spcPts val="1200"/>
              </a:spcBef>
              <a:buFontTx/>
              <a:buNone/>
            </a:pPr>
            <a:r>
              <a:rPr lang="zh-TW" altLang="en-US" sz="4000" b="1" dirty="0" smtClean="0">
                <a:ea typeface="微軟正黑體" pitchFamily="34" charset="-120"/>
              </a:rPr>
              <a:t>肆、結語</a:t>
            </a:r>
            <a:endParaRPr lang="en-US" altLang="zh-TW" sz="4000" b="1" dirty="0" smtClean="0">
              <a:ea typeface="微軟正黑體" pitchFamily="34" charset="-12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1"/>
          <p:cNvSpPr>
            <a:spLocks noGrp="1"/>
          </p:cNvSpPr>
          <p:nvPr>
            <p:ph type="title"/>
          </p:nvPr>
        </p:nvSpPr>
        <p:spPr>
          <a:xfrm>
            <a:off x="917575" y="22225"/>
            <a:ext cx="8229600" cy="581025"/>
          </a:xfrm>
        </p:spPr>
        <p:txBody>
          <a:bodyPr>
            <a:noAutofit/>
          </a:bodyPr>
          <a:lstStyle/>
          <a:p>
            <a:pPr>
              <a:defRPr/>
            </a:pPr>
            <a:r>
              <a:rPr lang="zh-TW" altLang="en-US" sz="4000" kern="1200" dirty="0" smtClean="0">
                <a:solidFill>
                  <a:srgbClr val="003366"/>
                </a:solidFill>
                <a:latin typeface="Times New Roman" pitchFamily="18" charset="0"/>
                <a:ea typeface="微軟正黑體" pitchFamily="34" charset="-120"/>
                <a:cs typeface="Times New Roman" pitchFamily="18" charset="0"/>
              </a:rPr>
              <a:t>氣候危機迫在眉睫</a:t>
            </a:r>
            <a:endParaRPr lang="zh-TW" altLang="en-US" sz="4000" kern="1200" dirty="0">
              <a:solidFill>
                <a:srgbClr val="003366"/>
              </a:solidFill>
              <a:latin typeface="Times New Roman" pitchFamily="18" charset="0"/>
              <a:ea typeface="微軟正黑體" pitchFamily="34" charset="-120"/>
              <a:cs typeface="Times New Roman" pitchFamily="18" charset="0"/>
            </a:endParaRPr>
          </a:p>
        </p:txBody>
      </p:sp>
      <p:sp>
        <p:nvSpPr>
          <p:cNvPr id="15363" name="Rectangle 3"/>
          <p:cNvSpPr>
            <a:spLocks noChangeArrowheads="1"/>
          </p:cNvSpPr>
          <p:nvPr/>
        </p:nvSpPr>
        <p:spPr bwMode="auto">
          <a:xfrm>
            <a:off x="596900" y="630238"/>
            <a:ext cx="8928100" cy="33337"/>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spcBef>
                <a:spcPct val="0"/>
              </a:spcBef>
              <a:buClrTx/>
              <a:buFontTx/>
              <a:buNone/>
            </a:pPr>
            <a:endParaRPr kumimoji="0" lang="zh-TW" altLang="en-US" sz="1200" b="1">
              <a:solidFill>
                <a:srgbClr val="000000"/>
              </a:solidFill>
              <a:ea typeface="微軟正黑體" pitchFamily="34" charset="-120"/>
            </a:endParaRPr>
          </a:p>
        </p:txBody>
      </p:sp>
      <p:sp>
        <p:nvSpPr>
          <p:cNvPr id="15364" name="AutoShape 7"/>
          <p:cNvSpPr>
            <a:spLocks noChangeArrowheads="1"/>
          </p:cNvSpPr>
          <p:nvPr/>
        </p:nvSpPr>
        <p:spPr bwMode="auto">
          <a:xfrm>
            <a:off x="0" y="0"/>
            <a:ext cx="782638" cy="549275"/>
          </a:xfrm>
          <a:prstGeom prst="homePlate">
            <a:avLst>
              <a:gd name="adj" fmla="val 34421"/>
            </a:avLst>
          </a:prstGeom>
          <a:gradFill rotWithShape="1">
            <a:gsLst>
              <a:gs pos="0">
                <a:srgbClr val="FFFFFF"/>
              </a:gs>
              <a:gs pos="100000">
                <a:srgbClr val="CCFFCC"/>
              </a:gs>
            </a:gsLst>
            <a:lin ang="0" scaled="1"/>
          </a:gradFill>
          <a:ln w="9525">
            <a:solidFill>
              <a:schemeClr val="tx1"/>
            </a:solidFill>
            <a:miter lim="800000"/>
            <a:headEnd/>
            <a:tailEnd/>
          </a:ln>
        </p:spPr>
        <p:txBody>
          <a:bodyPr wrap="none" anchor="ctr"/>
          <a:lstStyle>
            <a:lvl1pPr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lang="zh-TW" altLang="en-US" sz="2400" b="1">
                <a:solidFill>
                  <a:srgbClr val="1C1C1C"/>
                </a:solidFill>
                <a:ea typeface="微軟正黑體" pitchFamily="34" charset="-120"/>
              </a:rPr>
              <a:t>壹</a:t>
            </a:r>
            <a:endParaRPr lang="en-US" altLang="zh-TW" sz="2400" b="1">
              <a:solidFill>
                <a:srgbClr val="1C1C1C"/>
              </a:solidFill>
              <a:ea typeface="微軟正黑體" pitchFamily="34" charset="-120"/>
            </a:endParaRPr>
          </a:p>
        </p:txBody>
      </p:sp>
      <p:sp>
        <p:nvSpPr>
          <p:cNvPr id="15365" name="Rectangle 1"/>
          <p:cNvSpPr>
            <a:spLocks noChangeArrowheads="1"/>
          </p:cNvSpPr>
          <p:nvPr/>
        </p:nvSpPr>
        <p:spPr bwMode="auto">
          <a:xfrm>
            <a:off x="136167" y="723670"/>
            <a:ext cx="9471472" cy="40934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marL="360363" indent="-360363" eaLnBrk="0" hangingPunct="0">
              <a:tabLst>
                <a:tab pos="3330575" algn="l"/>
              </a:tabLst>
              <a:defRPr kumimoji="1" sz="2800">
                <a:solidFill>
                  <a:schemeClr val="tx1"/>
                </a:solidFill>
                <a:latin typeface="Arial" pitchFamily="34" charset="0"/>
                <a:ea typeface="新細明體" pitchFamily="18" charset="-120"/>
              </a:defRPr>
            </a:lvl1pPr>
            <a:lvl2pPr marL="800100" indent="-342900" eaLnBrk="0" hangingPunct="0">
              <a:tabLst>
                <a:tab pos="3330575" algn="l"/>
              </a:tabLst>
              <a:defRPr kumimoji="1" sz="2800">
                <a:solidFill>
                  <a:schemeClr val="tx1"/>
                </a:solidFill>
                <a:latin typeface="Arial" pitchFamily="34" charset="0"/>
                <a:ea typeface="新細明體" pitchFamily="18" charset="-120"/>
              </a:defRPr>
            </a:lvl2pPr>
            <a:lvl3pPr marL="1143000" indent="-228600" eaLnBrk="0" hangingPunct="0">
              <a:tabLst>
                <a:tab pos="3330575" algn="l"/>
              </a:tabLst>
              <a:defRPr kumimoji="1" sz="2800">
                <a:solidFill>
                  <a:schemeClr val="tx1"/>
                </a:solidFill>
                <a:latin typeface="Arial" pitchFamily="34" charset="0"/>
                <a:ea typeface="新細明體" pitchFamily="18" charset="-120"/>
              </a:defRPr>
            </a:lvl3pPr>
            <a:lvl4pPr marL="1600200" indent="-228600" eaLnBrk="0" hangingPunct="0">
              <a:tabLst>
                <a:tab pos="3330575" algn="l"/>
              </a:tabLst>
              <a:defRPr kumimoji="1" sz="2800">
                <a:solidFill>
                  <a:schemeClr val="tx1"/>
                </a:solidFill>
                <a:latin typeface="Arial" pitchFamily="34" charset="0"/>
                <a:ea typeface="新細明體" pitchFamily="18" charset="-120"/>
              </a:defRPr>
            </a:lvl4pPr>
            <a:lvl5pPr marL="2057400" indent="-228600" eaLnBrk="0" hangingPunct="0">
              <a:tabLst>
                <a:tab pos="3330575" algn="l"/>
              </a:tabLst>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tabLst>
                <a:tab pos="3330575" algn="l"/>
              </a:tabLs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tabLst>
                <a:tab pos="3330575" algn="l"/>
              </a:tabLs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tabLst>
                <a:tab pos="3330575" algn="l"/>
              </a:tabLs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tabLst>
                <a:tab pos="3330575" algn="l"/>
              </a:tabLst>
              <a:defRPr kumimoji="1" sz="2800">
                <a:solidFill>
                  <a:schemeClr val="tx1"/>
                </a:solidFill>
                <a:latin typeface="Arial" pitchFamily="34" charset="0"/>
                <a:ea typeface="新細明體" pitchFamily="18" charset="-120"/>
              </a:defRPr>
            </a:lvl9pPr>
          </a:lstStyle>
          <a:p>
            <a:pPr>
              <a:spcBef>
                <a:spcPts val="1200"/>
              </a:spcBef>
              <a:buFontTx/>
              <a:buBlip>
                <a:blip r:embed="rId2"/>
              </a:buBlip>
            </a:pPr>
            <a:r>
              <a:rPr lang="zh-TW" altLang="en-US" sz="26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全球暖化及聖嬰現象，</a:t>
            </a:r>
            <a:r>
              <a:rPr lang="zh-TW" altLang="en-US" sz="26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讓</a:t>
            </a:r>
            <a:r>
              <a:rPr lang="en-US" altLang="zh-TW" sz="26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2016</a:t>
            </a:r>
            <a:r>
              <a:rPr lang="zh-TW" altLang="en-US" sz="2600" b="1"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年可能成為有史以來最熱的一年</a:t>
            </a:r>
            <a:endParaRPr lang="en-US" altLang="zh-TW" sz="26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endParaRPr>
          </a:p>
          <a:p>
            <a:pPr lvl="1">
              <a:spcBef>
                <a:spcPts val="600"/>
              </a:spcBef>
              <a:buFont typeface="Wingdings" pitchFamily="2" charset="2"/>
              <a:buChar char="Ø"/>
            </a:pPr>
            <a:r>
              <a:rPr lang="zh-TW" altLang="en-US" sz="220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聯合國推估全球</a:t>
            </a:r>
            <a:r>
              <a:rPr lang="zh-TW" altLang="en-US" sz="220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均</a:t>
            </a:r>
            <a:r>
              <a:rPr lang="zh-TW" altLang="en-US" sz="220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溫在本世紀末</a:t>
            </a:r>
            <a:r>
              <a:rPr lang="zh-TW" altLang="en-US" sz="220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恐</a:t>
            </a:r>
            <a:r>
              <a:rPr lang="zh-TW" altLang="en-US" sz="220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上升</a:t>
            </a:r>
            <a:r>
              <a:rPr lang="en-US" altLang="zh-TW" sz="220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4.8</a:t>
            </a:r>
            <a:r>
              <a:rPr lang="en-US" altLang="zh-TW" sz="220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20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a:t>
            </a:r>
            <a:endParaRPr lang="en-US" altLang="zh-TW" sz="220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endParaRPr>
          </a:p>
          <a:p>
            <a:pPr lvl="1">
              <a:spcBef>
                <a:spcPts val="600"/>
              </a:spcBef>
              <a:buFont typeface="Wingdings" pitchFamily="2" charset="2"/>
              <a:buChar char="Ø"/>
            </a:pPr>
            <a:r>
              <a:rPr lang="zh-TW" altLang="en-US" sz="220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集結全球國家努力雖可降至</a:t>
            </a:r>
            <a:r>
              <a:rPr lang="en-US" altLang="zh-TW" sz="220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2.7℃</a:t>
            </a:r>
            <a:r>
              <a:rPr lang="zh-TW" altLang="en-US" sz="220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，尚無法達到不超過 </a:t>
            </a:r>
            <a:r>
              <a:rPr lang="en-US" altLang="zh-TW" sz="220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2℃</a:t>
            </a:r>
            <a:r>
              <a:rPr lang="zh-TW" altLang="en-US" sz="220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的目標。</a:t>
            </a:r>
            <a:endParaRPr lang="en-US" altLang="zh-TW" sz="220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endParaRPr>
          </a:p>
          <a:p>
            <a:pPr>
              <a:spcBef>
                <a:spcPts val="1200"/>
              </a:spcBef>
              <a:buFontTx/>
              <a:buBlip>
                <a:blip r:embed="rId2"/>
              </a:buBlip>
            </a:pPr>
            <a:r>
              <a:rPr lang="en-US" altLang="zh-TW"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6</a:t>
            </a:r>
            <a:r>
              <a:rPr lang="zh-TW" altLang="en-US"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月</a:t>
            </a:r>
            <a:r>
              <a:rPr lang="en-US" altLang="zh-TW"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1</a:t>
            </a:r>
            <a:r>
              <a:rPr lang="zh-TW" altLang="en-US"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日</a:t>
            </a:r>
            <a:r>
              <a:rPr lang="zh-TW" altLang="en-US" sz="26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台北市高溫</a:t>
            </a:r>
            <a:r>
              <a:rPr lang="zh-TW" altLang="en-US"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達 </a:t>
            </a:r>
            <a:r>
              <a:rPr lang="en-US" altLang="zh-TW" sz="3200" b="1" u="sng" dirty="0" smtClean="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38.7℃</a:t>
            </a:r>
            <a:r>
              <a:rPr lang="zh-TW" altLang="en-US"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a:t>
            </a:r>
            <a:r>
              <a:rPr lang="en-US" altLang="zh-TW"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
            </a:r>
            <a:br>
              <a:rPr lang="en-US" altLang="zh-TW"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br>
            <a:r>
              <a:rPr lang="zh-TW" altLang="en-US"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創下</a:t>
            </a:r>
            <a:r>
              <a:rPr lang="zh-TW" altLang="en-US" sz="26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台北站設</a:t>
            </a:r>
            <a:r>
              <a:rPr lang="zh-TW" altLang="en-US"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站</a:t>
            </a:r>
            <a:r>
              <a:rPr lang="en-US" altLang="zh-TW"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120</a:t>
            </a:r>
            <a:r>
              <a:rPr lang="zh-TW" altLang="en-US" sz="26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年來</a:t>
            </a:r>
            <a:r>
              <a:rPr lang="en-US" altLang="zh-TW" sz="26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6</a:t>
            </a:r>
            <a:r>
              <a:rPr lang="zh-TW" altLang="en-US" sz="26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月最</a:t>
            </a:r>
            <a:r>
              <a:rPr lang="zh-TW" altLang="en-US"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高溫。 </a:t>
            </a:r>
            <a:r>
              <a:rPr lang="en-US" altLang="zh-TW"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
            </a:r>
            <a:br>
              <a:rPr lang="en-US" altLang="zh-TW"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br>
            <a:r>
              <a:rPr lang="en-US" altLang="zh-TW" sz="24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000" dirty="0">
                <a:latin typeface="Times New Roman" panose="02020603050405020304" pitchFamily="18" charset="0"/>
                <a:ea typeface="微軟正黑體" panose="020B0604030504040204" pitchFamily="34" charset="-120"/>
                <a:cs typeface="Times New Roman" panose="02020603050405020304" pitchFamily="18" charset="0"/>
              </a:rPr>
              <a:t>台北</a:t>
            </a:r>
            <a:r>
              <a:rPr lang="en-US" altLang="zh-TW" sz="2000" dirty="0">
                <a:latin typeface="Times New Roman" panose="02020603050405020304" pitchFamily="18" charset="0"/>
                <a:ea typeface="微軟正黑體" panose="020B0604030504040204" pitchFamily="34" charset="-120"/>
                <a:cs typeface="Times New Roman" panose="02020603050405020304" pitchFamily="18" charset="0"/>
              </a:rPr>
              <a:t>6</a:t>
            </a:r>
            <a:r>
              <a:rPr lang="zh-TW" altLang="en-US" sz="2000" dirty="0">
                <a:latin typeface="Times New Roman" panose="02020603050405020304" pitchFamily="18" charset="0"/>
                <a:ea typeface="微軟正黑體" panose="020B0604030504040204" pitchFamily="34" charset="-120"/>
                <a:cs typeface="Times New Roman" panose="02020603050405020304" pitchFamily="18" charset="0"/>
              </a:rPr>
              <a:t>月最高溫紀錄</a:t>
            </a:r>
            <a:r>
              <a:rPr lang="zh-TW" altLang="en-US" sz="2000" dirty="0" smtClean="0">
                <a:latin typeface="Times New Roman" panose="02020603050405020304" pitchFamily="18" charset="0"/>
                <a:ea typeface="微軟正黑體" panose="020B0604030504040204" pitchFamily="34" charset="-120"/>
                <a:cs typeface="Times New Roman" panose="02020603050405020304" pitchFamily="18" charset="0"/>
              </a:rPr>
              <a:t>為</a:t>
            </a:r>
            <a:r>
              <a:rPr lang="en-US" altLang="zh-TW" sz="2000" dirty="0" smtClean="0">
                <a:latin typeface="Times New Roman" panose="02020603050405020304" pitchFamily="18" charset="0"/>
                <a:ea typeface="微軟正黑體" panose="020B0604030504040204" pitchFamily="34" charset="-120"/>
                <a:cs typeface="Times New Roman" panose="02020603050405020304" pitchFamily="18" charset="0"/>
              </a:rPr>
              <a:t>2001</a:t>
            </a:r>
            <a:r>
              <a:rPr lang="zh-TW" altLang="en-US" sz="2000" dirty="0" smtClean="0">
                <a:latin typeface="Times New Roman" panose="02020603050405020304" pitchFamily="18" charset="0"/>
                <a:ea typeface="微軟正黑體" panose="020B0604030504040204" pitchFamily="34" charset="-120"/>
                <a:cs typeface="Times New Roman" panose="02020603050405020304" pitchFamily="18" charset="0"/>
              </a:rPr>
              <a:t>年的</a:t>
            </a:r>
            <a:r>
              <a:rPr lang="en-US" altLang="zh-TW" sz="2000" dirty="0" smtClean="0">
                <a:latin typeface="Times New Roman" panose="02020603050405020304" pitchFamily="18" charset="0"/>
                <a:ea typeface="微軟正黑體" panose="020B0604030504040204" pitchFamily="34" charset="-120"/>
                <a:cs typeface="Times New Roman" panose="02020603050405020304" pitchFamily="18" charset="0"/>
              </a:rPr>
              <a:t>37.8</a:t>
            </a:r>
            <a:r>
              <a:rPr lang="en-US" altLang="zh-TW" sz="200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a:t>
            </a:r>
            <a:r>
              <a:rPr lang="en-US" altLang="zh-TW" sz="24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a:t>
            </a:r>
          </a:p>
          <a:p>
            <a:pPr>
              <a:spcBef>
                <a:spcPts val="1200"/>
              </a:spcBef>
              <a:buFontTx/>
              <a:buBlip>
                <a:blip r:embed="rId2"/>
              </a:buBlip>
            </a:pPr>
            <a:r>
              <a:rPr lang="en-US" altLang="zh-TW" sz="26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6</a:t>
            </a:r>
            <a:r>
              <a:rPr lang="zh-TW" altLang="en-US" sz="26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月</a:t>
            </a:r>
            <a:r>
              <a:rPr lang="en-US" altLang="zh-TW" sz="26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4</a:t>
            </a:r>
            <a:r>
              <a:rPr lang="zh-TW" altLang="en-US" sz="26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日疑因天熱高溫鐵軌變形</a:t>
            </a:r>
            <a:r>
              <a:rPr lang="zh-TW" altLang="en-US"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a:t>
            </a:r>
            <a:r>
              <a:rPr lang="en-US" altLang="zh-TW"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
            </a:r>
            <a:br>
              <a:rPr lang="en-US" altLang="zh-TW"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br>
            <a:r>
              <a:rPr lang="zh-TW" altLang="en-US"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台</a:t>
            </a:r>
            <a:r>
              <a:rPr lang="zh-TW" altLang="en-US" sz="26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鐵花東線</a:t>
            </a:r>
            <a:r>
              <a:rPr lang="zh-TW" altLang="en-US"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火車發生出軌意外。</a:t>
            </a:r>
            <a:r>
              <a:rPr lang="en-US" altLang="zh-TW" sz="26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
            </a:r>
            <a:br>
              <a:rPr lang="en-US" altLang="zh-TW" sz="26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br>
            <a:r>
              <a:rPr lang="en-US" altLang="zh-TW" sz="2600" dirty="0" smtClean="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000" dirty="0" smtClean="0">
                <a:latin typeface="Times New Roman" panose="02020603050405020304" pitchFamily="18" charset="0"/>
                <a:ea typeface="微軟正黑體" panose="020B0604030504040204" pitchFamily="34" charset="-120"/>
                <a:cs typeface="Times New Roman" panose="02020603050405020304" pitchFamily="18" charset="0"/>
              </a:rPr>
              <a:t>軌道</a:t>
            </a:r>
            <a:r>
              <a:rPr lang="zh-TW" altLang="en-US" sz="2000" dirty="0">
                <a:latin typeface="Times New Roman" panose="02020603050405020304" pitchFamily="18" charset="0"/>
                <a:ea typeface="微軟正黑體" panose="020B0604030504040204" pitchFamily="34" charset="-120"/>
                <a:cs typeface="Times New Roman" panose="02020603050405020304" pitchFamily="18" charset="0"/>
              </a:rPr>
              <a:t>溫度</a:t>
            </a:r>
            <a:r>
              <a:rPr lang="zh-TW" altLang="en-US" sz="2000" dirty="0" smtClean="0">
                <a:latin typeface="Times New Roman" panose="02020603050405020304" pitchFamily="18" charset="0"/>
                <a:ea typeface="微軟正黑體" panose="020B0604030504040204" pitchFamily="34" charset="-120"/>
                <a:cs typeface="Times New Roman" panose="02020603050405020304" pitchFamily="18" charset="0"/>
              </a:rPr>
              <a:t>高達</a:t>
            </a:r>
            <a:r>
              <a:rPr lang="en-US" altLang="zh-TW" sz="2000" dirty="0" smtClean="0">
                <a:latin typeface="Times New Roman" panose="02020603050405020304" pitchFamily="18" charset="0"/>
                <a:ea typeface="微軟正黑體" panose="020B0604030504040204" pitchFamily="34" charset="-120"/>
                <a:cs typeface="Times New Roman" panose="02020603050405020304" pitchFamily="18" charset="0"/>
              </a:rPr>
              <a:t>63</a:t>
            </a:r>
            <a:r>
              <a:rPr lang="en-US" altLang="zh-TW" sz="200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 </a:t>
            </a:r>
            <a:r>
              <a:rPr lang="zh-TW" altLang="en-US" sz="2000" dirty="0" smtClean="0">
                <a:latin typeface="Times New Roman" panose="02020603050405020304" pitchFamily="18" charset="0"/>
                <a:ea typeface="微軟正黑體" panose="020B0604030504040204" pitchFamily="34" charset="-120"/>
                <a:cs typeface="Times New Roman" panose="02020603050405020304" pitchFamily="18" charset="0"/>
              </a:rPr>
              <a:t>，超過鐵道</a:t>
            </a:r>
            <a:r>
              <a:rPr lang="zh-TW" altLang="en-US" sz="2000" dirty="0">
                <a:latin typeface="Times New Roman" panose="02020603050405020304" pitchFamily="18" charset="0"/>
                <a:ea typeface="微軟正黑體" panose="020B0604030504040204" pitchFamily="34" charset="-120"/>
                <a:cs typeface="Times New Roman" panose="02020603050405020304" pitchFamily="18" charset="0"/>
              </a:rPr>
              <a:t>所能負荷的</a:t>
            </a:r>
            <a:r>
              <a:rPr lang="en-US" altLang="zh-TW" sz="2000" dirty="0" smtClean="0">
                <a:latin typeface="Times New Roman" panose="02020603050405020304" pitchFamily="18" charset="0"/>
                <a:ea typeface="微軟正黑體" panose="020B0604030504040204" pitchFamily="34" charset="-120"/>
                <a:cs typeface="Times New Roman" panose="02020603050405020304" pitchFamily="18" charset="0"/>
              </a:rPr>
              <a:t>60</a:t>
            </a:r>
            <a:r>
              <a:rPr lang="en-US" altLang="zh-TW" sz="200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a:t>
            </a:r>
          </a:p>
        </p:txBody>
      </p:sp>
      <p:sp>
        <p:nvSpPr>
          <p:cNvPr id="15366" name="Rectangle 1"/>
          <p:cNvSpPr>
            <a:spLocks noChangeArrowheads="1"/>
          </p:cNvSpPr>
          <p:nvPr/>
        </p:nvSpPr>
        <p:spPr bwMode="auto">
          <a:xfrm>
            <a:off x="-4826000" y="6545263"/>
            <a:ext cx="6073775" cy="4000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spAutoFit/>
          </a:bodyPr>
          <a:lstStyle>
            <a:lvl1pPr marL="269875" indent="-269875" eaLnBrk="0" hangingPunct="0">
              <a:tabLst>
                <a:tab pos="3330575" algn="l"/>
              </a:tabLst>
              <a:defRPr kumimoji="1" sz="2800">
                <a:solidFill>
                  <a:schemeClr val="tx1"/>
                </a:solidFill>
                <a:latin typeface="Arial" pitchFamily="34" charset="0"/>
                <a:ea typeface="新細明體" pitchFamily="18" charset="-120"/>
              </a:defRPr>
            </a:lvl1pPr>
            <a:lvl2pPr marL="742950" indent="-285750" eaLnBrk="0" hangingPunct="0">
              <a:tabLst>
                <a:tab pos="3330575" algn="l"/>
              </a:tabLst>
              <a:defRPr kumimoji="1" sz="2800">
                <a:solidFill>
                  <a:schemeClr val="tx1"/>
                </a:solidFill>
                <a:latin typeface="Arial" pitchFamily="34" charset="0"/>
                <a:ea typeface="新細明體" pitchFamily="18" charset="-120"/>
              </a:defRPr>
            </a:lvl2pPr>
            <a:lvl3pPr marL="1143000" indent="-228600" eaLnBrk="0" hangingPunct="0">
              <a:tabLst>
                <a:tab pos="3330575" algn="l"/>
              </a:tabLst>
              <a:defRPr kumimoji="1" sz="2800">
                <a:solidFill>
                  <a:schemeClr val="tx1"/>
                </a:solidFill>
                <a:latin typeface="Arial" pitchFamily="34" charset="0"/>
                <a:ea typeface="新細明體" pitchFamily="18" charset="-120"/>
              </a:defRPr>
            </a:lvl3pPr>
            <a:lvl4pPr marL="1600200" indent="-228600" eaLnBrk="0" hangingPunct="0">
              <a:tabLst>
                <a:tab pos="3330575" algn="l"/>
              </a:tabLst>
              <a:defRPr kumimoji="1" sz="2800">
                <a:solidFill>
                  <a:schemeClr val="tx1"/>
                </a:solidFill>
                <a:latin typeface="Arial" pitchFamily="34" charset="0"/>
                <a:ea typeface="新細明體" pitchFamily="18" charset="-120"/>
              </a:defRPr>
            </a:lvl4pPr>
            <a:lvl5pPr marL="2057400" indent="-228600" eaLnBrk="0" hangingPunct="0">
              <a:tabLst>
                <a:tab pos="3330575" algn="l"/>
              </a:tabLst>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tabLst>
                <a:tab pos="3330575" algn="l"/>
              </a:tabLs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tabLst>
                <a:tab pos="3330575" algn="l"/>
              </a:tabLs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tabLst>
                <a:tab pos="3330575" algn="l"/>
              </a:tabLs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tabLst>
                <a:tab pos="3330575" algn="l"/>
              </a:tabLst>
              <a:defRPr kumimoji="1" sz="2800">
                <a:solidFill>
                  <a:schemeClr val="tx1"/>
                </a:solidFill>
                <a:latin typeface="Arial" pitchFamily="34" charset="0"/>
                <a:ea typeface="新細明體" pitchFamily="18" charset="-120"/>
              </a:defRPr>
            </a:lvl9pPr>
          </a:lstStyle>
          <a:p>
            <a:pPr eaLnBrk="1" hangingPunct="1">
              <a:spcBef>
                <a:spcPts val="300"/>
              </a:spcBef>
              <a:buFont typeface="Wingdings" pitchFamily="2" charset="2"/>
              <a:buChar char="ü"/>
            </a:pPr>
            <a:endParaRPr lang="zh-TW" altLang="en-US" sz="2000">
              <a:solidFill>
                <a:srgbClr val="000066"/>
              </a:solidFill>
              <a:latin typeface="Times New Roman" pitchFamily="18" charset="0"/>
              <a:ea typeface="微軟正黑體" pitchFamily="34" charset="-120"/>
              <a:cs typeface="Times New Roman" pitchFamily="18" charset="0"/>
            </a:endParaRPr>
          </a:p>
        </p:txBody>
      </p:sp>
      <p:pic>
        <p:nvPicPr>
          <p:cNvPr id="15367" name="圖片 2"/>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819176" y="2101400"/>
            <a:ext cx="1749826" cy="17225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368" name="圖片 1"/>
          <p:cNvPicPr>
            <a:picLocks noChangeAspect="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053071" y="2075688"/>
            <a:ext cx="1740348" cy="17482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5369" name="矩形 5"/>
          <p:cNvSpPr>
            <a:spLocks noChangeArrowheads="1"/>
          </p:cNvSpPr>
          <p:nvPr/>
        </p:nvSpPr>
        <p:spPr bwMode="auto">
          <a:xfrm>
            <a:off x="136167" y="5008134"/>
            <a:ext cx="6979008" cy="1331134"/>
          </a:xfrm>
          <a:prstGeom prst="rect">
            <a:avLst/>
          </a:prstGeom>
          <a:blipFill dpi="0" rotWithShape="1">
            <a:blip r:embed="rId5" cstate="print"/>
            <a:srcRect/>
            <a:tile tx="0" ty="0" sx="100000" sy="100000" flip="none" algn="tl"/>
          </a:blipFill>
          <a:ln w="9525">
            <a:solidFill>
              <a:schemeClr val="tx1"/>
            </a:solidFill>
            <a:miter lim="800000"/>
            <a:headEnd/>
            <a:tailEnd/>
          </a:ln>
        </p:spPr>
        <p:txBody>
          <a:bodyPr wrap="square">
            <a:spAutoFit/>
          </a:bodyPr>
          <a:lstStyle>
            <a:lvl1pPr eaLnBrk="0" hangingPunct="0">
              <a:tabLst>
                <a:tab pos="3330575" algn="l"/>
              </a:tabLst>
              <a:defRPr kumimoji="1" sz="2800">
                <a:solidFill>
                  <a:schemeClr val="tx1"/>
                </a:solidFill>
                <a:latin typeface="Arial" pitchFamily="34" charset="0"/>
                <a:ea typeface="新細明體" pitchFamily="18" charset="-120"/>
              </a:defRPr>
            </a:lvl1pPr>
            <a:lvl2pPr marL="742950" indent="-285750" eaLnBrk="0" hangingPunct="0">
              <a:tabLst>
                <a:tab pos="3330575" algn="l"/>
              </a:tabLst>
              <a:defRPr kumimoji="1" sz="2800">
                <a:solidFill>
                  <a:schemeClr val="tx1"/>
                </a:solidFill>
                <a:latin typeface="Arial" pitchFamily="34" charset="0"/>
                <a:ea typeface="新細明體" pitchFamily="18" charset="-120"/>
              </a:defRPr>
            </a:lvl2pPr>
            <a:lvl3pPr marL="1143000" indent="-228600" eaLnBrk="0" hangingPunct="0">
              <a:tabLst>
                <a:tab pos="3330575" algn="l"/>
              </a:tabLst>
              <a:defRPr kumimoji="1" sz="2800">
                <a:solidFill>
                  <a:schemeClr val="tx1"/>
                </a:solidFill>
                <a:latin typeface="Arial" pitchFamily="34" charset="0"/>
                <a:ea typeface="新細明體" pitchFamily="18" charset="-120"/>
              </a:defRPr>
            </a:lvl3pPr>
            <a:lvl4pPr marL="1600200" indent="-228600" eaLnBrk="0" hangingPunct="0">
              <a:tabLst>
                <a:tab pos="3330575" algn="l"/>
              </a:tabLst>
              <a:defRPr kumimoji="1" sz="2800">
                <a:solidFill>
                  <a:schemeClr val="tx1"/>
                </a:solidFill>
                <a:latin typeface="Arial" pitchFamily="34" charset="0"/>
                <a:ea typeface="新細明體" pitchFamily="18" charset="-120"/>
              </a:defRPr>
            </a:lvl4pPr>
            <a:lvl5pPr marL="2057400" indent="-228600" eaLnBrk="0" hangingPunct="0">
              <a:tabLst>
                <a:tab pos="3330575" algn="l"/>
              </a:tabLst>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tabLst>
                <a:tab pos="3330575" algn="l"/>
              </a:tabLs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tabLst>
                <a:tab pos="3330575" algn="l"/>
              </a:tabLs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tabLst>
                <a:tab pos="3330575" algn="l"/>
              </a:tabLs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tabLst>
                <a:tab pos="3330575" algn="l"/>
              </a:tabLst>
              <a:defRPr kumimoji="1" sz="2800">
                <a:solidFill>
                  <a:schemeClr val="tx1"/>
                </a:solidFill>
                <a:latin typeface="Arial" pitchFamily="34" charset="0"/>
                <a:ea typeface="新細明體" pitchFamily="18" charset="-120"/>
              </a:defRPr>
            </a:lvl9pPr>
          </a:lstStyle>
          <a:p>
            <a:pPr algn="ctr" eaLnBrk="1" hangingPunct="1">
              <a:spcBef>
                <a:spcPts val="300"/>
              </a:spcBef>
            </a:pPr>
            <a:r>
              <a:rPr lang="zh-TW" altLang="en-US" sz="2600" b="1" dirty="0" smtClean="0">
                <a:solidFill>
                  <a:srgbClr val="663300"/>
                </a:solidFill>
                <a:latin typeface="Times New Roman" pitchFamily="18" charset="0"/>
                <a:ea typeface="微軟正黑體" pitchFamily="34" charset="-120"/>
                <a:cs typeface="Times New Roman" pitchFamily="18" charset="0"/>
              </a:rPr>
              <a:t>人類</a:t>
            </a:r>
            <a:r>
              <a:rPr lang="zh-TW" altLang="en-US" sz="2600" b="1" dirty="0">
                <a:solidFill>
                  <a:srgbClr val="663300"/>
                </a:solidFill>
                <a:latin typeface="Times New Roman" pitchFamily="18" charset="0"/>
                <a:ea typeface="微軟正黑體" pitchFamily="34" charset="-120"/>
                <a:cs typeface="Times New Roman" pitchFamily="18" charset="0"/>
              </a:rPr>
              <a:t>面對的將是一個</a:t>
            </a:r>
            <a:r>
              <a:rPr lang="zh-TW" altLang="en-US" sz="2600" b="1" dirty="0" smtClean="0">
                <a:solidFill>
                  <a:srgbClr val="663300"/>
                </a:solidFill>
                <a:latin typeface="Times New Roman" pitchFamily="18" charset="0"/>
                <a:ea typeface="微軟正黑體" pitchFamily="34" charset="-120"/>
                <a:cs typeface="Times New Roman" pitchFamily="18" charset="0"/>
              </a:rPr>
              <a:t>高溫且失控的地球</a:t>
            </a:r>
            <a:r>
              <a:rPr lang="en-US" altLang="zh-TW" sz="2600" b="1" dirty="0" smtClean="0">
                <a:solidFill>
                  <a:srgbClr val="663300"/>
                </a:solidFill>
                <a:latin typeface="Times New Roman" pitchFamily="18" charset="0"/>
                <a:ea typeface="微軟正黑體" pitchFamily="34" charset="-120"/>
                <a:cs typeface="Times New Roman" pitchFamily="18" charset="0"/>
              </a:rPr>
              <a:t/>
            </a:r>
            <a:br>
              <a:rPr lang="en-US" altLang="zh-TW" sz="2600" b="1" dirty="0" smtClean="0">
                <a:solidFill>
                  <a:srgbClr val="663300"/>
                </a:solidFill>
                <a:latin typeface="Times New Roman" pitchFamily="18" charset="0"/>
                <a:ea typeface="微軟正黑體" pitchFamily="34" charset="-120"/>
                <a:cs typeface="Times New Roman" pitchFamily="18" charset="0"/>
              </a:rPr>
            </a:br>
            <a:r>
              <a:rPr lang="zh-TW" altLang="en-US" sz="2600" b="1" dirty="0" smtClean="0">
                <a:solidFill>
                  <a:srgbClr val="663300"/>
                </a:solidFill>
                <a:latin typeface="Times New Roman" pitchFamily="18" charset="0"/>
                <a:ea typeface="微軟正黑體" pitchFamily="34" charset="-120"/>
                <a:cs typeface="Times New Roman" pitchFamily="18" charset="0"/>
              </a:rPr>
              <a:t>包括</a:t>
            </a:r>
            <a:r>
              <a:rPr lang="zh-TW" altLang="en-US" sz="2600" b="1" dirty="0">
                <a:solidFill>
                  <a:srgbClr val="663300"/>
                </a:solidFill>
                <a:latin typeface="Times New Roman" pitchFamily="18" charset="0"/>
                <a:ea typeface="微軟正黑體" pitchFamily="34" charset="-120"/>
                <a:cs typeface="Times New Roman" pitchFamily="18" charset="0"/>
              </a:rPr>
              <a:t>冰川消融</a:t>
            </a:r>
            <a:r>
              <a:rPr lang="zh-TW" altLang="en-US" sz="2600" b="1" dirty="0" smtClean="0">
                <a:solidFill>
                  <a:srgbClr val="663300"/>
                </a:solidFill>
                <a:latin typeface="Times New Roman" pitchFamily="18" charset="0"/>
                <a:ea typeface="微軟正黑體" pitchFamily="34" charset="-120"/>
                <a:cs typeface="Times New Roman" pitchFamily="18" charset="0"/>
              </a:rPr>
              <a:t>，乾旱</a:t>
            </a:r>
            <a:r>
              <a:rPr lang="zh-TW" altLang="en-US" sz="2600" b="1" dirty="0">
                <a:solidFill>
                  <a:srgbClr val="663300"/>
                </a:solidFill>
                <a:latin typeface="Times New Roman" pitchFamily="18" charset="0"/>
                <a:ea typeface="微軟正黑體" pitchFamily="34" charset="-120"/>
                <a:cs typeface="Times New Roman" pitchFamily="18" charset="0"/>
              </a:rPr>
              <a:t>、洪澇、生態失衡</a:t>
            </a:r>
            <a:r>
              <a:rPr lang="zh-TW" altLang="en-US" sz="2600" b="1" dirty="0" smtClean="0">
                <a:solidFill>
                  <a:srgbClr val="663300"/>
                </a:solidFill>
                <a:latin typeface="Times New Roman" pitchFamily="18" charset="0"/>
                <a:ea typeface="微軟正黑體" pitchFamily="34" charset="-120"/>
                <a:cs typeface="Times New Roman" pitchFamily="18" charset="0"/>
              </a:rPr>
              <a:t>、</a:t>
            </a:r>
            <a:endParaRPr lang="en-US" altLang="zh-TW" sz="2600" b="1" dirty="0" smtClean="0">
              <a:solidFill>
                <a:srgbClr val="663300"/>
              </a:solidFill>
              <a:latin typeface="Times New Roman" pitchFamily="18" charset="0"/>
              <a:ea typeface="微軟正黑體" pitchFamily="34" charset="-120"/>
              <a:cs typeface="Times New Roman" pitchFamily="18" charset="0"/>
            </a:endParaRPr>
          </a:p>
          <a:p>
            <a:pPr algn="ctr" eaLnBrk="1" hangingPunct="1">
              <a:spcBef>
                <a:spcPts val="300"/>
              </a:spcBef>
            </a:pPr>
            <a:r>
              <a:rPr lang="zh-TW" altLang="en-US" sz="2600" b="1" dirty="0" smtClean="0">
                <a:solidFill>
                  <a:srgbClr val="663300"/>
                </a:solidFill>
                <a:latin typeface="Times New Roman" pitchFamily="18" charset="0"/>
                <a:ea typeface="微軟正黑體" pitchFamily="34" charset="-120"/>
                <a:cs typeface="Times New Roman" pitchFamily="18" charset="0"/>
              </a:rPr>
              <a:t>糧食</a:t>
            </a:r>
            <a:r>
              <a:rPr lang="zh-TW" altLang="en-US" sz="2600" b="1" dirty="0">
                <a:solidFill>
                  <a:srgbClr val="663300"/>
                </a:solidFill>
                <a:latin typeface="Times New Roman" pitchFamily="18" charset="0"/>
                <a:ea typeface="微軟正黑體" pitchFamily="34" charset="-120"/>
                <a:cs typeface="Times New Roman" pitchFamily="18" charset="0"/>
              </a:rPr>
              <a:t>短缺</a:t>
            </a:r>
            <a:r>
              <a:rPr lang="zh-TW" altLang="en-US" sz="2600" b="1" dirty="0" smtClean="0">
                <a:solidFill>
                  <a:srgbClr val="663300"/>
                </a:solidFill>
                <a:latin typeface="Times New Roman" pitchFamily="18" charset="0"/>
                <a:ea typeface="微軟正黑體" pitchFamily="34" charset="-120"/>
                <a:cs typeface="Times New Roman" pitchFamily="18" charset="0"/>
              </a:rPr>
              <a:t>，危害健康甚至</a:t>
            </a:r>
            <a:r>
              <a:rPr lang="zh-TW" altLang="en-US" sz="2600" b="1" dirty="0">
                <a:solidFill>
                  <a:srgbClr val="663300"/>
                </a:solidFill>
                <a:latin typeface="Times New Roman" pitchFamily="18" charset="0"/>
                <a:ea typeface="微軟正黑體" pitchFamily="34" charset="-120"/>
                <a:cs typeface="Times New Roman" pitchFamily="18" charset="0"/>
              </a:rPr>
              <a:t>大批物種滅絕等威脅。</a:t>
            </a:r>
          </a:p>
        </p:txBody>
      </p:sp>
      <p:pic>
        <p:nvPicPr>
          <p:cNvPr id="2" name="圖片 1"/>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7289440" y="5113445"/>
            <a:ext cx="2266682" cy="1289176"/>
          </a:xfrm>
          <a:prstGeom prst="rect">
            <a:avLst/>
          </a:prstGeom>
        </p:spPr>
      </p:pic>
      <p:pic>
        <p:nvPicPr>
          <p:cNvPr id="3" name="圖片 2"/>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276561" y="3823948"/>
            <a:ext cx="2292441" cy="1289497"/>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6"/>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896605" y="3006570"/>
            <a:ext cx="3929648" cy="3387417"/>
          </a:xfrm>
          <a:prstGeom prst="rect">
            <a:avLst/>
          </a:prstGeom>
        </p:spPr>
      </p:pic>
      <p:sp>
        <p:nvSpPr>
          <p:cNvPr id="20" name="矩形 19"/>
          <p:cNvSpPr/>
          <p:nvPr/>
        </p:nvSpPr>
        <p:spPr>
          <a:xfrm>
            <a:off x="817323" y="3323712"/>
            <a:ext cx="4131163" cy="1035050"/>
          </a:xfrm>
          <a:prstGeom prst="rect">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r>
              <a:rPr lang="zh-TW" altLang="en-US" sz="2400" b="1" dirty="0">
                <a:latin typeface="Times New Roman" panose="02020603050405020304" pitchFamily="18" charset="0"/>
                <a:ea typeface="微軟正黑體" panose="020B0604030504040204" pitchFamily="34" charset="-120"/>
                <a:cs typeface="Times New Roman" panose="02020603050405020304" pitchFamily="18" charset="0"/>
              </a:rPr>
              <a:t>生效門檻</a:t>
            </a:r>
            <a:r>
              <a:rPr lang="en-US" altLang="zh-TW" sz="2400" b="1" dirty="0">
                <a:latin typeface="Times New Roman" panose="02020603050405020304" pitchFamily="18" charset="0"/>
                <a:ea typeface="微軟正黑體" panose="020B0604030504040204" pitchFamily="34" charset="-120"/>
                <a:cs typeface="Times New Roman" panose="02020603050405020304" pitchFamily="18" charset="0"/>
              </a:rPr>
              <a:t> </a:t>
            </a:r>
            <a:r>
              <a:rPr lang="zh-TW" altLang="en-US" sz="2400" b="1" dirty="0" smtClean="0">
                <a:latin typeface="Times New Roman" panose="02020603050405020304" pitchFamily="18" charset="0"/>
                <a:ea typeface="微軟正黑體" panose="020B0604030504040204" pitchFamily="34" charset="-120"/>
                <a:cs typeface="Times New Roman" panose="02020603050405020304" pitchFamily="18" charset="0"/>
              </a:rPr>
              <a:t>：</a:t>
            </a:r>
            <a:r>
              <a:rPr lang="en-US" altLang="zh-TW" sz="3600" b="1" dirty="0" smtClean="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55</a:t>
            </a:r>
            <a:r>
              <a:rPr lang="zh-TW" altLang="en-US" dirty="0" smtClean="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 </a:t>
            </a:r>
            <a:r>
              <a:rPr lang="zh-TW" altLang="en-US" sz="2400" dirty="0">
                <a:latin typeface="Times New Roman" panose="02020603050405020304" pitchFamily="18" charset="0"/>
                <a:ea typeface="微軟正黑體" panose="020B0604030504040204" pitchFamily="34" charset="-120"/>
                <a:cs typeface="Times New Roman" panose="02020603050405020304" pitchFamily="18" charset="0"/>
              </a:rPr>
              <a:t>個締約國 ＋</a:t>
            </a:r>
            <a:r>
              <a:rPr lang="en-US" altLang="zh-TW" sz="2400" dirty="0">
                <a:latin typeface="Times New Roman" panose="02020603050405020304" pitchFamily="18" charset="0"/>
                <a:ea typeface="微軟正黑體" panose="020B0604030504040204" pitchFamily="34" charset="-120"/>
                <a:cs typeface="Times New Roman" panose="02020603050405020304" pitchFamily="18" charset="0"/>
              </a:rPr>
              <a:t/>
            </a:r>
            <a:br>
              <a:rPr lang="en-US" altLang="zh-TW" sz="2400" dirty="0">
                <a:latin typeface="Times New Roman" panose="02020603050405020304" pitchFamily="18" charset="0"/>
                <a:ea typeface="微軟正黑體" panose="020B0604030504040204" pitchFamily="34" charset="-120"/>
                <a:cs typeface="Times New Roman" panose="02020603050405020304" pitchFamily="18" charset="0"/>
              </a:rPr>
            </a:br>
            <a:r>
              <a:rPr lang="zh-TW" altLang="en-US" sz="2400" dirty="0">
                <a:latin typeface="Times New Roman" panose="02020603050405020304" pitchFamily="18" charset="0"/>
                <a:ea typeface="微軟正黑體" panose="020B0604030504040204" pitchFamily="34" charset="-120"/>
                <a:cs typeface="Times New Roman" panose="02020603050405020304" pitchFamily="18" charset="0"/>
              </a:rPr>
              <a:t>全球 </a:t>
            </a:r>
            <a:r>
              <a:rPr lang="en-US" altLang="zh-TW" sz="3600" b="1" dirty="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55%</a:t>
            </a:r>
            <a:r>
              <a:rPr lang="zh-TW" altLang="en-US" sz="3200" b="1" dirty="0">
                <a:solidFill>
                  <a:schemeClr val="accent2">
                    <a:lumMod val="75000"/>
                  </a:schemeClr>
                </a:solidFill>
                <a:latin typeface="Times New Roman" panose="02020603050405020304" pitchFamily="18" charset="0"/>
                <a:ea typeface="微軟正黑體" panose="020B0604030504040204" pitchFamily="34" charset="-120"/>
                <a:cs typeface="Times New Roman" panose="02020603050405020304" pitchFamily="18" charset="0"/>
              </a:rPr>
              <a:t> </a:t>
            </a:r>
            <a:r>
              <a:rPr lang="en-US" altLang="zh-TW" sz="2400" dirty="0">
                <a:latin typeface="Times New Roman" panose="02020603050405020304" pitchFamily="18" charset="0"/>
                <a:ea typeface="微軟正黑體" panose="020B0604030504040204" pitchFamily="34" charset="-120"/>
                <a:cs typeface="Times New Roman" panose="02020603050405020304" pitchFamily="18" charset="0"/>
              </a:rPr>
              <a:t>GHG</a:t>
            </a:r>
            <a:r>
              <a:rPr lang="zh-TW" altLang="en-US" sz="2400" dirty="0">
                <a:latin typeface="Times New Roman" panose="02020603050405020304" pitchFamily="18" charset="0"/>
                <a:ea typeface="微軟正黑體" panose="020B0604030504040204" pitchFamily="34" charset="-120"/>
                <a:cs typeface="Times New Roman" panose="02020603050405020304" pitchFamily="18" charset="0"/>
              </a:rPr>
              <a:t>排放量</a:t>
            </a:r>
          </a:p>
        </p:txBody>
      </p:sp>
      <p:sp>
        <p:nvSpPr>
          <p:cNvPr id="16387" name="內容版面配置區 2"/>
          <p:cNvSpPr txBox="1">
            <a:spLocks/>
          </p:cNvSpPr>
          <p:nvPr/>
        </p:nvSpPr>
        <p:spPr bwMode="auto">
          <a:xfrm>
            <a:off x="245527" y="748918"/>
            <a:ext cx="7571939" cy="10200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5783" tIns="47892" rIns="95783" bIns="47892">
            <a:spAutoFit/>
          </a:bodyPr>
          <a:lstStyle>
            <a:lvl1pPr marL="377825" indent="-377825" defTabSz="931863" eaLnBrk="0" hangingPunct="0">
              <a:defRPr kumimoji="1" sz="2800">
                <a:solidFill>
                  <a:schemeClr val="tx1"/>
                </a:solidFill>
                <a:latin typeface="Arial" pitchFamily="34" charset="0"/>
                <a:ea typeface="新細明體" pitchFamily="18" charset="-120"/>
              </a:defRPr>
            </a:lvl1pPr>
            <a:lvl2pPr marL="742950" indent="-285750" defTabSz="931863" eaLnBrk="0" hangingPunct="0">
              <a:defRPr kumimoji="1" sz="2800">
                <a:solidFill>
                  <a:schemeClr val="tx1"/>
                </a:solidFill>
                <a:latin typeface="Arial" pitchFamily="34" charset="0"/>
                <a:ea typeface="新細明體" pitchFamily="18" charset="-120"/>
              </a:defRPr>
            </a:lvl2pPr>
            <a:lvl3pPr marL="1143000" indent="-228600" defTabSz="931863" eaLnBrk="0" hangingPunct="0">
              <a:defRPr kumimoji="1" sz="2800">
                <a:solidFill>
                  <a:schemeClr val="tx1"/>
                </a:solidFill>
                <a:latin typeface="Arial" pitchFamily="34" charset="0"/>
                <a:ea typeface="新細明體" pitchFamily="18" charset="-120"/>
              </a:defRPr>
            </a:lvl3pPr>
            <a:lvl4pPr marL="1600200" indent="-228600" defTabSz="931863" eaLnBrk="0" hangingPunct="0">
              <a:defRPr kumimoji="1" sz="2800">
                <a:solidFill>
                  <a:schemeClr val="tx1"/>
                </a:solidFill>
                <a:latin typeface="Arial" pitchFamily="34" charset="0"/>
                <a:ea typeface="新細明體" pitchFamily="18" charset="-120"/>
              </a:defRPr>
            </a:lvl4pPr>
            <a:lvl5pPr marL="2057400" indent="-228600" defTabSz="931863" eaLnBrk="0" hangingPunct="0">
              <a:defRPr kumimoji="1" sz="2800">
                <a:solidFill>
                  <a:schemeClr val="tx1"/>
                </a:solidFill>
                <a:latin typeface="Arial" pitchFamily="34" charset="0"/>
                <a:ea typeface="新細明體" pitchFamily="18" charset="-120"/>
              </a:defRPr>
            </a:lvl5pPr>
            <a:lvl6pPr marL="2514600" indent="-228600" defTabSz="931863"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defTabSz="931863"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defTabSz="931863"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defTabSz="931863"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spcAft>
                <a:spcPts val="600"/>
              </a:spcAft>
              <a:buClr>
                <a:srgbClr val="3333FF"/>
              </a:buClr>
              <a:buFont typeface="Wingdings" pitchFamily="2" charset="2"/>
              <a:buChar char="n"/>
            </a:pPr>
            <a:r>
              <a:rPr kumimoji="0" lang="zh-TW" altLang="en-US" b="1" u="sng" dirty="0">
                <a:solidFill>
                  <a:srgbClr val="FF0000"/>
                </a:solidFill>
                <a:latin typeface="Times New Roman" pitchFamily="18" charset="0"/>
                <a:ea typeface="微軟正黑體" pitchFamily="34" charset="-120"/>
                <a:cs typeface="Times New Roman" pitchFamily="18" charset="0"/>
              </a:rPr>
              <a:t>巴黎</a:t>
            </a:r>
            <a:r>
              <a:rPr kumimoji="0" lang="zh-TW" altLang="en-US" b="1" u="sng" dirty="0" smtClean="0">
                <a:solidFill>
                  <a:srgbClr val="FF0000"/>
                </a:solidFill>
                <a:latin typeface="Times New Roman" pitchFamily="18" charset="0"/>
                <a:ea typeface="微軟正黑體" pitchFamily="34" charset="-120"/>
                <a:cs typeface="Times New Roman" pitchFamily="18" charset="0"/>
              </a:rPr>
              <a:t>協定</a:t>
            </a:r>
            <a:r>
              <a:rPr lang="en-US" altLang="zh-TW" sz="2400" dirty="0" smtClean="0">
                <a:latin typeface="Times New Roman" pitchFamily="18" charset="0"/>
                <a:ea typeface="微軟正黑體" pitchFamily="34" charset="-120"/>
                <a:cs typeface="Times New Roman" pitchFamily="18" charset="0"/>
              </a:rPr>
              <a:t>(Paris Agreement)</a:t>
            </a:r>
            <a:br>
              <a:rPr lang="en-US" altLang="zh-TW" sz="2400" dirty="0" smtClean="0">
                <a:latin typeface="Times New Roman" pitchFamily="18" charset="0"/>
                <a:ea typeface="微軟正黑體" pitchFamily="34" charset="-120"/>
                <a:cs typeface="Times New Roman" pitchFamily="18" charset="0"/>
              </a:rPr>
            </a:br>
            <a:r>
              <a:rPr lang="en-US" altLang="zh-TW" sz="2400" dirty="0" smtClean="0">
                <a:latin typeface="Times New Roman" pitchFamily="18" charset="0"/>
                <a:ea typeface="微軟正黑體" pitchFamily="34" charset="-120"/>
                <a:cs typeface="Times New Roman" pitchFamily="18" charset="0"/>
              </a:rPr>
              <a:t>2016 </a:t>
            </a:r>
            <a:r>
              <a:rPr lang="zh-TW" altLang="en-US" sz="2400" dirty="0">
                <a:latin typeface="Times New Roman" pitchFamily="18" charset="0"/>
                <a:ea typeface="微軟正黑體" pitchFamily="34" charset="-120"/>
                <a:cs typeface="Times New Roman" pitchFamily="18" charset="0"/>
              </a:rPr>
              <a:t>年地球</a:t>
            </a:r>
            <a:r>
              <a:rPr lang="zh-TW" altLang="en-US" sz="2400" dirty="0" smtClean="0">
                <a:latin typeface="Times New Roman" pitchFamily="18" charset="0"/>
                <a:ea typeface="微軟正黑體" pitchFamily="34" charset="-120"/>
                <a:cs typeface="Times New Roman" pitchFamily="18" charset="0"/>
              </a:rPr>
              <a:t>日 </a:t>
            </a:r>
            <a:r>
              <a:rPr lang="en-US" altLang="zh-TW" sz="3200" b="1" u="sng" dirty="0" smtClean="0">
                <a:solidFill>
                  <a:srgbClr val="7030A0"/>
                </a:solidFill>
                <a:latin typeface="Times New Roman" pitchFamily="18" charset="0"/>
                <a:ea typeface="微軟正黑體" pitchFamily="34" charset="-120"/>
                <a:cs typeface="Times New Roman" pitchFamily="18" charset="0"/>
              </a:rPr>
              <a:t>175 </a:t>
            </a:r>
            <a:r>
              <a:rPr lang="zh-TW" altLang="en-US" sz="2400" dirty="0">
                <a:latin typeface="Times New Roman" pitchFamily="18" charset="0"/>
                <a:ea typeface="微軟正黑體" pitchFamily="34" charset="-120"/>
                <a:cs typeface="Times New Roman" pitchFamily="18" charset="0"/>
              </a:rPr>
              <a:t>個締約方在聯合國</a:t>
            </a:r>
            <a:r>
              <a:rPr lang="zh-TW" altLang="en-US" sz="2400" dirty="0" smtClean="0">
                <a:latin typeface="Times New Roman" pitchFamily="18" charset="0"/>
                <a:ea typeface="微軟正黑體" pitchFamily="34" charset="-120"/>
                <a:cs typeface="Times New Roman" pitchFamily="18" charset="0"/>
              </a:rPr>
              <a:t>總部簽署</a:t>
            </a:r>
            <a:r>
              <a:rPr lang="zh-TW" altLang="en-US" sz="2400" dirty="0">
                <a:latin typeface="Times New Roman" pitchFamily="18" charset="0"/>
                <a:ea typeface="微軟正黑體" pitchFamily="34" charset="-120"/>
                <a:cs typeface="Times New Roman" pitchFamily="18" charset="0"/>
              </a:rPr>
              <a:t>。</a:t>
            </a:r>
            <a:endParaRPr lang="en-US" altLang="zh-TW" sz="2400" dirty="0">
              <a:latin typeface="Times New Roman" pitchFamily="18" charset="0"/>
              <a:ea typeface="微軟正黑體" pitchFamily="34" charset="-120"/>
              <a:cs typeface="Times New Roman" pitchFamily="18" charset="0"/>
            </a:endParaRPr>
          </a:p>
        </p:txBody>
      </p:sp>
      <p:sp>
        <p:nvSpPr>
          <p:cNvPr id="16388" name="內容版面配置區 2"/>
          <p:cNvSpPr txBox="1">
            <a:spLocks/>
          </p:cNvSpPr>
          <p:nvPr/>
        </p:nvSpPr>
        <p:spPr bwMode="auto">
          <a:xfrm>
            <a:off x="482599" y="4603284"/>
            <a:ext cx="6330323" cy="14817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5783" tIns="47892" rIns="95783" bIns="47892">
            <a:spAutoFit/>
          </a:bodyPr>
          <a:lstStyle>
            <a:lvl1pPr marL="377825" indent="-377825" defTabSz="931863" eaLnBrk="0" hangingPunct="0">
              <a:defRPr kumimoji="1" sz="2800">
                <a:solidFill>
                  <a:schemeClr val="tx1"/>
                </a:solidFill>
                <a:latin typeface="Arial" pitchFamily="34" charset="0"/>
                <a:ea typeface="新細明體" pitchFamily="18" charset="-120"/>
              </a:defRPr>
            </a:lvl1pPr>
            <a:lvl2pPr marL="447675" indent="-261938" defTabSz="931863" eaLnBrk="0" hangingPunct="0">
              <a:defRPr kumimoji="1" sz="2800">
                <a:solidFill>
                  <a:schemeClr val="tx1"/>
                </a:solidFill>
                <a:latin typeface="Arial" pitchFamily="34" charset="0"/>
                <a:ea typeface="新細明體" pitchFamily="18" charset="-120"/>
              </a:defRPr>
            </a:lvl2pPr>
            <a:lvl3pPr marL="1143000" indent="-228600" defTabSz="931863" eaLnBrk="0" hangingPunct="0">
              <a:defRPr kumimoji="1" sz="2800">
                <a:solidFill>
                  <a:schemeClr val="tx1"/>
                </a:solidFill>
                <a:latin typeface="Arial" pitchFamily="34" charset="0"/>
                <a:ea typeface="新細明體" pitchFamily="18" charset="-120"/>
              </a:defRPr>
            </a:lvl3pPr>
            <a:lvl4pPr marL="1600200" indent="-228600" defTabSz="931863" eaLnBrk="0" hangingPunct="0">
              <a:defRPr kumimoji="1" sz="2800">
                <a:solidFill>
                  <a:schemeClr val="tx1"/>
                </a:solidFill>
                <a:latin typeface="Arial" pitchFamily="34" charset="0"/>
                <a:ea typeface="新細明體" pitchFamily="18" charset="-120"/>
              </a:defRPr>
            </a:lvl4pPr>
            <a:lvl5pPr marL="2057400" indent="-228600" defTabSz="931863" eaLnBrk="0" hangingPunct="0">
              <a:defRPr kumimoji="1" sz="2800">
                <a:solidFill>
                  <a:schemeClr val="tx1"/>
                </a:solidFill>
                <a:latin typeface="Arial" pitchFamily="34" charset="0"/>
                <a:ea typeface="新細明體" pitchFamily="18" charset="-120"/>
              </a:defRPr>
            </a:lvl5pPr>
            <a:lvl6pPr marL="2514600" indent="-228600" defTabSz="931863"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defTabSz="931863"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defTabSz="931863"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defTabSz="931863"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marL="381000" indent="-265113">
              <a:spcAft>
                <a:spcPts val="600"/>
              </a:spcAft>
              <a:buClr>
                <a:srgbClr val="3333FF"/>
              </a:buClr>
              <a:buFont typeface="Wingdings" panose="05000000000000000000" pitchFamily="2" charset="2"/>
              <a:buChar char="ü"/>
            </a:pPr>
            <a:r>
              <a:rPr kumimoji="0" lang="zh-TW" altLang="en-US" sz="2000" dirty="0" smtClean="0">
                <a:solidFill>
                  <a:srgbClr val="0D0D0D"/>
                </a:solidFill>
                <a:latin typeface="Times New Roman" pitchFamily="18" charset="0"/>
                <a:ea typeface="微軟正黑體" pitchFamily="34" charset="-120"/>
                <a:cs typeface="Times New Roman" pitchFamily="18" charset="0"/>
              </a:rPr>
              <a:t>成立特設工作組籌劃</a:t>
            </a:r>
            <a:r>
              <a:rPr kumimoji="0" lang="zh-TW" altLang="en-US" sz="2000" dirty="0">
                <a:solidFill>
                  <a:srgbClr val="0D0D0D"/>
                </a:solidFill>
                <a:latin typeface="Times New Roman" pitchFamily="18" charset="0"/>
                <a:ea typeface="微軟正黑體" pitchFamily="34" charset="-120"/>
                <a:cs typeface="Times New Roman" pitchFamily="18" charset="0"/>
              </a:rPr>
              <a:t>生效後的第一次會議</a:t>
            </a:r>
            <a:r>
              <a:rPr kumimoji="0" lang="en-US" altLang="zh-TW" sz="2000" dirty="0">
                <a:solidFill>
                  <a:srgbClr val="0D0D0D"/>
                </a:solidFill>
                <a:latin typeface="Times New Roman" pitchFamily="18" charset="0"/>
                <a:ea typeface="微軟正黑體" pitchFamily="34" charset="-120"/>
                <a:cs typeface="Times New Roman" pitchFamily="18" charset="0"/>
              </a:rPr>
              <a:t>(CMA)</a:t>
            </a:r>
            <a:r>
              <a:rPr kumimoji="0" lang="zh-TW" altLang="en-US" sz="2000" dirty="0">
                <a:solidFill>
                  <a:srgbClr val="0D0D0D"/>
                </a:solidFill>
                <a:latin typeface="Times New Roman" pitchFamily="18" charset="0"/>
                <a:ea typeface="微軟正黑體" pitchFamily="34" charset="-120"/>
                <a:cs typeface="Times New Roman" pitchFamily="18" charset="0"/>
              </a:rPr>
              <a:t>。</a:t>
            </a:r>
            <a:endParaRPr kumimoji="0" lang="en-US" altLang="zh-TW" sz="2000" dirty="0">
              <a:solidFill>
                <a:srgbClr val="0D0D0D"/>
              </a:solidFill>
              <a:latin typeface="Times New Roman" pitchFamily="18" charset="0"/>
              <a:ea typeface="微軟正黑體" pitchFamily="34" charset="-120"/>
              <a:cs typeface="Times New Roman" pitchFamily="18" charset="0"/>
            </a:endParaRPr>
          </a:p>
          <a:p>
            <a:pPr marL="381000" indent="-265113">
              <a:spcAft>
                <a:spcPts val="600"/>
              </a:spcAft>
              <a:buClr>
                <a:srgbClr val="3333FF"/>
              </a:buClr>
              <a:buFont typeface="Wingdings" panose="05000000000000000000" pitchFamily="2" charset="2"/>
              <a:buChar char="ü"/>
            </a:pPr>
            <a:r>
              <a:rPr kumimoji="0" lang="en-US" altLang="zh-TW" sz="2000" dirty="0" smtClean="0">
                <a:solidFill>
                  <a:srgbClr val="0D0D0D"/>
                </a:solidFill>
                <a:latin typeface="Times New Roman" pitchFamily="18" charset="0"/>
                <a:ea typeface="微軟正黑體" pitchFamily="34" charset="-120"/>
                <a:cs typeface="Times New Roman" pitchFamily="18" charset="0"/>
              </a:rPr>
              <a:t>IPCC</a:t>
            </a:r>
            <a:r>
              <a:rPr kumimoji="0" lang="zh-TW" altLang="en-US" sz="2000" dirty="0" smtClean="0">
                <a:solidFill>
                  <a:srgbClr val="0D0D0D"/>
                </a:solidFill>
                <a:latin typeface="Times New Roman" pitchFamily="18" charset="0"/>
                <a:ea typeface="微軟正黑體" pitchFamily="34" charset="-120"/>
                <a:cs typeface="Times New Roman" pitchFamily="18" charset="0"/>
              </a:rPr>
              <a:t>於</a:t>
            </a:r>
            <a:r>
              <a:rPr kumimoji="0" lang="en-US" altLang="zh-TW" sz="2000" dirty="0" smtClean="0">
                <a:solidFill>
                  <a:srgbClr val="0D0D0D"/>
                </a:solidFill>
                <a:latin typeface="Times New Roman" pitchFamily="18" charset="0"/>
                <a:ea typeface="微軟正黑體" pitchFamily="34" charset="-120"/>
                <a:cs typeface="Times New Roman" pitchFamily="18" charset="0"/>
              </a:rPr>
              <a:t> </a:t>
            </a:r>
            <a:r>
              <a:rPr kumimoji="0" lang="en-US" altLang="zh-TW" sz="2000" dirty="0">
                <a:solidFill>
                  <a:srgbClr val="0D0D0D"/>
                </a:solidFill>
                <a:latin typeface="Times New Roman" pitchFamily="18" charset="0"/>
                <a:ea typeface="微軟正黑體" pitchFamily="34" charset="-120"/>
                <a:cs typeface="Times New Roman" pitchFamily="18" charset="0"/>
              </a:rPr>
              <a:t>2018</a:t>
            </a:r>
            <a:r>
              <a:rPr kumimoji="0" lang="zh-TW" altLang="en-US" sz="2000" dirty="0" smtClean="0">
                <a:solidFill>
                  <a:srgbClr val="0D0D0D"/>
                </a:solidFill>
                <a:latin typeface="Times New Roman" pitchFamily="18" charset="0"/>
                <a:ea typeface="微軟正黑體" pitchFamily="34" charset="-120"/>
                <a:cs typeface="Times New Roman" pitchFamily="18" charset="0"/>
              </a:rPr>
              <a:t>年提出</a:t>
            </a:r>
            <a:r>
              <a:rPr kumimoji="0" lang="en-US" altLang="zh-TW" sz="2000" dirty="0" smtClean="0">
                <a:solidFill>
                  <a:srgbClr val="0D0D0D"/>
                </a:solidFill>
                <a:latin typeface="Times New Roman" pitchFamily="18" charset="0"/>
                <a:ea typeface="微軟正黑體" pitchFamily="34" charset="-120"/>
                <a:cs typeface="Times New Roman" pitchFamily="18" charset="0"/>
              </a:rPr>
              <a:t> </a:t>
            </a:r>
            <a:r>
              <a:rPr kumimoji="0" lang="en-US" altLang="zh-TW" sz="2000" dirty="0">
                <a:solidFill>
                  <a:srgbClr val="0D0D0D"/>
                </a:solidFill>
                <a:latin typeface="Times New Roman" pitchFamily="18" charset="0"/>
                <a:ea typeface="微軟正黑體" pitchFamily="34" charset="-120"/>
                <a:cs typeface="Times New Roman" pitchFamily="18" charset="0"/>
              </a:rPr>
              <a:t>1.5 </a:t>
            </a:r>
            <a:r>
              <a:rPr lang="en-US" altLang="zh-TW" sz="200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a:t>
            </a:r>
            <a:r>
              <a:rPr kumimoji="0" lang="zh-TW" altLang="en-US" sz="2000" dirty="0" smtClean="0">
                <a:solidFill>
                  <a:srgbClr val="0D0D0D"/>
                </a:solidFill>
                <a:latin typeface="Times New Roman" pitchFamily="18" charset="0"/>
                <a:ea typeface="微軟正黑體" pitchFamily="34" charset="-120"/>
                <a:cs typeface="Times New Roman" pitchFamily="18" charset="0"/>
              </a:rPr>
              <a:t>特別</a:t>
            </a:r>
            <a:r>
              <a:rPr kumimoji="0" lang="zh-TW" altLang="en-US" sz="2000" dirty="0">
                <a:solidFill>
                  <a:srgbClr val="0D0D0D"/>
                </a:solidFill>
                <a:latin typeface="Times New Roman" pitchFamily="18" charset="0"/>
                <a:ea typeface="微軟正黑體" pitchFamily="34" charset="-120"/>
                <a:cs typeface="Times New Roman" pitchFamily="18" charset="0"/>
              </a:rPr>
              <a:t>評估報告。</a:t>
            </a:r>
            <a:endParaRPr kumimoji="0" lang="en-US" altLang="zh-TW" sz="2000" dirty="0">
              <a:solidFill>
                <a:srgbClr val="0D0D0D"/>
              </a:solidFill>
              <a:latin typeface="Times New Roman" pitchFamily="18" charset="0"/>
              <a:ea typeface="微軟正黑體" pitchFamily="34" charset="-120"/>
              <a:cs typeface="Times New Roman" pitchFamily="18" charset="0"/>
            </a:endParaRPr>
          </a:p>
          <a:p>
            <a:pPr marL="381000" indent="-265113">
              <a:spcAft>
                <a:spcPts val="600"/>
              </a:spcAft>
              <a:buClr>
                <a:srgbClr val="3333FF"/>
              </a:buClr>
              <a:buFont typeface="Wingdings" panose="05000000000000000000" pitchFamily="2" charset="2"/>
              <a:buChar char="ü"/>
            </a:pPr>
            <a:r>
              <a:rPr kumimoji="0" lang="zh-TW" altLang="en-US" sz="2000" dirty="0">
                <a:solidFill>
                  <a:srgbClr val="0D0D0D"/>
                </a:solidFill>
                <a:latin typeface="Times New Roman" pitchFamily="18" charset="0"/>
                <a:ea typeface="微軟正黑體" pitchFamily="34" charset="-120"/>
                <a:cs typeface="Times New Roman" pitchFamily="18" charset="0"/>
              </a:rPr>
              <a:t>締約方之國家自定</a:t>
            </a:r>
            <a:r>
              <a:rPr kumimoji="0" lang="zh-TW" altLang="en-US" sz="2000" dirty="0" smtClean="0">
                <a:solidFill>
                  <a:srgbClr val="0D0D0D"/>
                </a:solidFill>
                <a:latin typeface="Times New Roman" pitchFamily="18" charset="0"/>
                <a:ea typeface="微軟正黑體" pitchFamily="34" charset="-120"/>
                <a:cs typeface="Times New Roman" pitchFamily="18" charset="0"/>
              </a:rPr>
              <a:t>貢獻每五</a:t>
            </a:r>
            <a:r>
              <a:rPr kumimoji="0" lang="zh-TW" altLang="en-US" sz="2000" dirty="0">
                <a:solidFill>
                  <a:srgbClr val="0D0D0D"/>
                </a:solidFill>
                <a:latin typeface="Times New Roman" pitchFamily="18" charset="0"/>
                <a:ea typeface="微軟正黑體" pitchFamily="34" charset="-120"/>
                <a:cs typeface="Times New Roman" pitchFamily="18" charset="0"/>
              </a:rPr>
              <a:t>年提交報告及檢討，</a:t>
            </a:r>
            <a:r>
              <a:rPr kumimoji="0" lang="en-US" altLang="zh-TW" sz="2000" dirty="0">
                <a:solidFill>
                  <a:srgbClr val="0D0D0D"/>
                </a:solidFill>
                <a:latin typeface="Times New Roman" pitchFamily="18" charset="0"/>
                <a:ea typeface="微軟正黑體" pitchFamily="34" charset="-120"/>
                <a:cs typeface="Times New Roman" pitchFamily="18" charset="0"/>
              </a:rPr>
              <a:t/>
            </a:r>
            <a:br>
              <a:rPr kumimoji="0" lang="en-US" altLang="zh-TW" sz="2000" dirty="0">
                <a:solidFill>
                  <a:srgbClr val="0D0D0D"/>
                </a:solidFill>
                <a:latin typeface="Times New Roman" pitchFamily="18" charset="0"/>
                <a:ea typeface="微軟正黑體" pitchFamily="34" charset="-120"/>
                <a:cs typeface="Times New Roman" pitchFamily="18" charset="0"/>
              </a:rPr>
            </a:br>
            <a:r>
              <a:rPr kumimoji="0" lang="zh-TW" altLang="en-US" sz="2000" dirty="0" smtClean="0">
                <a:solidFill>
                  <a:srgbClr val="0D0D0D"/>
                </a:solidFill>
                <a:latin typeface="Times New Roman" pitchFamily="18" charset="0"/>
                <a:ea typeface="微軟正黑體" pitchFamily="34" charset="-120"/>
                <a:cs typeface="Times New Roman" pitchFamily="18" charset="0"/>
              </a:rPr>
              <a:t>並於</a:t>
            </a:r>
            <a:r>
              <a:rPr kumimoji="0" lang="en-US" altLang="zh-TW" sz="2000" dirty="0" smtClean="0">
                <a:solidFill>
                  <a:srgbClr val="0D0D0D"/>
                </a:solidFill>
                <a:latin typeface="Times New Roman" pitchFamily="18" charset="0"/>
                <a:ea typeface="微軟正黑體" pitchFamily="34" charset="-120"/>
                <a:cs typeface="Times New Roman" pitchFamily="18" charset="0"/>
              </a:rPr>
              <a:t> </a:t>
            </a:r>
            <a:r>
              <a:rPr kumimoji="0" lang="en-US" altLang="zh-TW" sz="2000" dirty="0">
                <a:solidFill>
                  <a:srgbClr val="0D0D0D"/>
                </a:solidFill>
                <a:latin typeface="Times New Roman" pitchFamily="18" charset="0"/>
                <a:ea typeface="微軟正黑體" pitchFamily="34" charset="-120"/>
                <a:cs typeface="Times New Roman" pitchFamily="18" charset="0"/>
              </a:rPr>
              <a:t>2023 </a:t>
            </a:r>
            <a:r>
              <a:rPr kumimoji="0" lang="zh-TW" altLang="en-US" sz="2000" dirty="0">
                <a:solidFill>
                  <a:srgbClr val="0D0D0D"/>
                </a:solidFill>
                <a:latin typeface="Times New Roman" pitchFamily="18" charset="0"/>
                <a:ea typeface="微軟正黑體" pitchFamily="34" charset="-120"/>
                <a:cs typeface="Times New Roman" pitchFamily="18" charset="0"/>
              </a:rPr>
              <a:t>年首次全球盤點。</a:t>
            </a:r>
            <a:endParaRPr kumimoji="0" lang="en-US" altLang="zh-TW" sz="2000" dirty="0">
              <a:solidFill>
                <a:srgbClr val="0D0D0D"/>
              </a:solidFill>
              <a:latin typeface="Times New Roman" pitchFamily="18" charset="0"/>
              <a:ea typeface="微軟正黑體" pitchFamily="34" charset="-120"/>
              <a:cs typeface="Times New Roman" pitchFamily="18" charset="0"/>
            </a:endParaRPr>
          </a:p>
        </p:txBody>
      </p:sp>
      <p:sp>
        <p:nvSpPr>
          <p:cNvPr id="16" name="矩形 22"/>
          <p:cNvSpPr>
            <a:spLocks noChangeArrowheads="1"/>
          </p:cNvSpPr>
          <p:nvPr/>
        </p:nvSpPr>
        <p:spPr bwMode="auto">
          <a:xfrm>
            <a:off x="808396" y="1880160"/>
            <a:ext cx="5161295" cy="1126410"/>
          </a:xfrm>
          <a:prstGeom prst="rect">
            <a:avLst/>
          </a:prstGeom>
          <a:gradFill>
            <a:gsLst>
              <a:gs pos="0">
                <a:srgbClr val="FFFFCC"/>
              </a:gs>
              <a:gs pos="100000">
                <a:srgbClr val="E7E7D8"/>
              </a:gs>
              <a:gs pos="100000">
                <a:schemeClr val="accent6">
                  <a:tint val="37000"/>
                  <a:satMod val="300000"/>
                </a:schemeClr>
              </a:gs>
              <a:gs pos="100000">
                <a:srgbClr val="FFFF00"/>
              </a:gs>
            </a:gsLst>
          </a:gradFill>
        </p:spPr>
        <p:style>
          <a:lnRef idx="1">
            <a:schemeClr val="accent6"/>
          </a:lnRef>
          <a:fillRef idx="2">
            <a:schemeClr val="accent6"/>
          </a:fillRef>
          <a:effectRef idx="1">
            <a:schemeClr val="accent6"/>
          </a:effectRef>
          <a:fontRef idx="minor">
            <a:schemeClr val="dk1"/>
          </a:fontRef>
        </p:style>
        <p:txBody>
          <a:bodyPr anchor="ctr"/>
          <a:lstStyle/>
          <a:p>
            <a:pPr algn="ctr">
              <a:defRPr/>
            </a:pPr>
            <a:r>
              <a:rPr lang="en-US" altLang="zh-TW" sz="4000" b="1" dirty="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17</a:t>
            </a:r>
            <a:r>
              <a:rPr lang="zh-TW" altLang="en-US" sz="4000" b="1" dirty="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 </a:t>
            </a:r>
            <a:r>
              <a:rPr lang="zh-TW" altLang="en-US"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個締約方</a:t>
            </a:r>
            <a:r>
              <a:rPr lang="en-US" altLang="zh-TW"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以小島國為主</a:t>
            </a:r>
            <a:r>
              <a:rPr lang="en-US" altLang="zh-TW" sz="240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240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已批准</a:t>
            </a:r>
            <a:r>
              <a:rPr lang="en-US" altLang="zh-TW" sz="240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 </a:t>
            </a:r>
          </a:p>
          <a:p>
            <a:pPr algn="ctr">
              <a:defRPr/>
            </a:pPr>
            <a:r>
              <a:rPr lang="zh-TW" altLang="en-US" sz="240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僅</a:t>
            </a:r>
            <a:r>
              <a:rPr lang="zh-TW" altLang="en-US"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占全球排放量</a:t>
            </a:r>
            <a:r>
              <a:rPr lang="zh-TW" altLang="en-US" sz="240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約 </a:t>
            </a:r>
            <a:r>
              <a:rPr lang="en-US" altLang="zh-TW" sz="4000" b="1" dirty="0" smtClean="0">
                <a:solidFill>
                  <a:srgbClr val="7030A0"/>
                </a:solidFill>
                <a:latin typeface="Times New Roman" panose="02020603050405020304" pitchFamily="18" charset="0"/>
                <a:ea typeface="微軟正黑體" panose="020B0604030504040204" pitchFamily="34" charset="-120"/>
                <a:cs typeface="Times New Roman" panose="02020603050405020304" pitchFamily="18" charset="0"/>
              </a:rPr>
              <a:t>0.04%</a:t>
            </a:r>
            <a:endParaRPr lang="en-US" altLang="zh-TW"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17" name="矩形 24"/>
          <p:cNvSpPr>
            <a:spLocks noChangeArrowheads="1"/>
          </p:cNvSpPr>
          <p:nvPr/>
        </p:nvSpPr>
        <p:spPr bwMode="auto">
          <a:xfrm>
            <a:off x="6098481" y="1918595"/>
            <a:ext cx="3328851" cy="1049338"/>
          </a:xfrm>
          <a:prstGeom prst="rect">
            <a:avLst/>
          </a:prstGeom>
          <a:gradFill>
            <a:gsLst>
              <a:gs pos="0">
                <a:schemeClr val="bg1"/>
              </a:gs>
              <a:gs pos="0">
                <a:schemeClr val="bg1"/>
              </a:gs>
              <a:gs pos="100000">
                <a:srgbClr val="CCFFCC"/>
              </a:gs>
            </a:gsLst>
          </a:gradFill>
        </p:spPr>
        <p:style>
          <a:lnRef idx="1">
            <a:schemeClr val="accent6"/>
          </a:lnRef>
          <a:fillRef idx="2">
            <a:schemeClr val="accent6"/>
          </a:fillRef>
          <a:effectRef idx="1">
            <a:schemeClr val="accent6"/>
          </a:effectRef>
          <a:fontRef idx="minor">
            <a:schemeClr val="dk1"/>
          </a:fontRef>
        </p:style>
        <p:txBody>
          <a:bodyPr anchor="ctr"/>
          <a:lstStyle/>
          <a:p>
            <a:pPr algn="ctr">
              <a:defRPr/>
            </a:pPr>
            <a:r>
              <a:rPr lang="zh-TW" altLang="en-US" sz="18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中國大陸、美國、歐盟</a:t>
            </a:r>
            <a:r>
              <a:rPr lang="zh-TW" altLang="en-US" sz="180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a:t>
            </a:r>
            <a:r>
              <a:rPr lang="en-US" altLang="zh-TW" sz="180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
            </a:r>
            <a:br>
              <a:rPr lang="en-US" altLang="zh-TW" sz="180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br>
            <a:r>
              <a:rPr lang="zh-TW" altLang="en-US" sz="180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俄羅斯</a:t>
            </a:r>
            <a:r>
              <a:rPr lang="zh-TW" altLang="en-US" sz="18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之總排放量約占</a:t>
            </a:r>
            <a:r>
              <a:rPr lang="en-US" altLang="zh-TW" sz="18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
            </a:r>
            <a:br>
              <a:rPr lang="en-US" altLang="zh-TW" sz="18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br>
            <a:r>
              <a:rPr lang="zh-TW" altLang="en-US" sz="18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全球排放量之</a:t>
            </a:r>
            <a:r>
              <a:rPr lang="en-US" altLang="zh-TW" sz="18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 </a:t>
            </a:r>
            <a:r>
              <a:rPr lang="en-US" altLang="zh-TW" b="1"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57.59%</a:t>
            </a:r>
            <a:endParaRPr lang="en-US" altLang="zh-TW" b="1"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16392" name="文字方塊 25"/>
          <p:cNvSpPr txBox="1">
            <a:spLocks noChangeArrowheads="1"/>
          </p:cNvSpPr>
          <p:nvPr/>
        </p:nvSpPr>
        <p:spPr bwMode="auto">
          <a:xfrm>
            <a:off x="482600" y="6152232"/>
            <a:ext cx="6909873" cy="4835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7355" tIns="33677" rIns="67355" bIns="33677">
            <a:spAutoFit/>
          </a:bodyPr>
          <a:lstStyle>
            <a:lvl1pPr marL="658813" indent="-658813"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eaLnBrk="1" hangingPunct="1"/>
            <a:r>
              <a:rPr lang="zh-TW" altLang="en-US" sz="900" dirty="0">
                <a:latin typeface="Times New Roman" pitchFamily="18" charset="0"/>
                <a:ea typeface="微軟正黑體" pitchFamily="34" charset="-120"/>
                <a:cs typeface="Times New Roman" pitchFamily="18" charset="0"/>
              </a:rPr>
              <a:t>參考資料：</a:t>
            </a:r>
            <a:r>
              <a:rPr lang="en-US" altLang="zh-TW" sz="900" dirty="0">
                <a:latin typeface="Times New Roman" pitchFamily="18" charset="0"/>
                <a:ea typeface="微軟正黑體" pitchFamily="34" charset="-120"/>
                <a:cs typeface="Times New Roman" pitchFamily="18" charset="0"/>
              </a:rPr>
              <a:t>1. </a:t>
            </a:r>
            <a:r>
              <a:rPr lang="zh-TW" altLang="zh-TW" sz="900" dirty="0">
                <a:latin typeface="Times New Roman" pitchFamily="18" charset="0"/>
                <a:ea typeface="微軟正黑體" pitchFamily="34" charset="-120"/>
                <a:cs typeface="Times New Roman" pitchFamily="18" charset="0"/>
              </a:rPr>
              <a:t>各締約方排放量數據係各國提交給</a:t>
            </a:r>
            <a:r>
              <a:rPr lang="en-US" altLang="zh-TW" sz="900" dirty="0">
                <a:latin typeface="Times New Roman" pitchFamily="18" charset="0"/>
                <a:ea typeface="微軟正黑體" pitchFamily="34" charset="-120"/>
                <a:cs typeface="Times New Roman" pitchFamily="18" charset="0"/>
              </a:rPr>
              <a:t> UNFCCC </a:t>
            </a:r>
            <a:r>
              <a:rPr lang="zh-TW" altLang="zh-TW" sz="900" dirty="0">
                <a:latin typeface="Times New Roman" pitchFamily="18" charset="0"/>
                <a:ea typeface="微軟正黑體" pitchFamily="34" charset="-120"/>
                <a:cs typeface="Times New Roman" pitchFamily="18" charset="0"/>
              </a:rPr>
              <a:t>溫室氣體排放量最新資料之統計</a:t>
            </a:r>
            <a:r>
              <a:rPr lang="zh-TW" altLang="en-US" sz="900" dirty="0" smtClean="0">
                <a:latin typeface="Times New Roman" pitchFamily="18" charset="0"/>
                <a:ea typeface="微軟正黑體" pitchFamily="34" charset="-120"/>
                <a:cs typeface="Times New Roman" pitchFamily="18" charset="0"/>
              </a:rPr>
              <a:t>：  </a:t>
            </a:r>
            <a:r>
              <a:rPr lang="en-US" altLang="zh-TW" sz="900" dirty="0" smtClean="0">
                <a:latin typeface="Times New Roman" pitchFamily="18" charset="0"/>
                <a:ea typeface="微軟正黑體" pitchFamily="34" charset="-120"/>
                <a:cs typeface="Times New Roman" pitchFamily="18" charset="0"/>
              </a:rPr>
              <a:t/>
            </a:r>
            <a:br>
              <a:rPr lang="en-US" altLang="zh-TW" sz="900" dirty="0" smtClean="0">
                <a:latin typeface="Times New Roman" pitchFamily="18" charset="0"/>
                <a:ea typeface="微軟正黑體" pitchFamily="34" charset="-120"/>
                <a:cs typeface="Times New Roman" pitchFamily="18" charset="0"/>
              </a:rPr>
            </a:br>
            <a:r>
              <a:rPr lang="en-US" altLang="zh-TW" sz="900" dirty="0" smtClean="0">
                <a:latin typeface="Times New Roman" pitchFamily="18" charset="0"/>
                <a:ea typeface="微軟正黑體" pitchFamily="34" charset="-120"/>
                <a:cs typeface="Times New Roman" pitchFamily="18" charset="0"/>
              </a:rPr>
              <a:t>  http</a:t>
            </a:r>
            <a:r>
              <a:rPr lang="en-US" altLang="zh-TW" sz="900" dirty="0">
                <a:latin typeface="Times New Roman" pitchFamily="18" charset="0"/>
                <a:ea typeface="微軟正黑體" pitchFamily="34" charset="-120"/>
                <a:cs typeface="Times New Roman" pitchFamily="18" charset="0"/>
              </a:rPr>
              <a:t>://unfccc.int/resource/docs/2015/cop21/eng/10.pdf#page=30</a:t>
            </a:r>
          </a:p>
          <a:p>
            <a:pPr eaLnBrk="1" hangingPunct="1"/>
            <a:r>
              <a:rPr lang="zh-TW" altLang="en-US" sz="900" dirty="0">
                <a:latin typeface="Times New Roman" pitchFamily="18" charset="0"/>
                <a:ea typeface="微軟正黑體" pitchFamily="34" charset="-120"/>
                <a:cs typeface="Times New Roman" pitchFamily="18" charset="0"/>
              </a:rPr>
              <a:t>　　　　　</a:t>
            </a:r>
            <a:r>
              <a:rPr lang="en-US" altLang="zh-TW" sz="900" dirty="0">
                <a:latin typeface="Times New Roman" pitchFamily="18" charset="0"/>
                <a:ea typeface="微軟正黑體" pitchFamily="34" charset="-120"/>
                <a:cs typeface="Times New Roman" pitchFamily="18" charset="0"/>
              </a:rPr>
              <a:t>2. </a:t>
            </a:r>
            <a:r>
              <a:rPr lang="en-US" altLang="zh-TW" sz="900" dirty="0">
                <a:solidFill>
                  <a:srgbClr val="1C1C1C"/>
                </a:solidFill>
                <a:latin typeface="Times New Roman" pitchFamily="18" charset="0"/>
                <a:ea typeface="微軟正黑體" pitchFamily="34" charset="-120"/>
                <a:cs typeface="Times New Roman" pitchFamily="18" charset="0"/>
              </a:rPr>
              <a:t>2015</a:t>
            </a:r>
            <a:r>
              <a:rPr lang="zh-TW" altLang="en-US" sz="900" dirty="0">
                <a:solidFill>
                  <a:srgbClr val="1C1C1C"/>
                </a:solidFill>
                <a:latin typeface="Times New Roman" pitchFamily="18" charset="0"/>
                <a:ea typeface="微軟正黑體" pitchFamily="34" charset="-120"/>
                <a:cs typeface="Times New Roman" pitchFamily="18" charset="0"/>
              </a:rPr>
              <a:t>年中華民國國家溫室氣體清冊報告 </a:t>
            </a:r>
            <a:r>
              <a:rPr lang="en-US" altLang="zh-TW" sz="900" dirty="0">
                <a:solidFill>
                  <a:srgbClr val="1C1C1C"/>
                </a:solidFill>
                <a:latin typeface="Times New Roman" pitchFamily="18" charset="0"/>
                <a:ea typeface="微軟正黑體" pitchFamily="34" charset="-120"/>
                <a:cs typeface="Times New Roman" pitchFamily="18" charset="0"/>
              </a:rPr>
              <a:t>(2016/02)</a:t>
            </a:r>
            <a:r>
              <a:rPr lang="zh-TW" altLang="en-US" sz="900" dirty="0">
                <a:solidFill>
                  <a:srgbClr val="1C1C1C"/>
                </a:solidFill>
                <a:latin typeface="Times New Roman" pitchFamily="18" charset="0"/>
                <a:ea typeface="微軟正黑體" pitchFamily="34" charset="-120"/>
                <a:cs typeface="Times New Roman" pitchFamily="18" charset="0"/>
              </a:rPr>
              <a:t> </a:t>
            </a:r>
            <a:r>
              <a:rPr lang="en-US" altLang="zh-TW" sz="900" dirty="0">
                <a:latin typeface="Times New Roman" pitchFamily="18" charset="0"/>
                <a:ea typeface="微軟正黑體" pitchFamily="34" charset="-120"/>
                <a:cs typeface="Times New Roman" pitchFamily="18" charset="0"/>
              </a:rPr>
              <a:t>http://unfccc.saveoursky.org.tw/2015nir/tw_nir.php</a:t>
            </a:r>
          </a:p>
        </p:txBody>
      </p:sp>
      <p:pic>
        <p:nvPicPr>
          <p:cNvPr id="16393" name="圖片 1"/>
          <p:cNvPicPr>
            <a:picLocks noChangeAspect="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345028" y="671692"/>
            <a:ext cx="2513013" cy="11953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2" name="標題 1"/>
          <p:cNvSpPr>
            <a:spLocks noGrp="1"/>
          </p:cNvSpPr>
          <p:nvPr>
            <p:ph type="title"/>
          </p:nvPr>
        </p:nvSpPr>
        <p:spPr>
          <a:xfrm>
            <a:off x="887413" y="28575"/>
            <a:ext cx="8229600" cy="581025"/>
          </a:xfrm>
        </p:spPr>
        <p:txBody>
          <a:bodyPr>
            <a:noAutofit/>
          </a:bodyPr>
          <a:lstStyle/>
          <a:p>
            <a:pPr>
              <a:defRPr/>
            </a:pPr>
            <a:r>
              <a:rPr lang="zh-TW" altLang="en-US" sz="4000" kern="1200" dirty="0" smtClean="0">
                <a:solidFill>
                  <a:srgbClr val="003366"/>
                </a:solidFill>
                <a:latin typeface="Times New Roman" pitchFamily="18" charset="0"/>
                <a:ea typeface="微軟正黑體" pitchFamily="34" charset="-120"/>
                <a:cs typeface="Times New Roman" pitchFamily="18" charset="0"/>
              </a:rPr>
              <a:t>國際氣候行動</a:t>
            </a:r>
            <a:endParaRPr lang="zh-TW" altLang="en-US" sz="3200" kern="1200" dirty="0">
              <a:solidFill>
                <a:srgbClr val="003366"/>
              </a:solidFill>
              <a:latin typeface="Times New Roman" pitchFamily="18" charset="0"/>
              <a:ea typeface="微軟正黑體" pitchFamily="34" charset="-120"/>
              <a:cs typeface="Times New Roman" pitchFamily="18" charset="0"/>
            </a:endParaRPr>
          </a:p>
        </p:txBody>
      </p:sp>
      <p:sp>
        <p:nvSpPr>
          <p:cNvPr id="16395" name="Rectangle 3"/>
          <p:cNvSpPr>
            <a:spLocks noChangeArrowheads="1"/>
          </p:cNvSpPr>
          <p:nvPr/>
        </p:nvSpPr>
        <p:spPr bwMode="auto">
          <a:xfrm>
            <a:off x="596900" y="630238"/>
            <a:ext cx="8928100" cy="33337"/>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spcBef>
                <a:spcPct val="20000"/>
              </a:spcBef>
              <a:buClr>
                <a:srgbClr val="CC0000"/>
              </a:buClr>
              <a:buBlip>
                <a:blip r:embed="rId4"/>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spcBef>
                <a:spcPct val="0"/>
              </a:spcBef>
              <a:buClrTx/>
              <a:buFontTx/>
              <a:buNone/>
            </a:pPr>
            <a:endParaRPr kumimoji="0" lang="zh-TW" altLang="en-US" sz="1200" b="1">
              <a:solidFill>
                <a:srgbClr val="000000"/>
              </a:solidFill>
              <a:ea typeface="微軟正黑體" pitchFamily="34" charset="-120"/>
            </a:endParaRPr>
          </a:p>
        </p:txBody>
      </p:sp>
      <p:sp>
        <p:nvSpPr>
          <p:cNvPr id="16396" name="AutoShape 7"/>
          <p:cNvSpPr>
            <a:spLocks noChangeArrowheads="1"/>
          </p:cNvSpPr>
          <p:nvPr/>
        </p:nvSpPr>
        <p:spPr bwMode="auto">
          <a:xfrm>
            <a:off x="0" y="0"/>
            <a:ext cx="782638" cy="549275"/>
          </a:xfrm>
          <a:prstGeom prst="homePlate">
            <a:avLst>
              <a:gd name="adj" fmla="val 34421"/>
            </a:avLst>
          </a:prstGeom>
          <a:gradFill rotWithShape="1">
            <a:gsLst>
              <a:gs pos="0">
                <a:srgbClr val="FFFFFF"/>
              </a:gs>
              <a:gs pos="100000">
                <a:srgbClr val="CCFFCC"/>
              </a:gs>
            </a:gsLst>
            <a:lin ang="0" scaled="1"/>
          </a:gradFill>
          <a:ln w="9525">
            <a:solidFill>
              <a:schemeClr val="tx1"/>
            </a:solidFill>
            <a:miter lim="800000"/>
            <a:headEnd/>
            <a:tailEnd/>
          </a:ln>
        </p:spPr>
        <p:txBody>
          <a:bodyPr wrap="none" anchor="ctr"/>
          <a:lstStyle>
            <a:lvl1pPr eaLnBrk="0" hangingPunct="0">
              <a:spcBef>
                <a:spcPct val="20000"/>
              </a:spcBef>
              <a:buClr>
                <a:srgbClr val="CC0000"/>
              </a:buClr>
              <a:buBlip>
                <a:blip r:embed="rId4"/>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lang="zh-TW" altLang="en-US" sz="2400" b="1" dirty="0">
                <a:solidFill>
                  <a:srgbClr val="1C1C1C"/>
                </a:solidFill>
                <a:ea typeface="微軟正黑體" pitchFamily="34" charset="-120"/>
              </a:rPr>
              <a:t>壹</a:t>
            </a:r>
            <a:endParaRPr lang="en-US" altLang="zh-TW" sz="2400" b="1" dirty="0">
              <a:solidFill>
                <a:srgbClr val="1C1C1C"/>
              </a:solidFill>
              <a:ea typeface="微軟正黑體" pitchFamily="34" charset="-120"/>
            </a:endParaRPr>
          </a:p>
        </p:txBody>
      </p:sp>
      <p:sp>
        <p:nvSpPr>
          <p:cNvPr id="2" name="矩形 1"/>
          <p:cNvSpPr/>
          <p:nvPr/>
        </p:nvSpPr>
        <p:spPr>
          <a:xfrm>
            <a:off x="206174" y="4599323"/>
            <a:ext cx="492443" cy="1374735"/>
          </a:xfrm>
          <a:prstGeom prst="rect">
            <a:avLst/>
          </a:prstGeom>
        </p:spPr>
        <p:txBody>
          <a:bodyPr vert="eaVert" wrap="none">
            <a:spAutoFit/>
          </a:bodyPr>
          <a:lstStyle/>
          <a:p>
            <a:pPr lvl="0">
              <a:spcAft>
                <a:spcPts val="600"/>
              </a:spcAft>
              <a:buClr>
                <a:srgbClr val="3333FF"/>
              </a:buClr>
            </a:pPr>
            <a:r>
              <a:rPr kumimoji="0" lang="zh-TW" altLang="en-US" sz="2000" b="1" dirty="0">
                <a:solidFill>
                  <a:srgbClr val="003E1C"/>
                </a:solidFill>
                <a:latin typeface="Times New Roman" pitchFamily="18" charset="0"/>
                <a:ea typeface="微軟正黑體" pitchFamily="34" charset="-120"/>
                <a:cs typeface="Times New Roman" pitchFamily="18" charset="0"/>
              </a:rPr>
              <a:t>下階段重點</a:t>
            </a:r>
            <a:endParaRPr kumimoji="0" lang="en-US" altLang="zh-TW" sz="2000" b="1" dirty="0">
              <a:solidFill>
                <a:srgbClr val="003E1C"/>
              </a:solidFill>
              <a:latin typeface="Times New Roman" pitchFamily="18" charset="0"/>
              <a:ea typeface="微軟正黑體" pitchFamily="34" charset="-120"/>
              <a:cs typeface="Times New Roman" pitchFamily="18" charset="0"/>
            </a:endParaRPr>
          </a:p>
        </p:txBody>
      </p:sp>
      <p:sp>
        <p:nvSpPr>
          <p:cNvPr id="19" name="矩形 18"/>
          <p:cNvSpPr/>
          <p:nvPr/>
        </p:nvSpPr>
        <p:spPr>
          <a:xfrm>
            <a:off x="9159470" y="5974058"/>
            <a:ext cx="535723" cy="338554"/>
          </a:xfrm>
          <a:prstGeom prst="rect">
            <a:avLst/>
          </a:prstGeom>
          <a:noFill/>
        </p:spPr>
        <p:txBody>
          <a:bodyPr wrap="none">
            <a:spAutoFit/>
          </a:bodyPr>
          <a:lstStyle/>
          <a:p>
            <a:pPr algn="ctr">
              <a:defRPr/>
            </a:pPr>
            <a:r>
              <a:rPr lang="zh-TW" altLang="en-US" sz="800" dirty="0" smtClean="0">
                <a:latin typeface="+mn-lt"/>
                <a:ea typeface="微軟正黑體" panose="020B0604030504040204" pitchFamily="34" charset="-120"/>
                <a:cs typeface="Times New Roman" panose="02020603050405020304" pitchFamily="18" charset="0"/>
              </a:rPr>
              <a:t>歐盟</a:t>
            </a:r>
            <a:r>
              <a:rPr lang="en-US" altLang="zh-TW" sz="800" dirty="0" smtClean="0">
                <a:latin typeface="+mn-lt"/>
                <a:ea typeface="微軟正黑體" panose="020B0604030504040204" pitchFamily="34" charset="-120"/>
                <a:cs typeface="Times New Roman" panose="02020603050405020304" pitchFamily="18" charset="0"/>
              </a:rPr>
              <a:t/>
            </a:r>
            <a:br>
              <a:rPr lang="en-US" altLang="zh-TW" sz="800" dirty="0" smtClean="0">
                <a:latin typeface="+mn-lt"/>
                <a:ea typeface="微軟正黑體" panose="020B0604030504040204" pitchFamily="34" charset="-120"/>
                <a:cs typeface="Times New Roman" panose="02020603050405020304" pitchFamily="18" charset="0"/>
              </a:rPr>
            </a:br>
            <a:r>
              <a:rPr lang="en-US" altLang="zh-TW" sz="800" dirty="0" smtClean="0">
                <a:latin typeface="+mn-lt"/>
                <a:ea typeface="微軟正黑體" panose="020B0604030504040204" pitchFamily="34" charset="-120"/>
                <a:cs typeface="Times New Roman" panose="02020603050405020304" pitchFamily="18" charset="0"/>
              </a:rPr>
              <a:t>12.08%</a:t>
            </a:r>
            <a:endParaRPr lang="en-US" altLang="zh-TW" sz="1050" b="1" dirty="0">
              <a:latin typeface="+mn-lt"/>
              <a:ea typeface="微軟正黑體" panose="020B0604030504040204" pitchFamily="34" charset="-120"/>
              <a:cs typeface="Times New Roman" panose="02020603050405020304" pitchFamily="18" charset="0"/>
            </a:endParaRPr>
          </a:p>
        </p:txBody>
      </p:sp>
    </p:spTree>
  </p:cSld>
  <p:clrMapOvr>
    <a:masterClrMapping/>
  </p:clrMapOvr>
  <p:transition spd="med">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11"/>
          <p:cNvSpPr>
            <a:spLocks noChangeArrowheads="1"/>
          </p:cNvSpPr>
          <p:nvPr/>
        </p:nvSpPr>
        <p:spPr bwMode="auto">
          <a:xfrm>
            <a:off x="415925" y="1642323"/>
            <a:ext cx="9194606" cy="12922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Clr>
                <a:srgbClr val="CC0000"/>
              </a:buClr>
              <a:buBlip>
                <a:blip r:embed="rId2"/>
              </a:buBlip>
              <a:tabLst>
                <a:tab pos="3330575" algn="l"/>
              </a:tabLst>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tabLst>
                <a:tab pos="3330575" algn="l"/>
              </a:tabLst>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tabLst>
                <a:tab pos="3330575" algn="l"/>
              </a:tabLst>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tabLst>
                <a:tab pos="3330575" algn="l"/>
              </a:tabLst>
              <a:defRPr kumimoji="1" sz="1400">
                <a:solidFill>
                  <a:schemeClr val="tx1"/>
                </a:solidFill>
                <a:latin typeface="Arial" pitchFamily="34" charset="0"/>
                <a:ea typeface="標楷體" pitchFamily="65" charset="-120"/>
              </a:defRPr>
            </a:lvl4pPr>
            <a:lvl5pPr marL="2057400" indent="-228600" eaLnBrk="0" hangingPunct="0">
              <a:spcBef>
                <a:spcPct val="20000"/>
              </a:spcBef>
              <a:buChar char="»"/>
              <a:tabLst>
                <a:tab pos="3330575" algn="l"/>
              </a:tabLst>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tabLst>
                <a:tab pos="3330575" algn="l"/>
              </a:tabLst>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tabLst>
                <a:tab pos="3330575" algn="l"/>
              </a:tabLst>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tabLst>
                <a:tab pos="3330575" algn="l"/>
              </a:tabLst>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tabLst>
                <a:tab pos="3330575" algn="l"/>
              </a:tabLst>
              <a:defRPr kumimoji="1" sz="2000">
                <a:solidFill>
                  <a:schemeClr val="tx1"/>
                </a:solidFill>
                <a:latin typeface="Arial" pitchFamily="34" charset="0"/>
                <a:ea typeface="標楷體" pitchFamily="65" charset="-120"/>
              </a:defRPr>
            </a:lvl9pPr>
          </a:lstStyle>
          <a:p>
            <a:pPr algn="ctr">
              <a:spcBef>
                <a:spcPct val="0"/>
              </a:spcBef>
              <a:buClrTx/>
              <a:buFontTx/>
              <a:buNone/>
            </a:pPr>
            <a:r>
              <a:rPr lang="zh-TW" altLang="en-US" sz="2600" dirty="0">
                <a:solidFill>
                  <a:srgbClr val="800000"/>
                </a:solidFill>
                <a:ea typeface="微軟正黑體" pitchFamily="34" charset="-120"/>
              </a:rPr>
              <a:t>我們也</a:t>
            </a:r>
            <a:r>
              <a:rPr lang="zh-TW" altLang="en-US" sz="2600" b="1" dirty="0">
                <a:solidFill>
                  <a:srgbClr val="800000"/>
                </a:solidFill>
                <a:ea typeface="微軟正黑體" pitchFamily="34" charset="-120"/>
              </a:rPr>
              <a:t>不會在防治全球暖化、氣候變遷的議題上缺席</a:t>
            </a:r>
            <a:r>
              <a:rPr lang="zh-TW" altLang="en-US" sz="2600" dirty="0">
                <a:solidFill>
                  <a:srgbClr val="800000"/>
                </a:solidFill>
                <a:ea typeface="微軟正黑體" pitchFamily="34" charset="-120"/>
              </a:rPr>
              <a:t>；</a:t>
            </a:r>
            <a:r>
              <a:rPr lang="en-US" altLang="zh-TW" sz="2600" dirty="0">
                <a:solidFill>
                  <a:srgbClr val="800000"/>
                </a:solidFill>
                <a:ea typeface="微軟正黑體" pitchFamily="34" charset="-120"/>
              </a:rPr>
              <a:t/>
            </a:r>
            <a:br>
              <a:rPr lang="en-US" altLang="zh-TW" sz="2600" dirty="0">
                <a:solidFill>
                  <a:srgbClr val="800000"/>
                </a:solidFill>
                <a:ea typeface="微軟正黑體" pitchFamily="34" charset="-120"/>
              </a:rPr>
            </a:br>
            <a:r>
              <a:rPr lang="zh-TW" altLang="en-US" sz="2600" b="1" dirty="0">
                <a:solidFill>
                  <a:srgbClr val="800000"/>
                </a:solidFill>
                <a:ea typeface="微軟正黑體" pitchFamily="34" charset="-120"/>
              </a:rPr>
              <a:t>根據</a:t>
            </a:r>
            <a:r>
              <a:rPr lang="en-US" altLang="zh-TW" sz="2600" b="1" dirty="0">
                <a:solidFill>
                  <a:srgbClr val="800000"/>
                </a:solidFill>
                <a:ea typeface="微軟正黑體" pitchFamily="34" charset="-120"/>
              </a:rPr>
              <a:t>COP21</a:t>
            </a:r>
            <a:r>
              <a:rPr lang="zh-TW" altLang="en-US" sz="2600" b="1" dirty="0">
                <a:solidFill>
                  <a:srgbClr val="800000"/>
                </a:solidFill>
                <a:ea typeface="微軟正黑體" pitchFamily="34" charset="-120"/>
              </a:rPr>
              <a:t>巴黎協定的規定，定期檢討溫室氣體的減量目標</a:t>
            </a:r>
            <a:r>
              <a:rPr lang="zh-TW" altLang="en-US" sz="2600" dirty="0">
                <a:solidFill>
                  <a:srgbClr val="800000"/>
                </a:solidFill>
                <a:ea typeface="微軟正黑體" pitchFamily="34" charset="-120"/>
              </a:rPr>
              <a:t>，與友好國家攜手，共同維護永續的地球。</a:t>
            </a:r>
          </a:p>
        </p:txBody>
      </p:sp>
      <p:pic>
        <p:nvPicPr>
          <p:cNvPr id="18435" name="Picture 3" descr="http://web.roc-taiwan.org/uploads/sites/108/2016/05/520.jpg"/>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135960" y="739775"/>
            <a:ext cx="1265215" cy="90254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 name="標題 1"/>
          <p:cNvSpPr>
            <a:spLocks noGrp="1"/>
          </p:cNvSpPr>
          <p:nvPr>
            <p:ph type="title"/>
          </p:nvPr>
        </p:nvSpPr>
        <p:spPr>
          <a:xfrm>
            <a:off x="887413" y="28575"/>
            <a:ext cx="8229600" cy="581025"/>
          </a:xfrm>
        </p:spPr>
        <p:txBody>
          <a:bodyPr>
            <a:noAutofit/>
          </a:bodyPr>
          <a:lstStyle/>
          <a:p>
            <a:pPr>
              <a:defRPr/>
            </a:pPr>
            <a:r>
              <a:rPr lang="zh-TW" altLang="en-US" sz="4000" kern="1200" dirty="0" smtClean="0">
                <a:solidFill>
                  <a:srgbClr val="003366"/>
                </a:solidFill>
                <a:latin typeface="Times New Roman" pitchFamily="18" charset="0"/>
                <a:ea typeface="微軟正黑體" pitchFamily="34" charset="-120"/>
                <a:cs typeface="Times New Roman" pitchFamily="18" charset="0"/>
              </a:rPr>
              <a:t>呼應全球行動</a:t>
            </a:r>
            <a:endParaRPr lang="zh-TW" altLang="en-US" sz="4000" kern="1200" dirty="0">
              <a:solidFill>
                <a:srgbClr val="003366"/>
              </a:solidFill>
              <a:latin typeface="Times New Roman" pitchFamily="18" charset="0"/>
              <a:ea typeface="微軟正黑體" pitchFamily="34" charset="-120"/>
              <a:cs typeface="Times New Roman" pitchFamily="18" charset="0"/>
            </a:endParaRPr>
          </a:p>
        </p:txBody>
      </p:sp>
      <p:sp>
        <p:nvSpPr>
          <p:cNvPr id="18440" name="Rectangle 3"/>
          <p:cNvSpPr>
            <a:spLocks noChangeArrowheads="1"/>
          </p:cNvSpPr>
          <p:nvPr/>
        </p:nvSpPr>
        <p:spPr bwMode="auto">
          <a:xfrm>
            <a:off x="596900" y="630238"/>
            <a:ext cx="8928100" cy="33337"/>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spcBef>
                <a:spcPct val="0"/>
              </a:spcBef>
              <a:buClrTx/>
              <a:buFontTx/>
              <a:buNone/>
            </a:pPr>
            <a:endParaRPr kumimoji="0" lang="zh-TW" altLang="en-US" sz="1200" b="1">
              <a:solidFill>
                <a:srgbClr val="000000"/>
              </a:solidFill>
              <a:ea typeface="微軟正黑體" pitchFamily="34" charset="-120"/>
            </a:endParaRPr>
          </a:p>
        </p:txBody>
      </p:sp>
      <p:sp>
        <p:nvSpPr>
          <p:cNvPr id="18441" name="矩形 11"/>
          <p:cNvSpPr>
            <a:spLocks noChangeArrowheads="1"/>
          </p:cNvSpPr>
          <p:nvPr/>
        </p:nvSpPr>
        <p:spPr bwMode="auto">
          <a:xfrm>
            <a:off x="1685256" y="913840"/>
            <a:ext cx="5954713" cy="6461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eaLnBrk="1" hangingPunct="1"/>
            <a:r>
              <a:rPr lang="zh-TW" altLang="zh-TW" sz="3600" b="1" u="sng" dirty="0">
                <a:solidFill>
                  <a:srgbClr val="003366"/>
                </a:solidFill>
                <a:latin typeface="Times New Roman" pitchFamily="18" charset="0"/>
                <a:ea typeface="微軟正黑體" pitchFamily="34" charset="-120"/>
                <a:cs typeface="Times New Roman" pitchFamily="18" charset="0"/>
              </a:rPr>
              <a:t>蔡英文總統《</a:t>
            </a:r>
            <a:r>
              <a:rPr lang="en-US" altLang="zh-TW" sz="3600" b="1" u="sng" dirty="0">
                <a:solidFill>
                  <a:srgbClr val="003366"/>
                </a:solidFill>
                <a:latin typeface="Times New Roman" pitchFamily="18" charset="0"/>
                <a:ea typeface="微軟正黑體" pitchFamily="34" charset="-120"/>
                <a:cs typeface="Times New Roman" pitchFamily="18" charset="0"/>
              </a:rPr>
              <a:t>520</a:t>
            </a:r>
            <a:r>
              <a:rPr lang="zh-TW" altLang="zh-TW" sz="3600" b="1" u="sng" dirty="0">
                <a:solidFill>
                  <a:srgbClr val="003366"/>
                </a:solidFill>
                <a:latin typeface="Times New Roman" pitchFamily="18" charset="0"/>
                <a:ea typeface="微軟正黑體" pitchFamily="34" charset="-120"/>
                <a:cs typeface="Times New Roman" pitchFamily="18" charset="0"/>
              </a:rPr>
              <a:t>就職演說》</a:t>
            </a:r>
            <a:endParaRPr lang="en-US" altLang="zh-TW" sz="3600" b="1" u="sng" dirty="0">
              <a:solidFill>
                <a:srgbClr val="003366"/>
              </a:solidFill>
              <a:latin typeface="Times New Roman" pitchFamily="18" charset="0"/>
              <a:ea typeface="微軟正黑體" pitchFamily="34" charset="-120"/>
              <a:cs typeface="Times New Roman" pitchFamily="18" charset="0"/>
            </a:endParaRPr>
          </a:p>
        </p:txBody>
      </p:sp>
      <p:sp>
        <p:nvSpPr>
          <p:cNvPr id="18442" name="AutoShape 2" descr="https://s2.yimg.com/bt/api/res/1.2/cgae3f9khhVFjSmvhlNECg--/YXBwaWQ9eW5ld3NfbGVnbztxPTg1O3c9NjAw/http:/media.zenfs.com/zh_hant_tw/News/stormmedia/20160603-104217_U4040_M162367_f8dc.jpgitok0DR6KlvL"/>
          <p:cNvSpPr>
            <a:spLocks noChangeAspect="1" noChangeArrowheads="1"/>
          </p:cNvSpPr>
          <p:nvPr/>
        </p:nvSpPr>
        <p:spPr bwMode="auto">
          <a:xfrm>
            <a:off x="190500" y="-212725"/>
            <a:ext cx="304800" cy="304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eaLnBrk="1" hangingPunct="1"/>
            <a:endParaRPr lang="zh-TW" altLang="en-US"/>
          </a:p>
        </p:txBody>
      </p:sp>
      <p:sp>
        <p:nvSpPr>
          <p:cNvPr id="20" name="矩形 19"/>
          <p:cNvSpPr/>
          <p:nvPr/>
        </p:nvSpPr>
        <p:spPr>
          <a:xfrm>
            <a:off x="224934" y="3083573"/>
            <a:ext cx="3778942" cy="855619"/>
          </a:xfrm>
          <a:prstGeom prst="rect">
            <a:avLst/>
          </a:prstGeom>
        </p:spPr>
        <p:txBody>
          <a:bodyPr wrap="square">
            <a:spAutoFit/>
          </a:bodyPr>
          <a:lstStyle/>
          <a:p>
            <a:pPr eaLnBrk="0" hangingPunct="0">
              <a:spcBef>
                <a:spcPct val="20000"/>
              </a:spcBef>
              <a:buClr>
                <a:srgbClr val="CC0000"/>
              </a:buClr>
              <a:defRPr/>
            </a:pPr>
            <a:r>
              <a:rPr lang="en-US" altLang="zh-TW" b="1" kern="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G2 </a:t>
            </a:r>
            <a:r>
              <a:rPr lang="zh-TW" altLang="en-US" b="1" kern="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美中領袖聯合聲明</a:t>
            </a:r>
            <a:endParaRPr lang="en-US" altLang="zh-TW" b="1" kern="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endParaRPr>
          </a:p>
          <a:p>
            <a:pPr eaLnBrk="0" hangingPunct="0">
              <a:spcBef>
                <a:spcPct val="20000"/>
              </a:spcBef>
              <a:buClr>
                <a:srgbClr val="CC0000"/>
              </a:buClr>
              <a:defRPr/>
            </a:pPr>
            <a:r>
              <a:rPr lang="en-US" altLang="zh-TW" sz="1800" b="1" kern="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2016 </a:t>
            </a:r>
            <a:r>
              <a:rPr lang="zh-TW" altLang="en-US" sz="1800" b="1" kern="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年 </a:t>
            </a:r>
            <a:r>
              <a:rPr lang="en-US" altLang="zh-TW" sz="1800" b="1" kern="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3 </a:t>
            </a:r>
            <a:r>
              <a:rPr lang="zh-TW" altLang="zh-TW" sz="1800" b="1" kern="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月</a:t>
            </a:r>
            <a:r>
              <a:rPr lang="en-US" altLang="zh-TW" sz="1800" b="1" kern="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 </a:t>
            </a:r>
            <a:r>
              <a:rPr lang="en-US" altLang="zh-TW" sz="1800" b="1" kern="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31 </a:t>
            </a:r>
            <a:r>
              <a:rPr lang="zh-TW" altLang="zh-TW" sz="1800" b="1" kern="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日</a:t>
            </a:r>
            <a:endParaRPr lang="zh-TW" altLang="zh-TW" sz="1800" kern="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1" name="內容版面配置區 2"/>
          <p:cNvSpPr txBox="1">
            <a:spLocks/>
          </p:cNvSpPr>
          <p:nvPr/>
        </p:nvSpPr>
        <p:spPr bwMode="auto">
          <a:xfrm>
            <a:off x="235662" y="4025132"/>
            <a:ext cx="4593864" cy="2319684"/>
          </a:xfrm>
          <a:prstGeom prst="rect">
            <a:avLst/>
          </a:prstGeom>
          <a:gradFill>
            <a:gsLst>
              <a:gs pos="0">
                <a:srgbClr val="CCFFFF"/>
              </a:gs>
              <a:gs pos="100000">
                <a:schemeClr val="bg1"/>
              </a:gs>
              <a:gs pos="100000">
                <a:schemeClr val="accent6">
                  <a:tint val="37000"/>
                  <a:satMod val="300000"/>
                </a:schemeClr>
              </a:gs>
              <a:gs pos="100000">
                <a:srgbClr val="FFFF00"/>
              </a:gs>
            </a:gsLst>
            <a:lin ang="16200000" scaled="1"/>
          </a:gradFill>
          <a:ln>
            <a:noFill/>
          </a:ln>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CC0000"/>
              </a:buClr>
              <a:buBlip>
                <a:blip r:embed="rId2"/>
              </a:buBlip>
              <a:defRPr kumimoji="1" sz="2000">
                <a:solidFill>
                  <a:schemeClr val="tx1"/>
                </a:solidFill>
                <a:latin typeface="Times New Roman" panose="02020603050405020304" pitchFamily="18" charset="0"/>
                <a:ea typeface="華康中圓體" panose="020F0509000000000000" pitchFamily="49" charset="-120"/>
                <a:cs typeface="Times New Roman" panose="02020603050405020304" pitchFamily="18" charset="0"/>
              </a:defRPr>
            </a:lvl1pPr>
            <a:lvl2pPr marL="742950" indent="-285750" algn="l" rtl="0" eaLnBrk="0" fontAlgn="base" hangingPunct="0">
              <a:spcBef>
                <a:spcPct val="20000"/>
              </a:spcBef>
              <a:spcAft>
                <a:spcPct val="0"/>
              </a:spcAft>
              <a:buFont typeface="Times New Roman" pitchFamily="18" charset="0"/>
              <a:buChar char="‒"/>
              <a:defRPr kumimoji="1" sz="2000">
                <a:solidFill>
                  <a:schemeClr val="tx1"/>
                </a:solidFill>
                <a:latin typeface="Times New Roman" panose="02020603050405020304" pitchFamily="18" charset="0"/>
                <a:ea typeface="華康中圓體" panose="020F0509000000000000" pitchFamily="49" charset="-120"/>
                <a:cs typeface="Times New Roman" panose="02020603050405020304" pitchFamily="18" charset="0"/>
              </a:defRPr>
            </a:lvl2pPr>
            <a:lvl3pPr marL="1143000" indent="-228600" algn="l" rtl="0" eaLnBrk="0" fontAlgn="base" hangingPunct="0">
              <a:spcBef>
                <a:spcPct val="20000"/>
              </a:spcBef>
              <a:spcAft>
                <a:spcPct val="0"/>
              </a:spcAft>
              <a:buClr>
                <a:srgbClr val="0033CC"/>
              </a:buClr>
              <a:buFont typeface="Wingdings" pitchFamily="2" charset="2"/>
              <a:buChar char="l"/>
              <a:defRPr kumimoji="1">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ct val="20000"/>
              </a:spcBef>
              <a:spcAft>
                <a:spcPct val="0"/>
              </a:spcAft>
              <a:buChar char="–"/>
              <a:defRPr kumimoji="1" sz="14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eaLnBrk="0" fontAlgn="base" hangingPunct="0">
              <a:spcBef>
                <a:spcPct val="20000"/>
              </a:spcBef>
              <a:spcAft>
                <a:spcPct val="0"/>
              </a:spcAft>
              <a:buChar char="»"/>
              <a:defRPr kumimoji="1" sz="2000">
                <a:solidFill>
                  <a:schemeClr val="tx1"/>
                </a:solidFill>
                <a:latin typeface="+mn-lt"/>
                <a:ea typeface="+mn-ea"/>
              </a:defRPr>
            </a:lvl6pPr>
            <a:lvl7pPr marL="2971800" indent="-228600" algn="l" rtl="0" eaLnBrk="0" fontAlgn="base" hangingPunct="0">
              <a:spcBef>
                <a:spcPct val="20000"/>
              </a:spcBef>
              <a:spcAft>
                <a:spcPct val="0"/>
              </a:spcAft>
              <a:buChar char="»"/>
              <a:defRPr kumimoji="1" sz="2000">
                <a:solidFill>
                  <a:schemeClr val="tx1"/>
                </a:solidFill>
                <a:latin typeface="+mn-lt"/>
                <a:ea typeface="+mn-ea"/>
              </a:defRPr>
            </a:lvl7pPr>
            <a:lvl8pPr marL="3429000" indent="-228600" algn="l" rtl="0" eaLnBrk="0" fontAlgn="base" hangingPunct="0">
              <a:spcBef>
                <a:spcPct val="20000"/>
              </a:spcBef>
              <a:spcAft>
                <a:spcPct val="0"/>
              </a:spcAft>
              <a:buChar char="»"/>
              <a:defRPr kumimoji="1" sz="2000">
                <a:solidFill>
                  <a:schemeClr val="tx1"/>
                </a:solidFill>
                <a:latin typeface="+mn-lt"/>
                <a:ea typeface="+mn-ea"/>
              </a:defRPr>
            </a:lvl8pPr>
            <a:lvl9pPr marL="3886200" indent="-228600" algn="l" rtl="0" eaLnBrk="0" fontAlgn="base" hangingPunct="0">
              <a:spcBef>
                <a:spcPct val="20000"/>
              </a:spcBef>
              <a:spcAft>
                <a:spcPct val="0"/>
              </a:spcAft>
              <a:buChar char="»"/>
              <a:defRPr kumimoji="1" sz="2000">
                <a:solidFill>
                  <a:schemeClr val="tx1"/>
                </a:solidFill>
                <a:latin typeface="+mn-lt"/>
                <a:ea typeface="+mn-ea"/>
              </a:defRPr>
            </a:lvl9pPr>
          </a:lstStyle>
          <a:p>
            <a:pPr marL="180975" indent="-180975">
              <a:defRPr/>
            </a:pPr>
            <a:r>
              <a:rPr lang="zh-TW" altLang="en-US" sz="2200" dirty="0" smtClean="0">
                <a:solidFill>
                  <a:srgbClr val="002060"/>
                </a:solidFill>
                <a:ea typeface="微軟正黑體" panose="020B0604030504040204" pitchFamily="34" charset="-120"/>
              </a:rPr>
              <a:t>加快</a:t>
            </a:r>
            <a:r>
              <a:rPr lang="zh-TW" altLang="en-US" sz="2200" b="1" dirty="0">
                <a:solidFill>
                  <a:srgbClr val="002060"/>
                </a:solidFill>
                <a:ea typeface="微軟正黑體" panose="020B0604030504040204" pitchFamily="34" charset="-120"/>
              </a:rPr>
              <a:t>清潔能源創新和</a:t>
            </a:r>
            <a:r>
              <a:rPr lang="zh-TW" altLang="en-US" sz="2200" b="1" dirty="0" smtClean="0">
                <a:solidFill>
                  <a:srgbClr val="002060"/>
                </a:solidFill>
                <a:ea typeface="微軟正黑體" panose="020B0604030504040204" pitchFamily="34" charset="-120"/>
              </a:rPr>
              <a:t>部署</a:t>
            </a:r>
            <a:r>
              <a:rPr lang="zh-TW" altLang="en-US" sz="2200" dirty="0" smtClean="0">
                <a:solidFill>
                  <a:srgbClr val="002060"/>
                </a:solidFill>
                <a:ea typeface="微軟正黑體" panose="020B0604030504040204" pitchFamily="34" charset="-120"/>
              </a:rPr>
              <a:t>，使用</a:t>
            </a:r>
            <a:r>
              <a:rPr lang="zh-TW" altLang="en-US" sz="2200" dirty="0">
                <a:solidFill>
                  <a:srgbClr val="002060"/>
                </a:solidFill>
                <a:ea typeface="微軟正黑體" panose="020B0604030504040204" pitchFamily="34" charset="-120"/>
              </a:rPr>
              <a:t>公共資源，財務和鼓勵對低碳技術</a:t>
            </a:r>
            <a:r>
              <a:rPr lang="zh-TW" altLang="en-US" sz="2200" dirty="0" smtClean="0">
                <a:solidFill>
                  <a:srgbClr val="002060"/>
                </a:solidFill>
                <a:ea typeface="微軟正黑體" panose="020B0604030504040204" pitchFamily="34" charset="-120"/>
              </a:rPr>
              <a:t>作出重點轉變。</a:t>
            </a:r>
            <a:endParaRPr lang="en-US" altLang="zh-TW" sz="2200" dirty="0" smtClean="0">
              <a:solidFill>
                <a:srgbClr val="002060"/>
              </a:solidFill>
              <a:ea typeface="微軟正黑體" panose="020B0604030504040204" pitchFamily="34" charset="-120"/>
            </a:endParaRPr>
          </a:p>
          <a:p>
            <a:pPr marL="180975" indent="-180975">
              <a:defRPr/>
            </a:pPr>
            <a:r>
              <a:rPr lang="zh-TW" altLang="en-US" sz="2200" dirty="0" smtClean="0">
                <a:solidFill>
                  <a:srgbClr val="002060"/>
                </a:solidFill>
                <a:ea typeface="微軟正黑體" panose="020B0604030504040204" pitchFamily="34" charset="-120"/>
              </a:rPr>
              <a:t>支持市場機制運作，共同解決</a:t>
            </a:r>
            <a:r>
              <a:rPr lang="zh-TW" altLang="en-US" sz="2200" dirty="0">
                <a:solidFill>
                  <a:srgbClr val="002060"/>
                </a:solidFill>
                <a:ea typeface="微軟正黑體" panose="020B0604030504040204" pitchFamily="34" charset="-120"/>
              </a:rPr>
              <a:t>國際航空溫室氣體</a:t>
            </a:r>
            <a:r>
              <a:rPr lang="zh-TW" altLang="en-US" sz="2200" dirty="0" smtClean="0">
                <a:solidFill>
                  <a:srgbClr val="002060"/>
                </a:solidFill>
                <a:ea typeface="微軟正黑體" panose="020B0604030504040204" pitchFamily="34" charset="-120"/>
              </a:rPr>
              <a:t>排放及蒙</a:t>
            </a:r>
            <a:r>
              <a:rPr lang="zh-TW" altLang="en-US" sz="2200" dirty="0">
                <a:solidFill>
                  <a:srgbClr val="002060"/>
                </a:solidFill>
                <a:ea typeface="微軟正黑體" panose="020B0604030504040204" pitchFamily="34" charset="-120"/>
              </a:rPr>
              <a:t>特婁</a:t>
            </a:r>
            <a:r>
              <a:rPr lang="zh-TW" altLang="en-US" sz="2200" dirty="0" smtClean="0">
                <a:solidFill>
                  <a:srgbClr val="002060"/>
                </a:solidFill>
                <a:ea typeface="微軟正黑體" panose="020B0604030504040204" pitchFamily="34" charset="-120"/>
              </a:rPr>
              <a:t>議定書管制之氫氟碳化物</a:t>
            </a:r>
            <a:r>
              <a:rPr lang="en-US" altLang="zh-TW" sz="2200" dirty="0" smtClean="0">
                <a:solidFill>
                  <a:srgbClr val="002060"/>
                </a:solidFill>
                <a:ea typeface="微軟正黑體" panose="020B0604030504040204" pitchFamily="34" charset="-120"/>
              </a:rPr>
              <a:t>(HFCs)</a:t>
            </a:r>
            <a:r>
              <a:rPr lang="zh-TW" altLang="en-US" sz="2200" dirty="0" smtClean="0">
                <a:solidFill>
                  <a:srgbClr val="002060"/>
                </a:solidFill>
                <a:ea typeface="微軟正黑體" panose="020B0604030504040204" pitchFamily="34" charset="-120"/>
              </a:rPr>
              <a:t>。</a:t>
            </a:r>
            <a:endParaRPr lang="en-US" altLang="zh-TW" sz="2200" dirty="0" smtClean="0">
              <a:solidFill>
                <a:srgbClr val="002060"/>
              </a:solidFill>
              <a:ea typeface="微軟正黑體" panose="020B0604030504040204" pitchFamily="34" charset="-120"/>
            </a:endParaRPr>
          </a:p>
        </p:txBody>
      </p:sp>
      <p:pic>
        <p:nvPicPr>
          <p:cNvPr id="3" name="圖片 2"/>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3835910" y="3187478"/>
            <a:ext cx="1060507" cy="734622"/>
          </a:xfrm>
          <a:prstGeom prst="rect">
            <a:avLst/>
          </a:prstGeom>
        </p:spPr>
      </p:pic>
      <p:sp>
        <p:nvSpPr>
          <p:cNvPr id="26" name="矩形 25"/>
          <p:cNvSpPr/>
          <p:nvPr/>
        </p:nvSpPr>
        <p:spPr>
          <a:xfrm>
            <a:off x="5324630" y="3147969"/>
            <a:ext cx="3483768" cy="877163"/>
          </a:xfrm>
          <a:prstGeom prst="rect">
            <a:avLst/>
          </a:prstGeom>
        </p:spPr>
        <p:txBody>
          <a:bodyPr wrap="square">
            <a:spAutoFit/>
          </a:bodyPr>
          <a:lstStyle/>
          <a:p>
            <a:pPr eaLnBrk="0" hangingPunct="0">
              <a:spcBef>
                <a:spcPts val="0"/>
              </a:spcBef>
              <a:spcAft>
                <a:spcPts val="600"/>
              </a:spcAft>
              <a:buClr>
                <a:srgbClr val="CC0000"/>
              </a:buClr>
              <a:defRPr/>
            </a:pPr>
            <a:r>
              <a:rPr lang="en-US" altLang="zh-TW" b="1" kern="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G7 </a:t>
            </a:r>
            <a:r>
              <a:rPr lang="zh-TW" altLang="en-US" b="1" kern="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高峰會</a:t>
            </a:r>
            <a:r>
              <a:rPr lang="zh-TW" altLang="zh-TW" b="1" kern="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領袖</a:t>
            </a:r>
            <a:r>
              <a:rPr lang="zh-TW" altLang="zh-TW" b="1" kern="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宣言</a:t>
            </a:r>
            <a:endParaRPr lang="en-US" altLang="zh-TW" b="1" kern="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endParaRPr>
          </a:p>
          <a:p>
            <a:pPr eaLnBrk="0" hangingPunct="0">
              <a:spcBef>
                <a:spcPts val="0"/>
              </a:spcBef>
              <a:spcAft>
                <a:spcPts val="600"/>
              </a:spcAft>
              <a:buClr>
                <a:srgbClr val="CC0000"/>
              </a:buClr>
              <a:defRPr/>
            </a:pPr>
            <a:r>
              <a:rPr lang="en-US" altLang="zh-TW" sz="1800" b="1" kern="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2016 </a:t>
            </a:r>
            <a:r>
              <a:rPr lang="zh-TW" altLang="en-US" sz="1800" b="1" kern="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年 </a:t>
            </a:r>
            <a:r>
              <a:rPr lang="en-US" altLang="zh-TW" sz="1800" b="1" kern="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5 </a:t>
            </a:r>
            <a:r>
              <a:rPr lang="zh-TW" altLang="zh-TW" sz="1800" b="1" kern="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月</a:t>
            </a:r>
            <a:r>
              <a:rPr lang="en-US" altLang="zh-TW" sz="1800" b="1" kern="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 26-27 </a:t>
            </a:r>
            <a:r>
              <a:rPr lang="zh-TW" altLang="zh-TW" sz="1800" b="1" kern="0" dirty="0" smtClean="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日</a:t>
            </a:r>
            <a:endParaRPr lang="zh-TW" altLang="zh-TW" sz="1800" kern="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7" name="內容版面配置區 2"/>
          <p:cNvSpPr>
            <a:spLocks noGrp="1"/>
          </p:cNvSpPr>
          <p:nvPr>
            <p:ph idx="1"/>
          </p:nvPr>
        </p:nvSpPr>
        <p:spPr>
          <a:xfrm>
            <a:off x="5270965" y="4128508"/>
            <a:ext cx="4470193" cy="2001704"/>
          </a:xfrm>
          <a:gradFill>
            <a:gsLst>
              <a:gs pos="0">
                <a:srgbClr val="CCFFCC"/>
              </a:gs>
              <a:gs pos="100000">
                <a:schemeClr val="bg1"/>
              </a:gs>
              <a:gs pos="100000">
                <a:schemeClr val="accent6">
                  <a:tint val="37000"/>
                  <a:satMod val="300000"/>
                </a:schemeClr>
              </a:gs>
              <a:gs pos="100000">
                <a:srgbClr val="FFFF00"/>
              </a:gs>
            </a:gsLst>
            <a:lin ang="16200000" scaled="1"/>
          </a:gradFill>
        </p:spPr>
        <p:txBody>
          <a:bodyPr anchor="ctr" anchorCtr="0"/>
          <a:lstStyle/>
          <a:p>
            <a:pPr>
              <a:defRPr/>
            </a:pPr>
            <a:r>
              <a:rPr lang="zh-TW" altLang="zh-TW" sz="2200" dirty="0" smtClean="0">
                <a:solidFill>
                  <a:srgbClr val="003300"/>
                </a:solidFill>
                <a:ea typeface="微軟正黑體" panose="020B0604030504040204" pitchFamily="34" charset="-120"/>
              </a:rPr>
              <a:t>正視</a:t>
            </a:r>
            <a:r>
              <a:rPr lang="zh-TW" altLang="zh-TW" sz="2200" dirty="0">
                <a:solidFill>
                  <a:srgbClr val="003300"/>
                </a:solidFill>
                <a:ea typeface="微軟正黑體" panose="020B0604030504040204" pitchFamily="34" charset="-120"/>
              </a:rPr>
              <a:t>氣候</a:t>
            </a:r>
            <a:r>
              <a:rPr lang="zh-TW" altLang="zh-TW" sz="2200" dirty="0" smtClean="0">
                <a:solidFill>
                  <a:srgbClr val="003300"/>
                </a:solidFill>
                <a:ea typeface="微軟正黑體" panose="020B0604030504040204" pitchFamily="34" charset="-120"/>
              </a:rPr>
              <a:t>變遷</a:t>
            </a:r>
            <a:r>
              <a:rPr lang="zh-TW" altLang="en-US" sz="2200" dirty="0" smtClean="0">
                <a:solidFill>
                  <a:srgbClr val="003300"/>
                </a:solidFill>
                <a:ea typeface="微軟正黑體" panose="020B0604030504040204" pitchFamily="34" charset="-120"/>
              </a:rPr>
              <a:t>，</a:t>
            </a:r>
            <a:r>
              <a:rPr lang="zh-TW" altLang="zh-TW" sz="2200" b="1" dirty="0" smtClean="0">
                <a:solidFill>
                  <a:srgbClr val="003300"/>
                </a:solidFill>
                <a:ea typeface="微軟正黑體" panose="020B0604030504040204" pitchFamily="34" charset="-120"/>
              </a:rPr>
              <a:t>承諾</a:t>
            </a:r>
            <a:r>
              <a:rPr lang="zh-TW" altLang="zh-TW" sz="2200" b="1" dirty="0">
                <a:solidFill>
                  <a:srgbClr val="003300"/>
                </a:solidFill>
                <a:ea typeface="微軟正黑體" panose="020B0604030504040204" pitchFamily="34" charset="-120"/>
              </a:rPr>
              <a:t>消除能源效率</a:t>
            </a:r>
            <a:r>
              <a:rPr lang="zh-TW" altLang="zh-TW" sz="2200" b="1" dirty="0" smtClean="0">
                <a:solidFill>
                  <a:srgbClr val="003300"/>
                </a:solidFill>
                <a:ea typeface="微軟正黑體" panose="020B0604030504040204" pitchFamily="34" charset="-120"/>
              </a:rPr>
              <a:t>低</a:t>
            </a:r>
            <a:r>
              <a:rPr lang="zh-TW" altLang="en-US" sz="2200" b="1" dirty="0" smtClean="0">
                <a:solidFill>
                  <a:srgbClr val="003300"/>
                </a:solidFill>
                <a:ea typeface="微軟正黑體" panose="020B0604030504040204" pitchFamily="34" charset="-120"/>
              </a:rPr>
              <a:t>的</a:t>
            </a:r>
            <a:r>
              <a:rPr lang="zh-TW" altLang="zh-TW" sz="2200" b="1" dirty="0" smtClean="0">
                <a:solidFill>
                  <a:srgbClr val="003300"/>
                </a:solidFill>
                <a:ea typeface="微軟正黑體" panose="020B0604030504040204" pitchFamily="34" charset="-120"/>
              </a:rPr>
              <a:t>化石</a:t>
            </a:r>
            <a:r>
              <a:rPr lang="zh-TW" altLang="zh-TW" sz="2200" b="1" dirty="0">
                <a:solidFill>
                  <a:srgbClr val="003300"/>
                </a:solidFill>
                <a:ea typeface="微軟正黑體" panose="020B0604030504040204" pitchFamily="34" charset="-120"/>
              </a:rPr>
              <a:t>燃料補貼</a:t>
            </a:r>
            <a:r>
              <a:rPr lang="zh-TW" altLang="en-US" sz="2200" dirty="0">
                <a:solidFill>
                  <a:srgbClr val="003300"/>
                </a:solidFill>
                <a:ea typeface="微軟正黑體" panose="020B0604030504040204" pitchFamily="34" charset="-120"/>
              </a:rPr>
              <a:t>，</a:t>
            </a:r>
            <a:r>
              <a:rPr lang="zh-TW" altLang="zh-TW" sz="2200" dirty="0">
                <a:solidFill>
                  <a:srgbClr val="003300"/>
                </a:solidFill>
                <a:ea typeface="微軟正黑體" panose="020B0604030504040204" pitchFamily="34" charset="-120"/>
              </a:rPr>
              <a:t>並鼓勵所有國家</a:t>
            </a:r>
            <a:r>
              <a:rPr lang="en-US" altLang="zh-TW" sz="2200" dirty="0">
                <a:solidFill>
                  <a:srgbClr val="003300"/>
                </a:solidFill>
                <a:ea typeface="微軟正黑體" panose="020B0604030504040204" pitchFamily="34" charset="-120"/>
              </a:rPr>
              <a:t>2025</a:t>
            </a:r>
            <a:r>
              <a:rPr lang="zh-TW" altLang="zh-TW" sz="2200" dirty="0">
                <a:solidFill>
                  <a:srgbClr val="003300"/>
                </a:solidFill>
                <a:ea typeface="微軟正黑體" panose="020B0604030504040204" pitchFamily="34" charset="-120"/>
              </a:rPr>
              <a:t>年前取消補貼政策。</a:t>
            </a:r>
            <a:endParaRPr lang="en-US" altLang="zh-TW" sz="2200" b="1" dirty="0">
              <a:solidFill>
                <a:srgbClr val="003300"/>
              </a:solidFill>
              <a:ea typeface="微軟正黑體" panose="020B0604030504040204" pitchFamily="34" charset="-120"/>
            </a:endParaRPr>
          </a:p>
          <a:p>
            <a:pPr>
              <a:defRPr/>
            </a:pPr>
            <a:r>
              <a:rPr lang="zh-TW" altLang="zh-TW" sz="2200" dirty="0" smtClean="0">
                <a:solidFill>
                  <a:srgbClr val="003300"/>
                </a:solidFill>
                <a:ea typeface="微軟正黑體" panose="020B0604030504040204" pitchFamily="34" charset="-120"/>
              </a:rPr>
              <a:t>獎勵</a:t>
            </a:r>
            <a:r>
              <a:rPr lang="zh-TW" altLang="zh-TW" sz="2200" dirty="0">
                <a:solidFill>
                  <a:srgbClr val="003300"/>
                </a:solidFill>
                <a:ea typeface="微軟正黑體" panose="020B0604030504040204" pitchFamily="34" charset="-120"/>
              </a:rPr>
              <a:t>對於減排行動的</a:t>
            </a:r>
            <a:r>
              <a:rPr lang="zh-TW" altLang="zh-TW" sz="2200" dirty="0" smtClean="0">
                <a:solidFill>
                  <a:srgbClr val="003300"/>
                </a:solidFill>
                <a:ea typeface="微軟正黑體" panose="020B0604030504040204" pitchFamily="34" charset="-120"/>
              </a:rPr>
              <a:t>重要，</a:t>
            </a:r>
            <a:r>
              <a:rPr lang="zh-TW" altLang="zh-TW" sz="2200" dirty="0">
                <a:solidFill>
                  <a:srgbClr val="003300"/>
                </a:solidFill>
                <a:ea typeface="微軟正黑體" panose="020B0604030504040204" pitchFamily="34" charset="-120"/>
              </a:rPr>
              <a:t>樂</a:t>
            </a:r>
            <a:r>
              <a:rPr lang="zh-TW" altLang="zh-TW" sz="2200" dirty="0" smtClean="0">
                <a:solidFill>
                  <a:srgbClr val="003300"/>
                </a:solidFill>
                <a:ea typeface="微軟正黑體" panose="020B0604030504040204" pitchFamily="34" charset="-120"/>
              </a:rPr>
              <a:t>見</a:t>
            </a:r>
            <a:r>
              <a:rPr lang="zh-TW" altLang="en-US" sz="2200" b="1" dirty="0" smtClean="0">
                <a:solidFill>
                  <a:srgbClr val="003300"/>
                </a:solidFill>
                <a:ea typeface="微軟正黑體" panose="020B0604030504040204" pitchFamily="34" charset="-120"/>
              </a:rPr>
              <a:t>建立</a:t>
            </a:r>
            <a:r>
              <a:rPr lang="zh-TW" altLang="zh-TW" sz="2200" b="1" dirty="0" smtClean="0">
                <a:solidFill>
                  <a:srgbClr val="003300"/>
                </a:solidFill>
                <a:ea typeface="微軟正黑體" panose="020B0604030504040204" pitchFamily="34" charset="-120"/>
              </a:rPr>
              <a:t>碳</a:t>
            </a:r>
            <a:r>
              <a:rPr lang="zh-TW" altLang="zh-TW" sz="2200" b="1" dirty="0">
                <a:solidFill>
                  <a:srgbClr val="003300"/>
                </a:solidFill>
                <a:ea typeface="微軟正黑體" panose="020B0604030504040204" pitchFamily="34" charset="-120"/>
              </a:rPr>
              <a:t>市場交易</a:t>
            </a:r>
            <a:r>
              <a:rPr lang="zh-TW" altLang="zh-TW" sz="2200" b="1" dirty="0" smtClean="0">
                <a:solidFill>
                  <a:srgbClr val="003300"/>
                </a:solidFill>
                <a:ea typeface="微軟正黑體" panose="020B0604030504040204" pitchFamily="34" charset="-120"/>
              </a:rPr>
              <a:t>平台</a:t>
            </a:r>
            <a:r>
              <a:rPr lang="zh-TW" altLang="en-US" sz="2200" dirty="0" smtClean="0">
                <a:solidFill>
                  <a:srgbClr val="003300"/>
                </a:solidFill>
                <a:ea typeface="微軟正黑體" panose="020B0604030504040204" pitchFamily="34" charset="-120"/>
              </a:rPr>
              <a:t>。</a:t>
            </a:r>
            <a:endParaRPr lang="en-US" altLang="zh-TW" sz="2200" dirty="0" smtClean="0">
              <a:solidFill>
                <a:srgbClr val="003300"/>
              </a:solidFill>
              <a:ea typeface="微軟正黑體" panose="020B0604030504040204" pitchFamily="34" charset="-120"/>
            </a:endParaRPr>
          </a:p>
        </p:txBody>
      </p:sp>
      <p:pic>
        <p:nvPicPr>
          <p:cNvPr id="28" name="Picture 21" descr="http://www.japan.go.jp/g7/_src/362192/logo_g7.jpg"/>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8665959" y="3174599"/>
            <a:ext cx="840799" cy="7903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9" name="AutoShape 7"/>
          <p:cNvSpPr>
            <a:spLocks noChangeArrowheads="1"/>
          </p:cNvSpPr>
          <p:nvPr/>
        </p:nvSpPr>
        <p:spPr bwMode="auto">
          <a:xfrm>
            <a:off x="0" y="0"/>
            <a:ext cx="782638" cy="549275"/>
          </a:xfrm>
          <a:prstGeom prst="homePlate">
            <a:avLst>
              <a:gd name="adj" fmla="val 34421"/>
            </a:avLst>
          </a:prstGeom>
          <a:gradFill rotWithShape="1">
            <a:gsLst>
              <a:gs pos="0">
                <a:srgbClr val="FFFFFF"/>
              </a:gs>
              <a:gs pos="100000">
                <a:srgbClr val="CCFFCC"/>
              </a:gs>
            </a:gsLst>
            <a:lin ang="0" scaled="1"/>
          </a:gradFill>
          <a:ln w="9525">
            <a:solidFill>
              <a:schemeClr val="tx1"/>
            </a:solidFill>
            <a:miter lim="800000"/>
            <a:headEnd/>
            <a:tailEnd/>
          </a:ln>
        </p:spPr>
        <p:txBody>
          <a:bodyPr wrap="none" anchor="ctr"/>
          <a:lstStyle>
            <a:lvl1pPr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lang="zh-TW" altLang="en-US" sz="2400" b="1" dirty="0">
                <a:solidFill>
                  <a:srgbClr val="1C1C1C"/>
                </a:solidFill>
                <a:ea typeface="微軟正黑體" pitchFamily="34" charset="-120"/>
              </a:rPr>
              <a:t>壹</a:t>
            </a:r>
            <a:endParaRPr lang="en-US" altLang="zh-TW" sz="2400" b="1" dirty="0">
              <a:solidFill>
                <a:srgbClr val="1C1C1C"/>
              </a:solidFill>
              <a:ea typeface="微軟正黑體" pitchFamily="34" charset="-12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52663" y="765110"/>
            <a:ext cx="9407084" cy="535577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標題 1"/>
          <p:cNvSpPr txBox="1">
            <a:spLocks/>
          </p:cNvSpPr>
          <p:nvPr/>
        </p:nvSpPr>
        <p:spPr>
          <a:xfrm>
            <a:off x="887413" y="3175"/>
            <a:ext cx="8229600" cy="581025"/>
          </a:xfrm>
          <a:prstGeom prst="rect">
            <a:avLst/>
          </a:prstGeom>
        </p:spPr>
        <p:txBody>
          <a:bodyPr>
            <a:noAutofit/>
          </a:bodyPr>
          <a:lstStyle>
            <a:lvl1pPr algn="ctr" rtl="0" eaLnBrk="0" fontAlgn="base" hangingPunct="0">
              <a:spcBef>
                <a:spcPct val="0"/>
              </a:spcBef>
              <a:spcAft>
                <a:spcPct val="0"/>
              </a:spcAft>
              <a:defRPr kumimoji="1" sz="3600" b="1">
                <a:solidFill>
                  <a:schemeClr val="tx1"/>
                </a:solidFill>
                <a:latin typeface="+mj-lt"/>
                <a:ea typeface="+mj-ea"/>
                <a:cs typeface="+mj-cs"/>
              </a:defRPr>
            </a:lvl1pPr>
            <a:lvl2pPr algn="ctr" rtl="0" eaLnBrk="0" fontAlgn="base" hangingPunct="0">
              <a:spcBef>
                <a:spcPct val="0"/>
              </a:spcBef>
              <a:spcAft>
                <a:spcPct val="0"/>
              </a:spcAft>
              <a:defRPr kumimoji="1" sz="3600" b="1">
                <a:solidFill>
                  <a:schemeClr val="tx1"/>
                </a:solidFill>
                <a:latin typeface="Arial" charset="0"/>
                <a:ea typeface="標楷體" pitchFamily="65" charset="-120"/>
              </a:defRPr>
            </a:lvl2pPr>
            <a:lvl3pPr algn="ctr" rtl="0" eaLnBrk="0" fontAlgn="base" hangingPunct="0">
              <a:spcBef>
                <a:spcPct val="0"/>
              </a:spcBef>
              <a:spcAft>
                <a:spcPct val="0"/>
              </a:spcAft>
              <a:defRPr kumimoji="1" sz="3600" b="1">
                <a:solidFill>
                  <a:schemeClr val="tx1"/>
                </a:solidFill>
                <a:latin typeface="Arial" charset="0"/>
                <a:ea typeface="標楷體" pitchFamily="65" charset="-120"/>
              </a:defRPr>
            </a:lvl3pPr>
            <a:lvl4pPr algn="ctr" rtl="0" eaLnBrk="0" fontAlgn="base" hangingPunct="0">
              <a:spcBef>
                <a:spcPct val="0"/>
              </a:spcBef>
              <a:spcAft>
                <a:spcPct val="0"/>
              </a:spcAft>
              <a:defRPr kumimoji="1" sz="3600" b="1">
                <a:solidFill>
                  <a:schemeClr val="tx1"/>
                </a:solidFill>
                <a:latin typeface="Arial" charset="0"/>
                <a:ea typeface="標楷體" pitchFamily="65" charset="-120"/>
              </a:defRPr>
            </a:lvl4pPr>
            <a:lvl5pPr algn="ctr" rtl="0" eaLnBrk="0" fontAlgn="base" hangingPunct="0">
              <a:spcBef>
                <a:spcPct val="0"/>
              </a:spcBef>
              <a:spcAft>
                <a:spcPct val="0"/>
              </a:spcAft>
              <a:defRPr kumimoji="1" sz="3600" b="1">
                <a:solidFill>
                  <a:schemeClr val="tx1"/>
                </a:solidFill>
                <a:latin typeface="Arial" charset="0"/>
                <a:ea typeface="標楷體" pitchFamily="65" charset="-120"/>
              </a:defRPr>
            </a:lvl5pPr>
            <a:lvl6pPr marL="457200" algn="ctr" rtl="0" eaLnBrk="0" fontAlgn="base" hangingPunct="0">
              <a:spcBef>
                <a:spcPct val="0"/>
              </a:spcBef>
              <a:spcAft>
                <a:spcPct val="0"/>
              </a:spcAft>
              <a:defRPr kumimoji="1" sz="3600" b="1">
                <a:solidFill>
                  <a:schemeClr val="tx1"/>
                </a:solidFill>
                <a:latin typeface="Arial" charset="0"/>
                <a:ea typeface="標楷體" pitchFamily="65" charset="-120"/>
              </a:defRPr>
            </a:lvl6pPr>
            <a:lvl7pPr marL="914400" algn="ctr" rtl="0" eaLnBrk="0" fontAlgn="base" hangingPunct="0">
              <a:spcBef>
                <a:spcPct val="0"/>
              </a:spcBef>
              <a:spcAft>
                <a:spcPct val="0"/>
              </a:spcAft>
              <a:defRPr kumimoji="1" sz="3600" b="1">
                <a:solidFill>
                  <a:schemeClr val="tx1"/>
                </a:solidFill>
                <a:latin typeface="Arial" charset="0"/>
                <a:ea typeface="標楷體" pitchFamily="65" charset="-120"/>
              </a:defRPr>
            </a:lvl7pPr>
            <a:lvl8pPr marL="1371600" algn="ctr" rtl="0" eaLnBrk="0" fontAlgn="base" hangingPunct="0">
              <a:spcBef>
                <a:spcPct val="0"/>
              </a:spcBef>
              <a:spcAft>
                <a:spcPct val="0"/>
              </a:spcAft>
              <a:defRPr kumimoji="1" sz="3600" b="1">
                <a:solidFill>
                  <a:schemeClr val="tx1"/>
                </a:solidFill>
                <a:latin typeface="Arial" charset="0"/>
                <a:ea typeface="標楷體" pitchFamily="65" charset="-120"/>
              </a:defRPr>
            </a:lvl8pPr>
            <a:lvl9pPr marL="1828800" algn="ctr" rtl="0" eaLnBrk="0" fontAlgn="base" hangingPunct="0">
              <a:spcBef>
                <a:spcPct val="0"/>
              </a:spcBef>
              <a:spcAft>
                <a:spcPct val="0"/>
              </a:spcAft>
              <a:defRPr kumimoji="1" sz="3600" b="1">
                <a:solidFill>
                  <a:schemeClr val="tx1"/>
                </a:solidFill>
                <a:latin typeface="Arial" charset="0"/>
                <a:ea typeface="標楷體" pitchFamily="65" charset="-120"/>
              </a:defRPr>
            </a:lvl9pPr>
          </a:lstStyle>
          <a:p>
            <a:pPr>
              <a:defRPr/>
            </a:pPr>
            <a:r>
              <a:rPr lang="zh-TW" altLang="en-US" sz="4000" kern="1200" dirty="0" smtClean="0">
                <a:solidFill>
                  <a:srgbClr val="003366"/>
                </a:solidFill>
                <a:latin typeface="Times New Roman" pitchFamily="18" charset="0"/>
                <a:ea typeface="微軟正黑體" pitchFamily="34" charset="-120"/>
                <a:cs typeface="Times New Roman" pitchFamily="18" charset="0"/>
              </a:rPr>
              <a:t>能源相關之全球溫室氣體減量策略</a:t>
            </a:r>
            <a:endParaRPr lang="zh-TW" altLang="en-US" sz="3200" kern="1200" dirty="0">
              <a:solidFill>
                <a:srgbClr val="003366"/>
              </a:solidFill>
              <a:latin typeface="Times New Roman" pitchFamily="18" charset="0"/>
              <a:ea typeface="微軟正黑體" pitchFamily="34" charset="-120"/>
              <a:cs typeface="Times New Roman" pitchFamily="18" charset="0"/>
            </a:endParaRPr>
          </a:p>
        </p:txBody>
      </p:sp>
      <p:sp>
        <p:nvSpPr>
          <p:cNvPr id="5" name="Rectangle 3"/>
          <p:cNvSpPr>
            <a:spLocks noChangeArrowheads="1"/>
          </p:cNvSpPr>
          <p:nvPr/>
        </p:nvSpPr>
        <p:spPr bwMode="auto">
          <a:xfrm>
            <a:off x="596900" y="630238"/>
            <a:ext cx="8928100" cy="33337"/>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spcBef>
                <a:spcPct val="20000"/>
              </a:spcBef>
              <a:buClr>
                <a:srgbClr val="CC0000"/>
              </a:buClr>
              <a:buBlip>
                <a:blip r:embed="rId3"/>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spcBef>
                <a:spcPct val="0"/>
              </a:spcBef>
              <a:buClrTx/>
              <a:buFontTx/>
              <a:buNone/>
            </a:pPr>
            <a:endParaRPr kumimoji="0" lang="zh-TW" altLang="en-US" sz="1200" b="1">
              <a:solidFill>
                <a:srgbClr val="000000"/>
              </a:solidFill>
              <a:ea typeface="微軟正黑體" pitchFamily="34" charset="-120"/>
            </a:endParaRPr>
          </a:p>
        </p:txBody>
      </p:sp>
      <p:sp>
        <p:nvSpPr>
          <p:cNvPr id="2" name="矩形 1"/>
          <p:cNvSpPr/>
          <p:nvPr/>
        </p:nvSpPr>
        <p:spPr>
          <a:xfrm>
            <a:off x="709348" y="6189361"/>
            <a:ext cx="8106082" cy="461665"/>
          </a:xfrm>
          <a:prstGeom prst="rect">
            <a:avLst/>
          </a:prstGeom>
        </p:spPr>
        <p:txBody>
          <a:bodyPr wrap="square">
            <a:spAutoFit/>
          </a:bodyPr>
          <a:lstStyle/>
          <a:p>
            <a:r>
              <a:rPr lang="en-US" altLang="zh-TW" sz="1200" b="1" dirty="0"/>
              <a:t>World Energy Outlook Special Report 2015: Energy and Climate Change</a:t>
            </a:r>
          </a:p>
          <a:p>
            <a:r>
              <a:rPr lang="en-US" altLang="zh-TW" sz="1100" dirty="0" smtClean="0"/>
              <a:t>https</a:t>
            </a:r>
            <a:r>
              <a:rPr lang="en-US" altLang="zh-TW" sz="1100" dirty="0"/>
              <a:t>://www.iea.org/publications/freepublications/publication/weo-2015-special-report-energy-climate-change.html</a:t>
            </a:r>
            <a:endParaRPr lang="zh-TW" altLang="en-US" sz="1100" dirty="0"/>
          </a:p>
        </p:txBody>
      </p:sp>
      <p:sp>
        <p:nvSpPr>
          <p:cNvPr id="8" name="AutoShape 7"/>
          <p:cNvSpPr>
            <a:spLocks noChangeArrowheads="1"/>
          </p:cNvSpPr>
          <p:nvPr/>
        </p:nvSpPr>
        <p:spPr bwMode="auto">
          <a:xfrm>
            <a:off x="0" y="0"/>
            <a:ext cx="782638" cy="549275"/>
          </a:xfrm>
          <a:prstGeom prst="homePlate">
            <a:avLst>
              <a:gd name="adj" fmla="val 34421"/>
            </a:avLst>
          </a:prstGeom>
          <a:gradFill rotWithShape="1">
            <a:gsLst>
              <a:gs pos="0">
                <a:srgbClr val="FFFFFF"/>
              </a:gs>
              <a:gs pos="100000">
                <a:srgbClr val="CCFFCC"/>
              </a:gs>
            </a:gsLst>
            <a:lin ang="0" scaled="1"/>
          </a:gradFill>
          <a:ln w="9525">
            <a:solidFill>
              <a:schemeClr val="tx1"/>
            </a:solidFill>
            <a:miter lim="800000"/>
            <a:headEnd/>
            <a:tailEnd/>
          </a:ln>
        </p:spPr>
        <p:txBody>
          <a:bodyPr wrap="none" anchor="ctr"/>
          <a:lstStyle>
            <a:lvl1pPr eaLnBrk="0" hangingPunct="0">
              <a:spcBef>
                <a:spcPct val="20000"/>
              </a:spcBef>
              <a:buClr>
                <a:srgbClr val="CC0000"/>
              </a:buClr>
              <a:buBlip>
                <a:blip r:embed="rId3"/>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lang="zh-TW" altLang="en-US" sz="2400" b="1" dirty="0">
                <a:solidFill>
                  <a:srgbClr val="1C1C1C"/>
                </a:solidFill>
                <a:ea typeface="微軟正黑體" pitchFamily="34" charset="-120"/>
              </a:rPr>
              <a:t>壹</a:t>
            </a:r>
            <a:endParaRPr lang="en-US" altLang="zh-TW" sz="2400" b="1" dirty="0">
              <a:solidFill>
                <a:srgbClr val="1C1C1C"/>
              </a:solidFill>
              <a:ea typeface="微軟正黑體" pitchFamily="34" charset="-120"/>
            </a:endParaRPr>
          </a:p>
        </p:txBody>
      </p:sp>
      <p:sp>
        <p:nvSpPr>
          <p:cNvPr id="9" name="文字方塊 1"/>
          <p:cNvSpPr txBox="1"/>
          <p:nvPr/>
        </p:nvSpPr>
        <p:spPr>
          <a:xfrm>
            <a:off x="7249887" y="4501592"/>
            <a:ext cx="592489" cy="241214"/>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zh-TW" altLang="en-US" sz="1800" b="1" dirty="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能源效率提昇</a:t>
            </a:r>
            <a:endParaRPr lang="zh-TW" altLang="en-US" sz="1800" b="1" dirty="0">
              <a:solidFill>
                <a:srgbClr val="FF0000"/>
              </a:solidFill>
              <a:latin typeface="微軟正黑體" pitchFamily="34" charset="-120"/>
              <a:ea typeface="微軟正黑體" pitchFamily="34" charset="-120"/>
              <a:cs typeface="Times New Roman" panose="02020603050405020304" pitchFamily="18" charset="0"/>
            </a:endParaRPr>
          </a:p>
        </p:txBody>
      </p:sp>
      <p:sp>
        <p:nvSpPr>
          <p:cNvPr id="10" name="文字方塊 1"/>
          <p:cNvSpPr txBox="1"/>
          <p:nvPr/>
        </p:nvSpPr>
        <p:spPr>
          <a:xfrm>
            <a:off x="7355105" y="3229775"/>
            <a:ext cx="870846" cy="241214"/>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zh-TW" altLang="en-US" sz="1600" b="1" dirty="0">
                <a:solidFill>
                  <a:srgbClr val="006600"/>
                </a:solidFill>
                <a:latin typeface="Times New Roman" panose="02020603050405020304" pitchFamily="18" charset="0"/>
                <a:ea typeface="微軟正黑體" panose="020B0604030504040204" pitchFamily="34" charset="-120"/>
                <a:cs typeface="Times New Roman" panose="02020603050405020304" pitchFamily="18" charset="0"/>
              </a:rPr>
              <a:t>再生能源投資</a:t>
            </a:r>
            <a:endParaRPr lang="zh-TW" altLang="en-US" sz="1600" b="1" dirty="0">
              <a:solidFill>
                <a:srgbClr val="006600"/>
              </a:solidFill>
              <a:latin typeface="微軟正黑體" pitchFamily="34" charset="-120"/>
              <a:ea typeface="微軟正黑體" pitchFamily="34" charset="-120"/>
              <a:cs typeface="Times New Roman" panose="02020603050405020304" pitchFamily="18" charset="0"/>
            </a:endParaRPr>
          </a:p>
        </p:txBody>
      </p:sp>
      <p:sp>
        <p:nvSpPr>
          <p:cNvPr id="4" name="矩形 3"/>
          <p:cNvSpPr/>
          <p:nvPr/>
        </p:nvSpPr>
        <p:spPr>
          <a:xfrm>
            <a:off x="6850228" y="2139173"/>
            <a:ext cx="2441694" cy="338554"/>
          </a:xfrm>
          <a:prstGeom prst="rect">
            <a:avLst/>
          </a:prstGeom>
        </p:spPr>
        <p:txBody>
          <a:bodyPr wrap="none">
            <a:spAutoFit/>
          </a:bodyPr>
          <a:lstStyle/>
          <a:p>
            <a:r>
              <a:rPr lang="zh-TW" altLang="en-US" sz="1600" b="1" dirty="0">
                <a:solidFill>
                  <a:srgbClr val="0070C0"/>
                </a:solidFill>
                <a:latin typeface="Times New Roman" panose="02020603050405020304" pitchFamily="18" charset="0"/>
                <a:ea typeface="微軟正黑體" panose="020B0604030504040204" pitchFamily="34" charset="-120"/>
                <a:cs typeface="Times New Roman" panose="02020603050405020304" pitchFamily="18" charset="0"/>
              </a:rPr>
              <a:t>油氣生產過程之甲烷減量</a:t>
            </a:r>
            <a:endParaRPr lang="zh-TW" altLang="en-US" sz="1600" b="1" dirty="0">
              <a:solidFill>
                <a:srgbClr val="0070C0"/>
              </a:solidFill>
            </a:endParaRPr>
          </a:p>
        </p:txBody>
      </p:sp>
      <p:sp>
        <p:nvSpPr>
          <p:cNvPr id="12" name="文字方塊 1"/>
          <p:cNvSpPr txBox="1"/>
          <p:nvPr/>
        </p:nvSpPr>
        <p:spPr>
          <a:xfrm>
            <a:off x="7447518" y="2850179"/>
            <a:ext cx="870846" cy="241214"/>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zh-TW" altLang="en-US" sz="1400" b="1" dirty="0">
                <a:solidFill>
                  <a:srgbClr val="663300"/>
                </a:solidFill>
                <a:latin typeface="Times New Roman" panose="02020603050405020304" pitchFamily="18" charset="0"/>
                <a:ea typeface="微軟正黑體" panose="020B0604030504040204" pitchFamily="34" charset="-120"/>
                <a:cs typeface="Times New Roman" panose="02020603050405020304" pitchFamily="18" charset="0"/>
              </a:rPr>
              <a:t>減少低效率之燃煤使用</a:t>
            </a:r>
            <a:endParaRPr lang="zh-TW" altLang="en-US" sz="1400" b="1" dirty="0">
              <a:solidFill>
                <a:srgbClr val="663300"/>
              </a:solidFill>
              <a:latin typeface="微軟正黑體" pitchFamily="34" charset="-120"/>
              <a:ea typeface="微軟正黑體" pitchFamily="34" charset="-120"/>
              <a:cs typeface="Times New Roman" panose="02020603050405020304" pitchFamily="18" charset="0"/>
            </a:endParaRPr>
          </a:p>
        </p:txBody>
      </p:sp>
      <p:sp>
        <p:nvSpPr>
          <p:cNvPr id="14" name="文字方塊 1"/>
          <p:cNvSpPr txBox="1"/>
          <p:nvPr/>
        </p:nvSpPr>
        <p:spPr>
          <a:xfrm>
            <a:off x="7490145" y="3625896"/>
            <a:ext cx="870846" cy="241214"/>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zh-TW" altLang="en-US" sz="1600" b="1" dirty="0">
                <a:solidFill>
                  <a:srgbClr val="7030A0"/>
                </a:solidFill>
                <a:latin typeface="Times New Roman" panose="02020603050405020304" pitchFamily="18" charset="0"/>
                <a:ea typeface="微軟正黑體" panose="020B0604030504040204" pitchFamily="34" charset="-120"/>
                <a:cs typeface="Times New Roman" panose="02020603050405020304" pitchFamily="18" charset="0"/>
              </a:rPr>
              <a:t>逐步消除化石能源補貼</a:t>
            </a:r>
            <a:endParaRPr lang="zh-TW" altLang="en-US" sz="1600" b="1" dirty="0">
              <a:solidFill>
                <a:schemeClr val="accent1">
                  <a:lumMod val="75000"/>
                </a:schemeClr>
              </a:solidFill>
              <a:latin typeface="微軟正黑體" pitchFamily="34" charset="-120"/>
              <a:ea typeface="微軟正黑體" pitchFamily="34" charset="-120"/>
              <a:cs typeface="Times New Roman" panose="02020603050405020304" pitchFamily="18" charset="0"/>
            </a:endParaRPr>
          </a:p>
        </p:txBody>
      </p:sp>
    </p:spTree>
    <p:extLst>
      <p:ext uri="{BB962C8B-B14F-4D97-AF65-F5344CB8AC3E}">
        <p14:creationId xmlns:p14="http://schemas.microsoft.com/office/powerpoint/2010/main" xmlns="" val="24308576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158749" y="811763"/>
            <a:ext cx="9666385" cy="560843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標題 1"/>
          <p:cNvSpPr txBox="1">
            <a:spLocks/>
          </p:cNvSpPr>
          <p:nvPr/>
        </p:nvSpPr>
        <p:spPr>
          <a:xfrm>
            <a:off x="887413" y="3175"/>
            <a:ext cx="8229600" cy="581025"/>
          </a:xfrm>
          <a:prstGeom prst="rect">
            <a:avLst/>
          </a:prstGeom>
        </p:spPr>
        <p:txBody>
          <a:bodyPr>
            <a:noAutofit/>
          </a:bodyPr>
          <a:lstStyle>
            <a:lvl1pPr algn="ctr" rtl="0" eaLnBrk="0" fontAlgn="base" hangingPunct="0">
              <a:spcBef>
                <a:spcPct val="0"/>
              </a:spcBef>
              <a:spcAft>
                <a:spcPct val="0"/>
              </a:spcAft>
              <a:defRPr kumimoji="1" sz="3600" b="1">
                <a:solidFill>
                  <a:schemeClr val="tx1"/>
                </a:solidFill>
                <a:latin typeface="+mj-lt"/>
                <a:ea typeface="+mj-ea"/>
                <a:cs typeface="+mj-cs"/>
              </a:defRPr>
            </a:lvl1pPr>
            <a:lvl2pPr algn="ctr" rtl="0" eaLnBrk="0" fontAlgn="base" hangingPunct="0">
              <a:spcBef>
                <a:spcPct val="0"/>
              </a:spcBef>
              <a:spcAft>
                <a:spcPct val="0"/>
              </a:spcAft>
              <a:defRPr kumimoji="1" sz="3600" b="1">
                <a:solidFill>
                  <a:schemeClr val="tx1"/>
                </a:solidFill>
                <a:latin typeface="Arial" charset="0"/>
                <a:ea typeface="標楷體" pitchFamily="65" charset="-120"/>
              </a:defRPr>
            </a:lvl2pPr>
            <a:lvl3pPr algn="ctr" rtl="0" eaLnBrk="0" fontAlgn="base" hangingPunct="0">
              <a:spcBef>
                <a:spcPct val="0"/>
              </a:spcBef>
              <a:spcAft>
                <a:spcPct val="0"/>
              </a:spcAft>
              <a:defRPr kumimoji="1" sz="3600" b="1">
                <a:solidFill>
                  <a:schemeClr val="tx1"/>
                </a:solidFill>
                <a:latin typeface="Arial" charset="0"/>
                <a:ea typeface="標楷體" pitchFamily="65" charset="-120"/>
              </a:defRPr>
            </a:lvl3pPr>
            <a:lvl4pPr algn="ctr" rtl="0" eaLnBrk="0" fontAlgn="base" hangingPunct="0">
              <a:spcBef>
                <a:spcPct val="0"/>
              </a:spcBef>
              <a:spcAft>
                <a:spcPct val="0"/>
              </a:spcAft>
              <a:defRPr kumimoji="1" sz="3600" b="1">
                <a:solidFill>
                  <a:schemeClr val="tx1"/>
                </a:solidFill>
                <a:latin typeface="Arial" charset="0"/>
                <a:ea typeface="標楷體" pitchFamily="65" charset="-120"/>
              </a:defRPr>
            </a:lvl4pPr>
            <a:lvl5pPr algn="ctr" rtl="0" eaLnBrk="0" fontAlgn="base" hangingPunct="0">
              <a:spcBef>
                <a:spcPct val="0"/>
              </a:spcBef>
              <a:spcAft>
                <a:spcPct val="0"/>
              </a:spcAft>
              <a:defRPr kumimoji="1" sz="3600" b="1">
                <a:solidFill>
                  <a:schemeClr val="tx1"/>
                </a:solidFill>
                <a:latin typeface="Arial" charset="0"/>
                <a:ea typeface="標楷體" pitchFamily="65" charset="-120"/>
              </a:defRPr>
            </a:lvl5pPr>
            <a:lvl6pPr marL="457200" algn="ctr" rtl="0" eaLnBrk="0" fontAlgn="base" hangingPunct="0">
              <a:spcBef>
                <a:spcPct val="0"/>
              </a:spcBef>
              <a:spcAft>
                <a:spcPct val="0"/>
              </a:spcAft>
              <a:defRPr kumimoji="1" sz="3600" b="1">
                <a:solidFill>
                  <a:schemeClr val="tx1"/>
                </a:solidFill>
                <a:latin typeface="Arial" charset="0"/>
                <a:ea typeface="標楷體" pitchFamily="65" charset="-120"/>
              </a:defRPr>
            </a:lvl6pPr>
            <a:lvl7pPr marL="914400" algn="ctr" rtl="0" eaLnBrk="0" fontAlgn="base" hangingPunct="0">
              <a:spcBef>
                <a:spcPct val="0"/>
              </a:spcBef>
              <a:spcAft>
                <a:spcPct val="0"/>
              </a:spcAft>
              <a:defRPr kumimoji="1" sz="3600" b="1">
                <a:solidFill>
                  <a:schemeClr val="tx1"/>
                </a:solidFill>
                <a:latin typeface="Arial" charset="0"/>
                <a:ea typeface="標楷體" pitchFamily="65" charset="-120"/>
              </a:defRPr>
            </a:lvl7pPr>
            <a:lvl8pPr marL="1371600" algn="ctr" rtl="0" eaLnBrk="0" fontAlgn="base" hangingPunct="0">
              <a:spcBef>
                <a:spcPct val="0"/>
              </a:spcBef>
              <a:spcAft>
                <a:spcPct val="0"/>
              </a:spcAft>
              <a:defRPr kumimoji="1" sz="3600" b="1">
                <a:solidFill>
                  <a:schemeClr val="tx1"/>
                </a:solidFill>
                <a:latin typeface="Arial" charset="0"/>
                <a:ea typeface="標楷體" pitchFamily="65" charset="-120"/>
              </a:defRPr>
            </a:lvl8pPr>
            <a:lvl9pPr marL="1828800" algn="ctr" rtl="0" eaLnBrk="0" fontAlgn="base" hangingPunct="0">
              <a:spcBef>
                <a:spcPct val="0"/>
              </a:spcBef>
              <a:spcAft>
                <a:spcPct val="0"/>
              </a:spcAft>
              <a:defRPr kumimoji="1" sz="3600" b="1">
                <a:solidFill>
                  <a:schemeClr val="tx1"/>
                </a:solidFill>
                <a:latin typeface="Arial" charset="0"/>
                <a:ea typeface="標楷體" pitchFamily="65" charset="-120"/>
              </a:defRPr>
            </a:lvl9pPr>
          </a:lstStyle>
          <a:p>
            <a:pPr>
              <a:defRPr/>
            </a:pPr>
            <a:r>
              <a:rPr lang="zh-TW" altLang="en-US" sz="4000"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部門別減量貢獻評</a:t>
            </a:r>
            <a:r>
              <a:rPr lang="zh-TW" altLang="en-US" sz="4000"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析</a:t>
            </a:r>
            <a:endParaRPr lang="zh-TW" altLang="en-US" sz="3200" kern="1200" dirty="0">
              <a:solidFill>
                <a:srgbClr val="003366"/>
              </a:solidFill>
              <a:latin typeface="Times New Roman" pitchFamily="18" charset="0"/>
              <a:ea typeface="微軟正黑體" pitchFamily="34" charset="-120"/>
              <a:cs typeface="Times New Roman" pitchFamily="18" charset="0"/>
            </a:endParaRPr>
          </a:p>
        </p:txBody>
      </p:sp>
      <p:sp>
        <p:nvSpPr>
          <p:cNvPr id="5" name="Rectangle 3"/>
          <p:cNvSpPr>
            <a:spLocks noChangeArrowheads="1"/>
          </p:cNvSpPr>
          <p:nvPr/>
        </p:nvSpPr>
        <p:spPr bwMode="auto">
          <a:xfrm>
            <a:off x="596900" y="630238"/>
            <a:ext cx="8928100" cy="33337"/>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spcBef>
                <a:spcPct val="20000"/>
              </a:spcBef>
              <a:buClr>
                <a:srgbClr val="CC0000"/>
              </a:buClr>
              <a:buBlip>
                <a:blip r:embed="rId3"/>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spcBef>
                <a:spcPct val="0"/>
              </a:spcBef>
              <a:buClrTx/>
              <a:buFontTx/>
              <a:buNone/>
            </a:pPr>
            <a:endParaRPr kumimoji="0" lang="zh-TW" altLang="en-US" sz="1200" b="1">
              <a:solidFill>
                <a:srgbClr val="000000"/>
              </a:solidFill>
              <a:ea typeface="微軟正黑體" pitchFamily="34" charset="-120"/>
            </a:endParaRPr>
          </a:p>
        </p:txBody>
      </p:sp>
      <p:sp>
        <p:nvSpPr>
          <p:cNvPr id="6" name="矩形 5"/>
          <p:cNvSpPr/>
          <p:nvPr/>
        </p:nvSpPr>
        <p:spPr>
          <a:xfrm>
            <a:off x="772446" y="6189361"/>
            <a:ext cx="5584108" cy="461665"/>
          </a:xfrm>
          <a:prstGeom prst="rect">
            <a:avLst/>
          </a:prstGeom>
        </p:spPr>
        <p:txBody>
          <a:bodyPr wrap="square">
            <a:spAutoFit/>
          </a:bodyPr>
          <a:lstStyle/>
          <a:p>
            <a:r>
              <a:rPr lang="en-US" altLang="zh-TW" sz="1200" b="1" dirty="0"/>
              <a:t>Tracking Clean Energy Progress </a:t>
            </a:r>
            <a:r>
              <a:rPr lang="en-US" altLang="zh-TW" sz="1200" b="1" dirty="0" smtClean="0"/>
              <a:t>2016, International Energy Agency (IEA)</a:t>
            </a:r>
          </a:p>
          <a:p>
            <a:r>
              <a:rPr lang="en-US" altLang="zh-TW" sz="1200" dirty="0"/>
              <a:t>https://www.iea.org/etp/tracking2016</a:t>
            </a:r>
            <a:r>
              <a:rPr lang="en-US" altLang="zh-TW" sz="1200" dirty="0" smtClean="0"/>
              <a:t>/</a:t>
            </a:r>
            <a:endParaRPr lang="zh-TW" altLang="en-US" sz="1200" dirty="0"/>
          </a:p>
        </p:txBody>
      </p:sp>
      <p:sp>
        <p:nvSpPr>
          <p:cNvPr id="8" name="AutoShape 7"/>
          <p:cNvSpPr>
            <a:spLocks noChangeArrowheads="1"/>
          </p:cNvSpPr>
          <p:nvPr/>
        </p:nvSpPr>
        <p:spPr bwMode="auto">
          <a:xfrm>
            <a:off x="0" y="0"/>
            <a:ext cx="782638" cy="549275"/>
          </a:xfrm>
          <a:prstGeom prst="homePlate">
            <a:avLst>
              <a:gd name="adj" fmla="val 34421"/>
            </a:avLst>
          </a:prstGeom>
          <a:gradFill rotWithShape="1">
            <a:gsLst>
              <a:gs pos="0">
                <a:srgbClr val="FFFFFF"/>
              </a:gs>
              <a:gs pos="100000">
                <a:srgbClr val="CCFFCC"/>
              </a:gs>
            </a:gsLst>
            <a:lin ang="0" scaled="1"/>
          </a:gradFill>
          <a:ln w="9525">
            <a:solidFill>
              <a:schemeClr val="tx1"/>
            </a:solidFill>
            <a:miter lim="800000"/>
            <a:headEnd/>
            <a:tailEnd/>
          </a:ln>
        </p:spPr>
        <p:txBody>
          <a:bodyPr wrap="none" anchor="ctr"/>
          <a:lstStyle>
            <a:lvl1pPr eaLnBrk="0" hangingPunct="0">
              <a:spcBef>
                <a:spcPct val="20000"/>
              </a:spcBef>
              <a:buClr>
                <a:srgbClr val="CC0000"/>
              </a:buClr>
              <a:buBlip>
                <a:blip r:embed="rId3"/>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lang="zh-TW" altLang="en-US" sz="2400" b="1" dirty="0">
                <a:solidFill>
                  <a:srgbClr val="1C1C1C"/>
                </a:solidFill>
                <a:ea typeface="微軟正黑體" pitchFamily="34" charset="-120"/>
              </a:rPr>
              <a:t>壹</a:t>
            </a:r>
            <a:endParaRPr lang="en-US" altLang="zh-TW" sz="2400" b="1" dirty="0">
              <a:solidFill>
                <a:srgbClr val="1C1C1C"/>
              </a:solidFill>
              <a:ea typeface="微軟正黑體" pitchFamily="34" charset="-120"/>
            </a:endParaRPr>
          </a:p>
        </p:txBody>
      </p:sp>
      <p:sp>
        <p:nvSpPr>
          <p:cNvPr id="9" name="文字方塊 1"/>
          <p:cNvSpPr txBox="1"/>
          <p:nvPr/>
        </p:nvSpPr>
        <p:spPr>
          <a:xfrm>
            <a:off x="8503325" y="1973275"/>
            <a:ext cx="870846" cy="241214"/>
          </a:xfrm>
          <a:prstGeom prst="rect">
            <a:avLst/>
          </a:prstGeom>
        </p:spPr>
        <p:txBody>
          <a:bodyPr wrap="non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zh-TW" altLang="en-US" sz="1800" b="1" dirty="0" smtClean="0">
                <a:solidFill>
                  <a:schemeClr val="accent2">
                    <a:lumMod val="75000"/>
                  </a:schemeClr>
                </a:solidFill>
                <a:latin typeface="微軟正黑體" pitchFamily="34" charset="-120"/>
                <a:ea typeface="微軟正黑體" pitchFamily="34" charset="-120"/>
                <a:cs typeface="Times New Roman" panose="02020603050405020304" pitchFamily="18" charset="0"/>
              </a:rPr>
              <a:t>其他</a:t>
            </a:r>
            <a:endParaRPr lang="zh-TW" altLang="en-US" sz="1800" b="1" dirty="0">
              <a:solidFill>
                <a:schemeClr val="accent2">
                  <a:lumMod val="75000"/>
                </a:schemeClr>
              </a:solidFill>
              <a:latin typeface="微軟正黑體" pitchFamily="34" charset="-120"/>
              <a:ea typeface="微軟正黑體" pitchFamily="34" charset="-120"/>
              <a:cs typeface="Times New Roman" panose="02020603050405020304" pitchFamily="18" charset="0"/>
            </a:endParaRPr>
          </a:p>
        </p:txBody>
      </p:sp>
      <p:sp>
        <p:nvSpPr>
          <p:cNvPr id="10" name="矩形 9"/>
          <p:cNvSpPr/>
          <p:nvPr/>
        </p:nvSpPr>
        <p:spPr>
          <a:xfrm>
            <a:off x="8519597" y="2477727"/>
            <a:ext cx="1107996" cy="369332"/>
          </a:xfrm>
          <a:prstGeom prst="rect">
            <a:avLst/>
          </a:prstGeom>
        </p:spPr>
        <p:txBody>
          <a:bodyPr wrap="none">
            <a:spAutoFit/>
          </a:bodyPr>
          <a:lstStyle/>
          <a:p>
            <a:r>
              <a:rPr lang="zh-TW" altLang="en-US" sz="1800" b="1" dirty="0" smtClean="0">
                <a:solidFill>
                  <a:srgbClr val="005DA2"/>
                </a:solidFill>
                <a:latin typeface="Times New Roman" panose="02020603050405020304" pitchFamily="18" charset="0"/>
                <a:ea typeface="微軟正黑體" panose="020B0604030504040204" pitchFamily="34" charset="-120"/>
                <a:cs typeface="Times New Roman" panose="02020603050405020304" pitchFamily="18" charset="0"/>
              </a:rPr>
              <a:t>建築部門</a:t>
            </a:r>
            <a:endParaRPr lang="zh-TW" altLang="en-US" sz="1800" b="1" dirty="0">
              <a:solidFill>
                <a:srgbClr val="005DA2"/>
              </a:solidFill>
            </a:endParaRPr>
          </a:p>
        </p:txBody>
      </p:sp>
      <p:sp>
        <p:nvSpPr>
          <p:cNvPr id="11" name="矩形 10"/>
          <p:cNvSpPr/>
          <p:nvPr/>
        </p:nvSpPr>
        <p:spPr>
          <a:xfrm>
            <a:off x="8542347" y="2998483"/>
            <a:ext cx="1107996" cy="369332"/>
          </a:xfrm>
          <a:prstGeom prst="rect">
            <a:avLst/>
          </a:prstGeom>
        </p:spPr>
        <p:txBody>
          <a:bodyPr wrap="none">
            <a:spAutoFit/>
          </a:bodyPr>
          <a:lstStyle/>
          <a:p>
            <a:r>
              <a:rPr lang="zh-TW" altLang="en-US" sz="1800" b="1"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運輸部門</a:t>
            </a:r>
            <a:endParaRPr lang="zh-TW" altLang="en-US" sz="1800" b="1" dirty="0">
              <a:solidFill>
                <a:srgbClr val="002060"/>
              </a:solidFill>
            </a:endParaRPr>
          </a:p>
        </p:txBody>
      </p:sp>
      <p:sp>
        <p:nvSpPr>
          <p:cNvPr id="12" name="矩形 11"/>
          <p:cNvSpPr/>
          <p:nvPr/>
        </p:nvSpPr>
        <p:spPr>
          <a:xfrm>
            <a:off x="8551843" y="3530253"/>
            <a:ext cx="1107996" cy="369332"/>
          </a:xfrm>
          <a:prstGeom prst="rect">
            <a:avLst/>
          </a:prstGeom>
        </p:spPr>
        <p:txBody>
          <a:bodyPr wrap="none">
            <a:spAutoFit/>
          </a:bodyPr>
          <a:lstStyle/>
          <a:p>
            <a:r>
              <a:rPr lang="zh-TW" altLang="en-US" sz="1800" b="1" dirty="0" smtClean="0">
                <a:solidFill>
                  <a:srgbClr val="009900"/>
                </a:solidFill>
                <a:latin typeface="Times New Roman" panose="02020603050405020304" pitchFamily="18" charset="0"/>
                <a:ea typeface="微軟正黑體" panose="020B0604030504040204" pitchFamily="34" charset="-120"/>
                <a:cs typeface="Times New Roman" panose="02020603050405020304" pitchFamily="18" charset="0"/>
              </a:rPr>
              <a:t>工業部門</a:t>
            </a:r>
            <a:endParaRPr lang="zh-TW" altLang="en-US" sz="1800" b="1" dirty="0">
              <a:solidFill>
                <a:srgbClr val="009900"/>
              </a:solidFill>
            </a:endParaRPr>
          </a:p>
        </p:txBody>
      </p:sp>
      <p:sp>
        <p:nvSpPr>
          <p:cNvPr id="13" name="矩形 12"/>
          <p:cNvSpPr/>
          <p:nvPr/>
        </p:nvSpPr>
        <p:spPr>
          <a:xfrm>
            <a:off x="8542347" y="4057988"/>
            <a:ext cx="1107996" cy="369332"/>
          </a:xfrm>
          <a:prstGeom prst="rect">
            <a:avLst/>
          </a:prstGeom>
        </p:spPr>
        <p:txBody>
          <a:bodyPr wrap="none">
            <a:spAutoFit/>
          </a:bodyPr>
          <a:lstStyle/>
          <a:p>
            <a:r>
              <a:rPr lang="zh-TW" altLang="en-US" sz="1800" b="1" dirty="0">
                <a:solidFill>
                  <a:srgbClr val="006600"/>
                </a:solidFill>
                <a:latin typeface="Times New Roman" panose="02020603050405020304" pitchFamily="18" charset="0"/>
                <a:ea typeface="微軟正黑體" panose="020B0604030504040204" pitchFamily="34" charset="-120"/>
                <a:cs typeface="Times New Roman" panose="02020603050405020304" pitchFamily="18" charset="0"/>
              </a:rPr>
              <a:t>能源</a:t>
            </a:r>
            <a:r>
              <a:rPr lang="zh-TW" altLang="en-US" sz="1800" b="1" dirty="0" smtClean="0">
                <a:solidFill>
                  <a:srgbClr val="006600"/>
                </a:solidFill>
                <a:latin typeface="Times New Roman" panose="02020603050405020304" pitchFamily="18" charset="0"/>
                <a:ea typeface="微軟正黑體" panose="020B0604030504040204" pitchFamily="34" charset="-120"/>
                <a:cs typeface="Times New Roman" panose="02020603050405020304" pitchFamily="18" charset="0"/>
              </a:rPr>
              <a:t>部門</a:t>
            </a:r>
            <a:endParaRPr lang="zh-TW" altLang="en-US" sz="1800" b="1" dirty="0">
              <a:solidFill>
                <a:srgbClr val="006600"/>
              </a:solidFill>
            </a:endParaRPr>
          </a:p>
        </p:txBody>
      </p:sp>
    </p:spTree>
    <p:extLst>
      <p:ext uri="{BB962C8B-B14F-4D97-AF65-F5344CB8AC3E}">
        <p14:creationId xmlns:p14="http://schemas.microsoft.com/office/powerpoint/2010/main" xmlns="" val="9860795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nvSpPr>
        <p:spPr>
          <a:xfrm>
            <a:off x="6429654" y="6362248"/>
            <a:ext cx="297767" cy="307764"/>
          </a:xfrm>
          <a:prstGeom prst="rect">
            <a:avLst/>
          </a:prstGeom>
        </p:spPr>
        <p:txBody>
          <a:bodyPr wrap="square" lIns="91428" tIns="45714" rIns="91428" bIns="45714">
            <a:spAutoFit/>
          </a:bodyPr>
          <a:lstStyle/>
          <a:p>
            <a:pPr>
              <a:defRPr/>
            </a:pPr>
            <a:r>
              <a:rPr lang="en-US" altLang="zh-TW" sz="1400" dirty="0">
                <a:latin typeface="Times New Roman" panose="02020603050405020304" pitchFamily="18" charset="0"/>
                <a:ea typeface="微軟正黑體" panose="020B0604030504040204" pitchFamily="34" charset="-120"/>
                <a:cs typeface="Times New Roman" panose="02020603050405020304" pitchFamily="18" charset="0"/>
              </a:rPr>
              <a:t>年</a:t>
            </a:r>
            <a:endParaRPr lang="zh-TW" altLang="en-US" sz="1400" dirty="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4587" name="Rectangle 3"/>
          <p:cNvSpPr>
            <a:spLocks noChangeArrowheads="1"/>
          </p:cNvSpPr>
          <p:nvPr/>
        </p:nvSpPr>
        <p:spPr bwMode="auto">
          <a:xfrm>
            <a:off x="596900" y="630240"/>
            <a:ext cx="8928100" cy="33337"/>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w="9525">
            <a:noFill/>
            <a:miter lim="800000"/>
            <a:headEnd/>
            <a:tailEnd/>
          </a:ln>
        </p:spPr>
        <p:txBody>
          <a:bodyPr wrap="none" lIns="91428" tIns="45714" rIns="91428" bIns="45714" anchor="ctr"/>
          <a:lstStyle/>
          <a:p>
            <a:pPr eaLnBrk="0" hangingPunct="0"/>
            <a:endParaRPr lang="zh-TW" altLang="en-US" sz="12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34" name="內容版面配置區 2"/>
          <p:cNvSpPr txBox="1">
            <a:spLocks/>
          </p:cNvSpPr>
          <p:nvPr/>
        </p:nvSpPr>
        <p:spPr bwMode="gray">
          <a:xfrm>
            <a:off x="301609" y="650858"/>
            <a:ext cx="9363075" cy="53750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kumimoji="1" sz="2800" b="1">
                <a:solidFill>
                  <a:schemeClr val="tx1"/>
                </a:solidFill>
                <a:latin typeface="微軟正黑體" pitchFamily="34" charset="-120"/>
                <a:ea typeface="微軟正黑體" pitchFamily="34" charset="-120"/>
                <a:cs typeface="Times New Roman" pitchFamily="18" charset="0"/>
              </a:defRPr>
            </a:lvl1pPr>
            <a:lvl2pPr marL="742950" indent="-285750" algn="l" rtl="0" eaLnBrk="0" fontAlgn="base" hangingPunct="0">
              <a:spcBef>
                <a:spcPct val="20000"/>
              </a:spcBef>
              <a:spcAft>
                <a:spcPct val="0"/>
              </a:spcAft>
              <a:buChar char="–"/>
              <a:defRPr kumimoji="1" sz="2800">
                <a:solidFill>
                  <a:srgbClr val="003366"/>
                </a:solidFill>
                <a:latin typeface="微軟正黑體" pitchFamily="34" charset="-120"/>
                <a:ea typeface="微軟正黑體" pitchFamily="34" charset="-120"/>
                <a:cs typeface="Times New Roman" pitchFamily="18" charset="0"/>
              </a:defRPr>
            </a:lvl2pPr>
            <a:lvl3pPr marL="1143000" indent="-228600" algn="l" rtl="0" eaLnBrk="0" fontAlgn="base" hangingPunct="0">
              <a:spcBef>
                <a:spcPct val="20000"/>
              </a:spcBef>
              <a:spcAft>
                <a:spcPct val="0"/>
              </a:spcAft>
              <a:buChar char="•"/>
              <a:defRPr kumimoji="1" sz="2400">
                <a:solidFill>
                  <a:srgbClr val="003366"/>
                </a:solidFill>
                <a:latin typeface="微軟正黑體" pitchFamily="34" charset="-120"/>
                <a:ea typeface="微軟正黑體" pitchFamily="34" charset="-120"/>
                <a:cs typeface="Times New Roman" pitchFamily="18" charset="0"/>
              </a:defRPr>
            </a:lvl3pPr>
            <a:lvl4pPr marL="1600200" indent="-228600" algn="l" rtl="0" eaLnBrk="0" fontAlgn="base" hangingPunct="0">
              <a:spcBef>
                <a:spcPct val="20000"/>
              </a:spcBef>
              <a:spcAft>
                <a:spcPct val="0"/>
              </a:spcAft>
              <a:buChar char="–"/>
              <a:defRPr kumimoji="1" sz="2000">
                <a:solidFill>
                  <a:srgbClr val="003366"/>
                </a:solidFill>
                <a:latin typeface="微軟正黑體" pitchFamily="34" charset="-120"/>
                <a:ea typeface="微軟正黑體" pitchFamily="34" charset="-120"/>
                <a:cs typeface="Times New Roman" pitchFamily="18" charset="0"/>
              </a:defRPr>
            </a:lvl4pPr>
            <a:lvl5pPr marL="2057400" indent="-228600" algn="l" rtl="0" eaLnBrk="0" fontAlgn="base" hangingPunct="0">
              <a:spcBef>
                <a:spcPct val="20000"/>
              </a:spcBef>
              <a:spcAft>
                <a:spcPct val="0"/>
              </a:spcAft>
              <a:buChar char="»"/>
              <a:defRPr kumimoji="1" sz="2000">
                <a:solidFill>
                  <a:srgbClr val="003366"/>
                </a:solidFill>
                <a:latin typeface="微軟正黑體" pitchFamily="34" charset="-120"/>
                <a:ea typeface="微軟正黑體" pitchFamily="34" charset="-120"/>
                <a:cs typeface="Times New Roman" pitchFamily="18" charset="0"/>
              </a:defRPr>
            </a:lvl5pPr>
            <a:lvl6pPr marL="2514600" indent="-228600" algn="l" rtl="0" fontAlgn="base">
              <a:spcBef>
                <a:spcPct val="20000"/>
              </a:spcBef>
              <a:spcAft>
                <a:spcPct val="0"/>
              </a:spcAft>
              <a:buChar char="»"/>
              <a:defRPr kumimoji="1" sz="2000">
                <a:solidFill>
                  <a:srgbClr val="003366"/>
                </a:solidFill>
                <a:latin typeface="+mn-lt"/>
                <a:ea typeface="+mn-ea"/>
              </a:defRPr>
            </a:lvl6pPr>
            <a:lvl7pPr marL="2971800" indent="-228600" algn="l" rtl="0" fontAlgn="base">
              <a:spcBef>
                <a:spcPct val="20000"/>
              </a:spcBef>
              <a:spcAft>
                <a:spcPct val="0"/>
              </a:spcAft>
              <a:buChar char="»"/>
              <a:defRPr kumimoji="1" sz="2000">
                <a:solidFill>
                  <a:srgbClr val="003366"/>
                </a:solidFill>
                <a:latin typeface="+mn-lt"/>
                <a:ea typeface="+mn-ea"/>
              </a:defRPr>
            </a:lvl7pPr>
            <a:lvl8pPr marL="3429000" indent="-228600" algn="l" rtl="0" fontAlgn="base">
              <a:spcBef>
                <a:spcPct val="20000"/>
              </a:spcBef>
              <a:spcAft>
                <a:spcPct val="0"/>
              </a:spcAft>
              <a:buChar char="»"/>
              <a:defRPr kumimoji="1" sz="2000">
                <a:solidFill>
                  <a:srgbClr val="003366"/>
                </a:solidFill>
                <a:latin typeface="+mn-lt"/>
                <a:ea typeface="+mn-ea"/>
              </a:defRPr>
            </a:lvl8pPr>
            <a:lvl9pPr marL="3886200" indent="-228600" algn="l" rtl="0" fontAlgn="base">
              <a:spcBef>
                <a:spcPct val="20000"/>
              </a:spcBef>
              <a:spcAft>
                <a:spcPct val="0"/>
              </a:spcAft>
              <a:buChar char="»"/>
              <a:defRPr kumimoji="1" sz="2000">
                <a:solidFill>
                  <a:srgbClr val="003366"/>
                </a:solidFill>
                <a:latin typeface="+mn-lt"/>
                <a:ea typeface="+mn-ea"/>
              </a:defRPr>
            </a:lvl9pPr>
          </a:lstStyle>
          <a:p>
            <a:pPr eaLnBrk="1" hangingPunct="1">
              <a:spcBef>
                <a:spcPts val="1200"/>
              </a:spcBef>
              <a:defRPr/>
            </a:pPr>
            <a:r>
              <a:rPr lang="zh-TW" altLang="en-US" kern="0" dirty="0" smtClean="0">
                <a:latin typeface="Times New Roman" panose="02020603050405020304" pitchFamily="18" charset="0"/>
              </a:rPr>
              <a:t>國家溫室氣體減量目標</a:t>
            </a:r>
            <a:endParaRPr lang="en-US" altLang="zh-TW" kern="0" dirty="0" smtClean="0">
              <a:latin typeface="Times New Roman" panose="02020603050405020304" pitchFamily="18" charset="0"/>
            </a:endParaRPr>
          </a:p>
          <a:p>
            <a:pPr eaLnBrk="1" hangingPunct="1">
              <a:spcBef>
                <a:spcPts val="1200"/>
              </a:spcBef>
              <a:buFontTx/>
              <a:buNone/>
              <a:defRPr/>
            </a:pPr>
            <a:endParaRPr lang="en-US" altLang="zh-TW" kern="0" dirty="0" smtClean="0">
              <a:latin typeface="Times New Roman" panose="02020603050405020304" pitchFamily="18" charset="0"/>
            </a:endParaRPr>
          </a:p>
          <a:p>
            <a:pPr eaLnBrk="1" hangingPunct="1">
              <a:buFontTx/>
              <a:buNone/>
              <a:defRPr/>
            </a:pPr>
            <a:endParaRPr lang="en-US" altLang="zh-TW" sz="2600" kern="0" dirty="0" smtClean="0">
              <a:latin typeface="Times New Roman" panose="02020603050405020304" pitchFamily="18" charset="0"/>
            </a:endParaRPr>
          </a:p>
          <a:p>
            <a:pPr eaLnBrk="1" hangingPunct="1">
              <a:buFontTx/>
              <a:buNone/>
              <a:defRPr/>
            </a:pPr>
            <a:endParaRPr lang="en-US" altLang="zh-TW" sz="2600" kern="0" dirty="0" smtClean="0">
              <a:latin typeface="Times New Roman" panose="02020603050405020304" pitchFamily="18" charset="0"/>
            </a:endParaRPr>
          </a:p>
        </p:txBody>
      </p:sp>
      <p:grpSp>
        <p:nvGrpSpPr>
          <p:cNvPr id="35" name="AutoShape 14"/>
          <p:cNvGrpSpPr>
            <a:grpSpLocks/>
          </p:cNvGrpSpPr>
          <p:nvPr/>
        </p:nvGrpSpPr>
        <p:grpSpPr bwMode="auto">
          <a:xfrm>
            <a:off x="7125686" y="1915731"/>
            <a:ext cx="2795746" cy="1151429"/>
            <a:chOff x="353" y="1064"/>
            <a:chExt cx="4019" cy="848"/>
          </a:xfrm>
        </p:grpSpPr>
        <p:pic>
          <p:nvPicPr>
            <p:cNvPr id="39" name="AutoShape 14"/>
            <p:cNvPicPr>
              <a:picLocks noChangeArrowheads="1"/>
            </p:cNvPicPr>
            <p:nvPr/>
          </p:nvPicPr>
          <p:blipFill>
            <a:blip r:embed="rId2" cstate="print"/>
            <a:srcRect/>
            <a:stretch>
              <a:fillRect/>
            </a:stretch>
          </p:blipFill>
          <p:spPr bwMode="auto">
            <a:xfrm>
              <a:off x="358" y="1064"/>
              <a:ext cx="4014" cy="848"/>
            </a:xfrm>
            <a:prstGeom prst="rect">
              <a:avLst/>
            </a:prstGeom>
            <a:noFill/>
            <a:ln w="9525">
              <a:noFill/>
              <a:miter lim="800000"/>
              <a:headEnd/>
              <a:tailEnd/>
            </a:ln>
          </p:spPr>
        </p:pic>
        <p:sp>
          <p:nvSpPr>
            <p:cNvPr id="42" name="Text Box 6"/>
            <p:cNvSpPr txBox="1">
              <a:spLocks noChangeArrowheads="1"/>
            </p:cNvSpPr>
            <p:nvPr/>
          </p:nvSpPr>
          <p:spPr bwMode="auto">
            <a:xfrm>
              <a:off x="353" y="1119"/>
              <a:ext cx="3995" cy="756"/>
            </a:xfrm>
            <a:prstGeom prst="rect">
              <a:avLst/>
            </a:prstGeom>
            <a:noFill/>
            <a:ln w="9525">
              <a:noFill/>
              <a:miter lim="800000"/>
              <a:headEnd/>
              <a:tailEnd/>
            </a:ln>
          </p:spPr>
          <p:txBody>
            <a:bodyPr wrap="none" anchor="ctr"/>
            <a:lstStyle/>
            <a:p>
              <a:pPr algn="ctr">
                <a:lnSpc>
                  <a:spcPct val="120000"/>
                </a:lnSpc>
              </a:pPr>
              <a:r>
                <a:rPr kumimoji="0" lang="zh-TW" altLang="en-US" sz="1600" b="1" dirty="0" smtClean="0">
                  <a:latin typeface="Times New Roman" panose="02020603050405020304" pitchFamily="18" charset="0"/>
                  <a:ea typeface="微軟正黑體" panose="020B0604030504040204" pitchFamily="34" charset="-120"/>
                  <a:cs typeface="Times New Roman" panose="02020603050405020304" pitchFamily="18" charset="0"/>
                </a:rPr>
                <a:t>長程</a:t>
              </a:r>
              <a:r>
                <a:rPr kumimoji="0" lang="zh-TW" altLang="en-US" sz="1600" b="1" dirty="0">
                  <a:latin typeface="Times New Roman" panose="02020603050405020304" pitchFamily="18" charset="0"/>
                  <a:ea typeface="微軟正黑體" panose="020B0604030504040204" pitchFamily="34" charset="-120"/>
                  <a:cs typeface="Times New Roman" panose="02020603050405020304" pitchFamily="18" charset="0"/>
                </a:rPr>
                <a:t>願</a:t>
              </a:r>
              <a:r>
                <a:rPr kumimoji="0" lang="zh-TW" altLang="en-US" sz="1600" b="1" dirty="0" smtClean="0">
                  <a:latin typeface="Times New Roman" panose="02020603050405020304" pitchFamily="18" charset="0"/>
                  <a:ea typeface="微軟正黑體" panose="020B0604030504040204" pitchFamily="34" charset="-120"/>
                  <a:cs typeface="Times New Roman" panose="02020603050405020304" pitchFamily="18" charset="0"/>
                </a:rPr>
                <a:t>景（溫管法第四條）</a:t>
              </a:r>
              <a:r>
                <a:rPr kumimoji="0" lang="en-US" altLang="zh-TW" sz="1600" b="1" dirty="0" smtClean="0">
                  <a:latin typeface="Times New Roman" panose="02020603050405020304" pitchFamily="18" charset="0"/>
                  <a:ea typeface="微軟正黑體" panose="020B0604030504040204" pitchFamily="34" charset="-120"/>
                  <a:cs typeface="Times New Roman" panose="02020603050405020304" pitchFamily="18" charset="0"/>
                </a:rPr>
                <a:t/>
              </a:r>
              <a:br>
                <a:rPr kumimoji="0" lang="en-US" altLang="zh-TW" sz="1600" b="1" dirty="0" smtClean="0">
                  <a:latin typeface="Times New Roman" panose="02020603050405020304" pitchFamily="18" charset="0"/>
                  <a:ea typeface="微軟正黑體" panose="020B0604030504040204" pitchFamily="34" charset="-120"/>
                  <a:cs typeface="Times New Roman" panose="02020603050405020304" pitchFamily="18" charset="0"/>
                </a:rPr>
              </a:br>
              <a:r>
                <a:rPr kumimoji="0" lang="en-US" altLang="zh-TW" sz="1600" u="sng" dirty="0" smtClean="0">
                  <a:solidFill>
                    <a:srgbClr val="A50021"/>
                  </a:solidFill>
                  <a:latin typeface="Times New Roman" panose="02020603050405020304" pitchFamily="18" charset="0"/>
                  <a:ea typeface="微軟正黑體" panose="020B0604030504040204" pitchFamily="34" charset="-120"/>
                  <a:cs typeface="Times New Roman" panose="02020603050405020304" pitchFamily="18" charset="0"/>
                </a:rPr>
                <a:t>2050</a:t>
              </a:r>
              <a:r>
                <a:rPr kumimoji="0" lang="zh-TW" altLang="en-US" sz="1600" u="sng" dirty="0" smtClean="0">
                  <a:solidFill>
                    <a:srgbClr val="A50021"/>
                  </a:solidFill>
                  <a:latin typeface="Times New Roman" panose="02020603050405020304" pitchFamily="18" charset="0"/>
                  <a:ea typeface="微軟正黑體" panose="020B0604030504040204" pitchFamily="34" charset="-120"/>
                  <a:cs typeface="Times New Roman" panose="02020603050405020304" pitchFamily="18" charset="0"/>
                </a:rPr>
                <a:t>年</a:t>
              </a:r>
              <a:r>
                <a:rPr kumimoji="0" lang="zh-TW" altLang="en-US" sz="1600" dirty="0">
                  <a:latin typeface="Times New Roman" panose="02020603050405020304" pitchFamily="18" charset="0"/>
                  <a:ea typeface="微軟正黑體" panose="020B0604030504040204" pitchFamily="34" charset="-120"/>
                  <a:cs typeface="Times New Roman" panose="02020603050405020304" pitchFamily="18" charset="0"/>
                </a:rPr>
                <a:t>溫室氣體</a:t>
              </a:r>
              <a:r>
                <a:rPr kumimoji="0" lang="en-US" altLang="zh-TW" sz="1600" dirty="0">
                  <a:latin typeface="Times New Roman" panose="02020603050405020304" pitchFamily="18" charset="0"/>
                  <a:ea typeface="微軟正黑體" panose="020B0604030504040204" pitchFamily="34" charset="-120"/>
                  <a:cs typeface="Times New Roman" panose="02020603050405020304" pitchFamily="18" charset="0"/>
                </a:rPr>
                <a:t>(GHG)</a:t>
              </a:r>
              <a:r>
                <a:rPr kumimoji="0" lang="zh-TW" altLang="en-US" sz="1600" dirty="0">
                  <a:latin typeface="Times New Roman" panose="02020603050405020304" pitchFamily="18" charset="0"/>
                  <a:ea typeface="微軟正黑體" panose="020B0604030504040204" pitchFamily="34" charset="-120"/>
                  <a:cs typeface="Times New Roman" panose="02020603050405020304" pitchFamily="18" charset="0"/>
                </a:rPr>
                <a:t>排放</a:t>
              </a:r>
              <a:r>
                <a:rPr kumimoji="0" lang="zh-TW" altLang="en-US" sz="1600" dirty="0" smtClean="0">
                  <a:latin typeface="Times New Roman" panose="02020603050405020304" pitchFamily="18" charset="0"/>
                  <a:ea typeface="微軟正黑體" panose="020B0604030504040204" pitchFamily="34" charset="-120"/>
                  <a:cs typeface="Times New Roman" panose="02020603050405020304" pitchFamily="18" charset="0"/>
                </a:rPr>
                <a:t>量</a:t>
              </a:r>
              <a:r>
                <a:rPr kumimoji="0" lang="en-US" altLang="zh-TW" sz="1600" dirty="0" smtClean="0">
                  <a:latin typeface="Times New Roman" panose="02020603050405020304" pitchFamily="18" charset="0"/>
                  <a:ea typeface="微軟正黑體" panose="020B0604030504040204" pitchFamily="34" charset="-120"/>
                  <a:cs typeface="Times New Roman" panose="02020603050405020304" pitchFamily="18" charset="0"/>
                </a:rPr>
                <a:t/>
              </a:r>
              <a:br>
                <a:rPr kumimoji="0" lang="en-US" altLang="zh-TW" sz="1600" dirty="0" smtClean="0">
                  <a:latin typeface="Times New Roman" panose="02020603050405020304" pitchFamily="18" charset="0"/>
                  <a:ea typeface="微軟正黑體" panose="020B0604030504040204" pitchFamily="34" charset="-120"/>
                  <a:cs typeface="Times New Roman" panose="02020603050405020304" pitchFamily="18" charset="0"/>
                </a:rPr>
              </a:br>
              <a:r>
                <a:rPr kumimoji="0" lang="zh-TW" altLang="en-US" sz="1600" dirty="0" smtClean="0">
                  <a:latin typeface="Times New Roman" panose="02020603050405020304" pitchFamily="18" charset="0"/>
                  <a:ea typeface="微軟正黑體" panose="020B0604030504040204" pitchFamily="34" charset="-120"/>
                  <a:cs typeface="Times New Roman" panose="02020603050405020304" pitchFamily="18" charset="0"/>
                </a:rPr>
                <a:t>降為 </a:t>
              </a:r>
              <a:r>
                <a:rPr kumimoji="0" lang="en-US" altLang="zh-TW" sz="1600" u="sng" dirty="0" smtClean="0">
                  <a:solidFill>
                    <a:srgbClr val="A50021"/>
                  </a:solidFill>
                  <a:latin typeface="Times New Roman" panose="02020603050405020304" pitchFamily="18" charset="0"/>
                  <a:ea typeface="微軟正黑體" panose="020B0604030504040204" pitchFamily="34" charset="-120"/>
                  <a:cs typeface="Times New Roman" panose="02020603050405020304" pitchFamily="18" charset="0"/>
                </a:rPr>
                <a:t>2005</a:t>
              </a:r>
              <a:r>
                <a:rPr kumimoji="0" lang="zh-TW" altLang="en-US" sz="1600" u="sng" dirty="0" smtClean="0">
                  <a:solidFill>
                    <a:srgbClr val="A50021"/>
                  </a:solidFill>
                  <a:latin typeface="Times New Roman" panose="02020603050405020304" pitchFamily="18" charset="0"/>
                  <a:ea typeface="微軟正黑體" panose="020B0604030504040204" pitchFamily="34" charset="-120"/>
                  <a:cs typeface="Times New Roman" panose="02020603050405020304" pitchFamily="18" charset="0"/>
                </a:rPr>
                <a:t>年 </a:t>
              </a:r>
              <a:r>
                <a:rPr kumimoji="0" lang="zh-TW" altLang="en-US" sz="1600" dirty="0">
                  <a:latin typeface="Times New Roman" panose="02020603050405020304" pitchFamily="18" charset="0"/>
                  <a:ea typeface="微軟正黑體" panose="020B0604030504040204" pitchFamily="34" charset="-120"/>
                  <a:cs typeface="Times New Roman" panose="02020603050405020304" pitchFamily="18" charset="0"/>
                </a:rPr>
                <a:t>排放量</a:t>
              </a:r>
              <a:r>
                <a:rPr kumimoji="0" lang="en-US" altLang="zh-TW" sz="1600" dirty="0">
                  <a:latin typeface="Times New Roman" panose="02020603050405020304" pitchFamily="18" charset="0"/>
                  <a:ea typeface="微軟正黑體" panose="020B0604030504040204" pitchFamily="34" charset="-120"/>
                  <a:cs typeface="Times New Roman" panose="02020603050405020304" pitchFamily="18" charset="0"/>
                </a:rPr>
                <a:t>5</a:t>
              </a:r>
              <a:r>
                <a:rPr kumimoji="0" lang="en-US" altLang="zh-TW" sz="1600" dirty="0" smtClean="0">
                  <a:latin typeface="Times New Roman" panose="02020603050405020304" pitchFamily="18" charset="0"/>
                  <a:ea typeface="微軟正黑體" panose="020B0604030504040204" pitchFamily="34" charset="-120"/>
                  <a:cs typeface="Times New Roman" panose="02020603050405020304" pitchFamily="18" charset="0"/>
                </a:rPr>
                <a:t>0%</a:t>
              </a:r>
              <a:r>
                <a:rPr kumimoji="0" lang="zh-TW" altLang="en-US" sz="1600" dirty="0" smtClean="0">
                  <a:latin typeface="Times New Roman" panose="02020603050405020304" pitchFamily="18" charset="0"/>
                  <a:ea typeface="微軟正黑體" panose="020B0604030504040204" pitchFamily="34" charset="-120"/>
                  <a:cs typeface="Times New Roman" panose="02020603050405020304" pitchFamily="18" charset="0"/>
                </a:rPr>
                <a:t>以下</a:t>
              </a:r>
              <a:endParaRPr kumimoji="0" lang="zh-TW" altLang="en-US" sz="1600" dirty="0">
                <a:latin typeface="Times New Roman" panose="02020603050405020304" pitchFamily="18" charset="0"/>
                <a:ea typeface="微軟正黑體" panose="020B0604030504040204" pitchFamily="34" charset="-120"/>
                <a:cs typeface="Times New Roman" panose="02020603050405020304" pitchFamily="18" charset="0"/>
              </a:endParaRPr>
            </a:p>
          </p:txBody>
        </p:sp>
      </p:grpSp>
      <p:grpSp>
        <p:nvGrpSpPr>
          <p:cNvPr id="7" name="群組 6"/>
          <p:cNvGrpSpPr/>
          <p:nvPr/>
        </p:nvGrpSpPr>
        <p:grpSpPr>
          <a:xfrm>
            <a:off x="76938" y="1188361"/>
            <a:ext cx="9794826" cy="5173887"/>
            <a:chOff x="170095" y="1188361"/>
            <a:chExt cx="9807641" cy="5173887"/>
          </a:xfrm>
        </p:grpSpPr>
        <p:graphicFrame>
          <p:nvGraphicFramePr>
            <p:cNvPr id="36" name="圖表 35"/>
            <p:cNvGraphicFramePr>
              <a:graphicFrameLocks/>
            </p:cNvGraphicFramePr>
            <p:nvPr>
              <p:extLst>
                <p:ext uri="{D42A27DB-BD31-4B8C-83A1-F6EECF244321}">
                  <p14:modId xmlns:p14="http://schemas.microsoft.com/office/powerpoint/2010/main" xmlns="" val="1308170389"/>
                </p:ext>
              </p:extLst>
            </p:nvPr>
          </p:nvGraphicFramePr>
          <p:xfrm>
            <a:off x="170095" y="1188361"/>
            <a:ext cx="9807641" cy="5173887"/>
          </p:xfrm>
          <a:graphic>
            <a:graphicData uri="http://schemas.openxmlformats.org/drawingml/2006/chart">
              <c:chart xmlns:c="http://schemas.openxmlformats.org/drawingml/2006/chart" xmlns:r="http://schemas.openxmlformats.org/officeDocument/2006/relationships" r:id="rId3"/>
            </a:graphicData>
          </a:graphic>
        </p:graphicFrame>
        <p:sp>
          <p:nvSpPr>
            <p:cNvPr id="24579" name="文字方塊 38"/>
            <p:cNvSpPr txBox="1">
              <a:spLocks noChangeArrowheads="1"/>
            </p:cNvSpPr>
            <p:nvPr/>
          </p:nvSpPr>
          <p:spPr bwMode="auto">
            <a:xfrm>
              <a:off x="5893355" y="1817795"/>
              <a:ext cx="399237" cy="375556"/>
            </a:xfrm>
            <a:prstGeom prst="rect">
              <a:avLst/>
            </a:prstGeom>
            <a:noFill/>
            <a:ln w="12700">
              <a:solidFill>
                <a:srgbClr val="C00000"/>
              </a:solidFill>
              <a:miter lim="800000"/>
              <a:headEnd/>
              <a:tailEnd/>
            </a:ln>
          </p:spPr>
          <p:txBody>
            <a:bodyPr wrap="none" lIns="36000" tIns="36000" rIns="36000" bIns="36000">
              <a:spAutoFit/>
            </a:bodyPr>
            <a:lstStyle/>
            <a:p>
              <a:r>
                <a:rPr lang="en-US" altLang="zh-TW" sz="1600"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428</a:t>
              </a:r>
              <a:endParaRPr lang="zh-TW" altLang="en-US" sz="1600"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41" name="文字方塊 1"/>
            <p:cNvSpPr txBox="1"/>
            <p:nvPr/>
          </p:nvSpPr>
          <p:spPr>
            <a:xfrm>
              <a:off x="4121934" y="3993771"/>
              <a:ext cx="1903965" cy="517823"/>
            </a:xfrm>
            <a:prstGeom prst="rect">
              <a:avLst/>
            </a:prstGeom>
          </p:spPr>
          <p:txBody>
            <a:bodyPr lIns="91428" tIns="45714" rIns="91428" bIns="45714"/>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defRPr/>
              </a:pPr>
              <a:r>
                <a:rPr lang="zh-TW" altLang="en-US" sz="1200" dirty="0">
                  <a:solidFill>
                    <a:srgbClr val="663300"/>
                  </a:solidFill>
                  <a:latin typeface="Times New Roman" panose="02020603050405020304" pitchFamily="18" charset="0"/>
                  <a:ea typeface="微軟正黑體" panose="020B0604030504040204" pitchFamily="34" charset="-120"/>
                  <a:cs typeface="Times New Roman" panose="02020603050405020304" pitchFamily="18" charset="0"/>
                </a:rPr>
                <a:t>達到</a:t>
              </a:r>
              <a:r>
                <a:rPr lang="en-US" altLang="zh-TW" sz="1200" dirty="0">
                  <a:solidFill>
                    <a:srgbClr val="663300"/>
                  </a:solidFill>
                  <a:latin typeface="Times New Roman" panose="02020603050405020304" pitchFamily="18" charset="0"/>
                  <a:ea typeface="微軟正黑體" panose="020B0604030504040204" pitchFamily="34" charset="-120"/>
                  <a:cs typeface="Times New Roman" panose="02020603050405020304" pitchFamily="18" charset="0"/>
                </a:rPr>
                <a:t>2030</a:t>
              </a:r>
              <a:r>
                <a:rPr lang="zh-TW" altLang="en-US" sz="1200" dirty="0">
                  <a:solidFill>
                    <a:srgbClr val="663300"/>
                  </a:solidFill>
                  <a:latin typeface="Times New Roman" panose="02020603050405020304" pitchFamily="18" charset="0"/>
                  <a:ea typeface="微軟正黑體" panose="020B0604030504040204" pitchFamily="34" charset="-120"/>
                  <a:cs typeface="Times New Roman" panose="02020603050405020304" pitchFamily="18" charset="0"/>
                </a:rPr>
                <a:t>年減量目標之</a:t>
              </a:r>
              <a:endParaRPr lang="en-US" altLang="zh-TW" sz="1200" dirty="0">
                <a:solidFill>
                  <a:srgbClr val="663300"/>
                </a:solidFill>
                <a:latin typeface="Times New Roman" panose="02020603050405020304" pitchFamily="18" charset="0"/>
                <a:ea typeface="微軟正黑體" panose="020B0604030504040204" pitchFamily="34" charset="-120"/>
                <a:cs typeface="Times New Roman" panose="02020603050405020304" pitchFamily="18" charset="0"/>
              </a:endParaRPr>
            </a:p>
            <a:p>
              <a:pPr>
                <a:defRPr/>
              </a:pPr>
              <a:r>
                <a:rPr lang="zh-TW" altLang="en-US" sz="1200" dirty="0">
                  <a:solidFill>
                    <a:srgbClr val="663300"/>
                  </a:solidFill>
                  <a:latin typeface="Times New Roman" panose="02020603050405020304" pitchFamily="18" charset="0"/>
                  <a:ea typeface="微軟正黑體" panose="020B0604030504040204" pitchFamily="34" charset="-120"/>
                  <a:cs typeface="Times New Roman" panose="02020603050405020304" pitchFamily="18" charset="0"/>
                </a:rPr>
                <a:t>預期排放路徑</a:t>
              </a:r>
            </a:p>
          </p:txBody>
        </p:sp>
        <p:cxnSp>
          <p:nvCxnSpPr>
            <p:cNvPr id="24582" name="直線接點 41"/>
            <p:cNvCxnSpPr>
              <a:cxnSpLocks noChangeShapeType="1"/>
            </p:cNvCxnSpPr>
            <p:nvPr/>
          </p:nvCxnSpPr>
          <p:spPr bwMode="auto">
            <a:xfrm>
              <a:off x="3130806" y="3575028"/>
              <a:ext cx="0" cy="2331136"/>
            </a:xfrm>
            <a:prstGeom prst="line">
              <a:avLst/>
            </a:prstGeom>
            <a:noFill/>
            <a:ln w="6350" algn="ctr">
              <a:solidFill>
                <a:srgbClr val="000000"/>
              </a:solidFill>
              <a:prstDash val="dash"/>
              <a:round/>
              <a:headEnd/>
              <a:tailEnd/>
            </a:ln>
          </p:spPr>
        </p:cxnSp>
        <p:sp>
          <p:nvSpPr>
            <p:cNvPr id="24583" name="文字方塊 42"/>
            <p:cNvSpPr txBox="1">
              <a:spLocks noChangeArrowheads="1"/>
            </p:cNvSpPr>
            <p:nvPr/>
          </p:nvSpPr>
          <p:spPr bwMode="auto">
            <a:xfrm>
              <a:off x="2874994" y="3160020"/>
              <a:ext cx="516693" cy="398657"/>
            </a:xfrm>
            <a:prstGeom prst="rect">
              <a:avLst/>
            </a:prstGeom>
            <a:noFill/>
            <a:ln w="9525">
              <a:noFill/>
              <a:miter lim="800000"/>
              <a:headEnd/>
              <a:tailEnd/>
            </a:ln>
          </p:spPr>
          <p:txBody>
            <a:bodyPr wrap="none" lIns="91428" tIns="45714" rIns="91428" bIns="45714">
              <a:spAutoFit/>
            </a:bodyPr>
            <a:lstStyle/>
            <a:p>
              <a:r>
                <a:rPr lang="en-US" altLang="zh-TW" sz="1600">
                  <a:solidFill>
                    <a:srgbClr val="003399"/>
                  </a:solidFill>
                  <a:latin typeface="Times New Roman" panose="02020603050405020304" pitchFamily="18" charset="0"/>
                  <a:ea typeface="微軟正黑體" panose="020B0604030504040204" pitchFamily="34" charset="-120"/>
                  <a:cs typeface="Times New Roman" panose="02020603050405020304" pitchFamily="18" charset="0"/>
                </a:rPr>
                <a:t>269</a:t>
              </a:r>
              <a:endParaRPr lang="zh-TW" altLang="en-US" sz="1600">
                <a:solidFill>
                  <a:srgbClr val="003399"/>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4584" name="向下箭號 43"/>
            <p:cNvSpPr>
              <a:spLocks noChangeArrowheads="1"/>
            </p:cNvSpPr>
            <p:nvPr/>
          </p:nvSpPr>
          <p:spPr bwMode="auto">
            <a:xfrm>
              <a:off x="6459000" y="2257104"/>
              <a:ext cx="163245" cy="1697411"/>
            </a:xfrm>
            <a:prstGeom prst="downArrow">
              <a:avLst>
                <a:gd name="adj1" fmla="val 50000"/>
                <a:gd name="adj2" fmla="val 49672"/>
              </a:avLst>
            </a:prstGeom>
            <a:solidFill>
              <a:srgbClr val="663300">
                <a:alpha val="39999"/>
              </a:srgbClr>
            </a:solidFill>
            <a:ln w="9525" algn="ctr">
              <a:solidFill>
                <a:schemeClr val="tx1"/>
              </a:solidFill>
              <a:round/>
              <a:headEnd/>
              <a:tailEnd/>
            </a:ln>
          </p:spPr>
          <p:txBody>
            <a:bodyPr lIns="91428" tIns="45714" rIns="91428" bIns="45714"/>
            <a:lstStyle/>
            <a:p>
              <a:endParaRPr lang="zh-TW" altLang="en-US">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4589" name="Oval 27"/>
            <p:cNvSpPr>
              <a:spLocks noChangeArrowheads="1"/>
            </p:cNvSpPr>
            <p:nvPr/>
          </p:nvSpPr>
          <p:spPr bwMode="auto">
            <a:xfrm>
              <a:off x="3084167" y="3515206"/>
              <a:ext cx="76625" cy="84123"/>
            </a:xfrm>
            <a:prstGeom prst="ellipse">
              <a:avLst/>
            </a:prstGeom>
            <a:solidFill>
              <a:srgbClr val="002060"/>
            </a:solidFill>
            <a:ln w="9525">
              <a:solidFill>
                <a:schemeClr val="tx1"/>
              </a:solidFill>
              <a:round/>
              <a:headEnd/>
              <a:tailEnd/>
            </a:ln>
          </p:spPr>
          <p:txBody>
            <a:bodyPr wrap="none" lIns="91428" tIns="45714" rIns="91428" bIns="45714" anchor="ctr"/>
            <a:lstStyle/>
            <a:p>
              <a:endParaRPr lang="zh-TW" altLang="zh-TW" sz="1400">
                <a:latin typeface="Times New Roman" panose="02020603050405020304" pitchFamily="18" charset="0"/>
                <a:ea typeface="微軟正黑體" panose="020B0604030504040204" pitchFamily="34" charset="-120"/>
                <a:cs typeface="Times New Roman" panose="02020603050405020304" pitchFamily="18" charset="0"/>
              </a:endParaRPr>
            </a:p>
          </p:txBody>
        </p:sp>
        <p:cxnSp>
          <p:nvCxnSpPr>
            <p:cNvPr id="24590" name="直線接點 31"/>
            <p:cNvCxnSpPr>
              <a:cxnSpLocks noChangeShapeType="1"/>
            </p:cNvCxnSpPr>
            <p:nvPr/>
          </p:nvCxnSpPr>
          <p:spPr bwMode="auto">
            <a:xfrm>
              <a:off x="6354054" y="2201023"/>
              <a:ext cx="0" cy="3645321"/>
            </a:xfrm>
            <a:prstGeom prst="line">
              <a:avLst/>
            </a:prstGeom>
            <a:noFill/>
            <a:ln w="6350" algn="ctr">
              <a:solidFill>
                <a:srgbClr val="000000"/>
              </a:solidFill>
              <a:prstDash val="dash"/>
              <a:round/>
              <a:headEnd/>
              <a:tailEnd/>
            </a:ln>
          </p:spPr>
        </p:cxnSp>
        <p:grpSp>
          <p:nvGrpSpPr>
            <p:cNvPr id="2" name="群組 4"/>
            <p:cNvGrpSpPr>
              <a:grpSpLocks/>
            </p:cNvGrpSpPr>
            <p:nvPr/>
          </p:nvGrpSpPr>
          <p:grpSpPr bwMode="auto">
            <a:xfrm>
              <a:off x="3139137" y="3049730"/>
              <a:ext cx="6732790" cy="2685247"/>
              <a:chOff x="3119129" y="3179239"/>
              <a:chExt cx="6416576" cy="2280985"/>
            </a:xfrm>
          </p:grpSpPr>
          <p:grpSp>
            <p:nvGrpSpPr>
              <p:cNvPr id="3" name="群組 44"/>
              <p:cNvGrpSpPr>
                <a:grpSpLocks/>
              </p:cNvGrpSpPr>
              <p:nvPr/>
            </p:nvGrpSpPr>
            <p:grpSpPr bwMode="auto">
              <a:xfrm>
                <a:off x="3119129" y="3179239"/>
                <a:ext cx="6416576" cy="2280985"/>
                <a:chOff x="3119129" y="3372663"/>
                <a:chExt cx="6416576" cy="2280985"/>
              </a:xfrm>
            </p:grpSpPr>
            <p:cxnSp>
              <p:nvCxnSpPr>
                <p:cNvPr id="24597" name="直線接點 45"/>
                <p:cNvCxnSpPr>
                  <a:cxnSpLocks noChangeShapeType="1"/>
                </p:cNvCxnSpPr>
                <p:nvPr/>
              </p:nvCxnSpPr>
              <p:spPr bwMode="auto">
                <a:xfrm>
                  <a:off x="3119129" y="3809374"/>
                  <a:ext cx="5652000" cy="0"/>
                </a:xfrm>
                <a:prstGeom prst="line">
                  <a:avLst/>
                </a:prstGeom>
                <a:noFill/>
                <a:ln w="3175" algn="ctr">
                  <a:solidFill>
                    <a:srgbClr val="000000"/>
                  </a:solidFill>
                  <a:prstDash val="dash"/>
                  <a:round/>
                  <a:headEnd/>
                  <a:tailEnd/>
                </a:ln>
              </p:spPr>
            </p:cxnSp>
            <p:cxnSp>
              <p:nvCxnSpPr>
                <p:cNvPr id="24598" name="直線接點 46"/>
                <p:cNvCxnSpPr>
                  <a:cxnSpLocks noChangeShapeType="1"/>
                </p:cNvCxnSpPr>
                <p:nvPr/>
              </p:nvCxnSpPr>
              <p:spPr bwMode="auto">
                <a:xfrm>
                  <a:off x="6209485" y="4203915"/>
                  <a:ext cx="2124000" cy="0"/>
                </a:xfrm>
                <a:prstGeom prst="line">
                  <a:avLst/>
                </a:prstGeom>
                <a:noFill/>
                <a:ln w="3175" algn="ctr">
                  <a:solidFill>
                    <a:srgbClr val="000000"/>
                  </a:solidFill>
                  <a:prstDash val="dash"/>
                  <a:round/>
                  <a:headEnd/>
                  <a:tailEnd/>
                </a:ln>
              </p:spPr>
            </p:cxnSp>
            <p:grpSp>
              <p:nvGrpSpPr>
                <p:cNvPr id="4" name="群組 47"/>
                <p:cNvGrpSpPr>
                  <a:grpSpLocks/>
                </p:cNvGrpSpPr>
                <p:nvPr/>
              </p:nvGrpSpPr>
              <p:grpSpPr bwMode="auto">
                <a:xfrm>
                  <a:off x="7642205" y="3372663"/>
                  <a:ext cx="1893500" cy="2280985"/>
                  <a:chOff x="7642205" y="3372663"/>
                  <a:chExt cx="1893500" cy="2280985"/>
                </a:xfrm>
              </p:grpSpPr>
              <p:sp>
                <p:nvSpPr>
                  <p:cNvPr id="50" name="向下箭號 49"/>
                  <p:cNvSpPr/>
                  <p:nvPr/>
                </p:nvSpPr>
                <p:spPr bwMode="auto">
                  <a:xfrm>
                    <a:off x="8184927" y="3809351"/>
                    <a:ext cx="107952" cy="377934"/>
                  </a:xfrm>
                  <a:prstGeom prst="downArrow">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a:lstStyle/>
                  <a:p>
                    <a:pPr>
                      <a:defRPr/>
                    </a:pPr>
                    <a:endParaRPr lang="zh-TW" altLang="en-US">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4602" name="文字方塊 20"/>
                  <p:cNvSpPr txBox="1">
                    <a:spLocks noChangeArrowheads="1"/>
                  </p:cNvSpPr>
                  <p:nvPr/>
                </p:nvSpPr>
                <p:spPr bwMode="auto">
                  <a:xfrm>
                    <a:off x="7671685" y="3873298"/>
                    <a:ext cx="512786" cy="277079"/>
                  </a:xfrm>
                  <a:prstGeom prst="rect">
                    <a:avLst/>
                  </a:prstGeom>
                  <a:noFill/>
                  <a:ln w="9525">
                    <a:noFill/>
                    <a:miter lim="800000"/>
                    <a:headEnd/>
                    <a:tailEnd/>
                  </a:ln>
                </p:spPr>
                <p:txBody>
                  <a:bodyPr>
                    <a:spAutoFit/>
                  </a:bodyPr>
                  <a:lstStyle/>
                  <a:p>
                    <a:r>
                      <a:rPr lang="en-US" altLang="zh-TW" sz="1200">
                        <a:latin typeface="Times New Roman" panose="02020603050405020304" pitchFamily="18" charset="0"/>
                        <a:ea typeface="微軟正黑體" panose="020B0604030504040204" pitchFamily="34" charset="-120"/>
                        <a:cs typeface="Times New Roman" panose="02020603050405020304" pitchFamily="18" charset="0"/>
                      </a:rPr>
                      <a:t>20%</a:t>
                    </a:r>
                    <a:endParaRPr lang="zh-TW" altLang="en-US" sz="12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4603" name="文字方塊 20"/>
                  <p:cNvSpPr txBox="1">
                    <a:spLocks noChangeArrowheads="1"/>
                  </p:cNvSpPr>
                  <p:nvPr/>
                </p:nvSpPr>
                <p:spPr bwMode="auto">
                  <a:xfrm>
                    <a:off x="8633443" y="4045855"/>
                    <a:ext cx="466802" cy="277079"/>
                  </a:xfrm>
                  <a:prstGeom prst="rect">
                    <a:avLst/>
                  </a:prstGeom>
                  <a:noFill/>
                  <a:ln w="9525">
                    <a:noFill/>
                    <a:miter lim="800000"/>
                    <a:headEnd/>
                    <a:tailEnd/>
                  </a:ln>
                </p:spPr>
                <p:txBody>
                  <a:bodyPr wrap="none">
                    <a:spAutoFit/>
                  </a:bodyPr>
                  <a:lstStyle/>
                  <a:p>
                    <a:r>
                      <a:rPr lang="en-US" altLang="zh-TW" sz="1200">
                        <a:latin typeface="Times New Roman" panose="02020603050405020304" pitchFamily="18" charset="0"/>
                        <a:ea typeface="微軟正黑體" panose="020B0604030504040204" pitchFamily="34" charset="-120"/>
                        <a:cs typeface="Times New Roman" panose="02020603050405020304" pitchFamily="18" charset="0"/>
                      </a:rPr>
                      <a:t>50%</a:t>
                    </a:r>
                    <a:endParaRPr lang="zh-TW" altLang="en-US" sz="12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53" name="矩形 52"/>
                  <p:cNvSpPr/>
                  <p:nvPr/>
                </p:nvSpPr>
                <p:spPr>
                  <a:xfrm>
                    <a:off x="7642205" y="5099490"/>
                    <a:ext cx="1893500" cy="554158"/>
                  </a:xfrm>
                  <a:prstGeom prst="rect">
                    <a:avLst/>
                  </a:prstGeom>
                </p:spPr>
                <p:txBody>
                  <a:bodyPr wrap="none">
                    <a:spAutoFit/>
                  </a:bodyPr>
                  <a:lstStyle/>
                  <a:p>
                    <a:pPr algn="ctr">
                      <a:defRPr/>
                    </a:pPr>
                    <a:r>
                      <a:rPr lang="zh-TW" altLang="en-US" sz="1000" dirty="0">
                        <a:latin typeface="Times New Roman" panose="02020603050405020304" pitchFamily="18" charset="0"/>
                        <a:ea typeface="微軟正黑體" panose="020B0604030504040204" pitchFamily="34" charset="-120"/>
                        <a:cs typeface="Times New Roman" panose="02020603050405020304" pitchFamily="18" charset="0"/>
                      </a:rPr>
                      <a:t>溫管法明定</a:t>
                    </a:r>
                    <a:r>
                      <a:rPr lang="en-US" altLang="zh-TW" sz="1000" dirty="0">
                        <a:latin typeface="Times New Roman" panose="02020603050405020304" pitchFamily="18" charset="0"/>
                        <a:ea typeface="微軟正黑體" panose="020B0604030504040204" pitchFamily="34" charset="-120"/>
                        <a:cs typeface="Times New Roman" panose="02020603050405020304" pitchFamily="18" charset="0"/>
                      </a:rPr>
                      <a:t>2050</a:t>
                    </a:r>
                    <a:r>
                      <a:rPr lang="zh-TW" altLang="en-US" sz="1000" dirty="0">
                        <a:latin typeface="Times New Roman" panose="02020603050405020304" pitchFamily="18" charset="0"/>
                        <a:ea typeface="微軟正黑體" panose="020B0604030504040204" pitchFamily="34" charset="-120"/>
                        <a:cs typeface="Times New Roman" panose="02020603050405020304" pitchFamily="18" charset="0"/>
                      </a:rPr>
                      <a:t>年</a:t>
                    </a:r>
                    <a:r>
                      <a:rPr lang="en-US" altLang="zh-TW" sz="1000" dirty="0">
                        <a:latin typeface="Times New Roman" panose="02020603050405020304" pitchFamily="18" charset="0"/>
                        <a:ea typeface="微軟正黑體" panose="020B0604030504040204" pitchFamily="34" charset="-120"/>
                        <a:cs typeface="Times New Roman" panose="02020603050405020304" pitchFamily="18" charset="0"/>
                      </a:rPr>
                      <a:t/>
                    </a:r>
                    <a:br>
                      <a:rPr lang="en-US" altLang="zh-TW" sz="1000" dirty="0">
                        <a:latin typeface="Times New Roman" panose="02020603050405020304" pitchFamily="18" charset="0"/>
                        <a:ea typeface="微軟正黑體" panose="020B0604030504040204" pitchFamily="34" charset="-120"/>
                        <a:cs typeface="Times New Roman" panose="02020603050405020304" pitchFamily="18" charset="0"/>
                      </a:rPr>
                    </a:br>
                    <a:r>
                      <a:rPr lang="zh-TW" altLang="en-US" sz="1000" dirty="0">
                        <a:latin typeface="Times New Roman" panose="02020603050405020304" pitchFamily="18" charset="0"/>
                        <a:ea typeface="微軟正黑體" panose="020B0604030504040204" pitchFamily="34" charset="-120"/>
                        <a:cs typeface="Times New Roman" panose="02020603050405020304" pitchFamily="18" charset="0"/>
                      </a:rPr>
                      <a:t>國家長期減量目標為</a:t>
                    </a:r>
                    <a:r>
                      <a:rPr lang="en-US" altLang="zh-TW" sz="1000" dirty="0">
                        <a:latin typeface="Times New Roman" panose="02020603050405020304" pitchFamily="18" charset="0"/>
                        <a:ea typeface="微軟正黑體" panose="020B0604030504040204" pitchFamily="34" charset="-120"/>
                        <a:cs typeface="Times New Roman" panose="02020603050405020304" pitchFamily="18" charset="0"/>
                      </a:rPr>
                      <a:t/>
                    </a:r>
                    <a:br>
                      <a:rPr lang="en-US" altLang="zh-TW" sz="1000" dirty="0">
                        <a:latin typeface="Times New Roman" panose="02020603050405020304" pitchFamily="18" charset="0"/>
                        <a:ea typeface="微軟正黑體" panose="020B0604030504040204" pitchFamily="34" charset="-120"/>
                        <a:cs typeface="Times New Roman" panose="02020603050405020304" pitchFamily="18" charset="0"/>
                      </a:rPr>
                    </a:br>
                    <a:r>
                      <a:rPr lang="zh-TW" altLang="en-US" sz="1000" dirty="0">
                        <a:latin typeface="Times New Roman" panose="02020603050405020304" pitchFamily="18" charset="0"/>
                        <a:ea typeface="微軟正黑體" panose="020B0604030504040204" pitchFamily="34" charset="-120"/>
                        <a:cs typeface="Times New Roman" panose="02020603050405020304" pitchFamily="18" charset="0"/>
                      </a:rPr>
                      <a:t>降至</a:t>
                    </a:r>
                    <a:r>
                      <a:rPr lang="en-US" altLang="zh-TW" sz="1000" dirty="0">
                        <a:latin typeface="Times New Roman" panose="02020603050405020304" pitchFamily="18" charset="0"/>
                        <a:ea typeface="微軟正黑體" panose="020B0604030504040204" pitchFamily="34" charset="-120"/>
                        <a:cs typeface="Times New Roman" panose="02020603050405020304" pitchFamily="18" charset="0"/>
                      </a:rPr>
                      <a:t>2005</a:t>
                    </a:r>
                    <a:r>
                      <a:rPr lang="zh-TW" altLang="en-US" sz="1000" dirty="0">
                        <a:latin typeface="Times New Roman" panose="02020603050405020304" pitchFamily="18" charset="0"/>
                        <a:ea typeface="微軟正黑體" panose="020B0604030504040204" pitchFamily="34" charset="-120"/>
                        <a:cs typeface="Times New Roman" panose="02020603050405020304" pitchFamily="18" charset="0"/>
                      </a:rPr>
                      <a:t>年排放量的</a:t>
                    </a:r>
                    <a:r>
                      <a:rPr lang="en-US" altLang="zh-TW" sz="1000" dirty="0">
                        <a:latin typeface="Times New Roman" panose="02020603050405020304" pitchFamily="18" charset="0"/>
                        <a:ea typeface="微軟正黑體" panose="020B0604030504040204" pitchFamily="34" charset="-120"/>
                        <a:cs typeface="Times New Roman" panose="02020603050405020304" pitchFamily="18" charset="0"/>
                      </a:rPr>
                      <a:t>50%</a:t>
                    </a:r>
                    <a:r>
                      <a:rPr lang="zh-TW" altLang="en-US" sz="1000" dirty="0">
                        <a:latin typeface="Times New Roman" panose="02020603050405020304" pitchFamily="18" charset="0"/>
                        <a:ea typeface="微軟正黑體" panose="020B0604030504040204" pitchFamily="34" charset="-120"/>
                        <a:cs typeface="Times New Roman" panose="02020603050405020304" pitchFamily="18" charset="0"/>
                      </a:rPr>
                      <a:t>以下</a:t>
                    </a:r>
                  </a:p>
                </p:txBody>
              </p:sp>
              <p:sp>
                <p:nvSpPr>
                  <p:cNvPr id="54" name="矩形 53"/>
                  <p:cNvSpPr/>
                  <p:nvPr/>
                </p:nvSpPr>
                <p:spPr>
                  <a:xfrm>
                    <a:off x="7946798" y="3372663"/>
                    <a:ext cx="890603" cy="400225"/>
                  </a:xfrm>
                  <a:prstGeom prst="rect">
                    <a:avLst/>
                  </a:prstGeom>
                </p:spPr>
                <p:txBody>
                  <a:bodyPr>
                    <a:spAutoFit/>
                  </a:bodyPr>
                  <a:lstStyle/>
                  <a:p>
                    <a:pPr algn="ctr">
                      <a:defRPr/>
                    </a:pPr>
                    <a:r>
                      <a:rPr lang="zh-TW" altLang="en-US" sz="1000" dirty="0">
                        <a:latin typeface="Times New Roman" panose="02020603050405020304" pitchFamily="18" charset="0"/>
                        <a:ea typeface="微軟正黑體" panose="020B0604030504040204" pitchFamily="34" charset="-120"/>
                        <a:cs typeface="Times New Roman" panose="02020603050405020304" pitchFamily="18" charset="0"/>
                      </a:rPr>
                      <a:t>相對</a:t>
                    </a:r>
                    <a:r>
                      <a:rPr lang="en-US" altLang="zh-TW" sz="1000" dirty="0">
                        <a:latin typeface="Times New Roman" panose="02020603050405020304" pitchFamily="18" charset="0"/>
                        <a:ea typeface="微軟正黑體" panose="020B0604030504040204" pitchFamily="34" charset="-120"/>
                        <a:cs typeface="Times New Roman" panose="02020603050405020304" pitchFamily="18" charset="0"/>
                      </a:rPr>
                      <a:t>2005</a:t>
                    </a:r>
                    <a:r>
                      <a:rPr lang="zh-TW" altLang="en-US" sz="1000" dirty="0">
                        <a:latin typeface="Times New Roman" panose="02020603050405020304" pitchFamily="18" charset="0"/>
                        <a:ea typeface="微軟正黑體" panose="020B0604030504040204" pitchFamily="34" charset="-120"/>
                        <a:cs typeface="Times New Roman" panose="02020603050405020304" pitchFamily="18" charset="0"/>
                      </a:rPr>
                      <a:t>年</a:t>
                    </a:r>
                    <a:endParaRPr lang="en-US" altLang="zh-TW" sz="1000" dirty="0">
                      <a:latin typeface="Times New Roman" panose="02020603050405020304" pitchFamily="18" charset="0"/>
                      <a:ea typeface="微軟正黑體" panose="020B0604030504040204" pitchFamily="34" charset="-120"/>
                      <a:cs typeface="Times New Roman" panose="02020603050405020304" pitchFamily="18" charset="0"/>
                    </a:endParaRPr>
                  </a:p>
                  <a:p>
                    <a:pPr algn="ctr">
                      <a:defRPr/>
                    </a:pPr>
                    <a:r>
                      <a:rPr lang="zh-TW" altLang="en-US" sz="1000" dirty="0">
                        <a:latin typeface="Times New Roman" panose="02020603050405020304" pitchFamily="18" charset="0"/>
                        <a:ea typeface="微軟正黑體" panose="020B0604030504040204" pitchFamily="34" charset="-120"/>
                        <a:cs typeface="Times New Roman" panose="02020603050405020304" pitchFamily="18" charset="0"/>
                      </a:rPr>
                      <a:t>排放量</a:t>
                    </a:r>
                  </a:p>
                </p:txBody>
              </p:sp>
              <p:sp>
                <p:nvSpPr>
                  <p:cNvPr id="55" name="文字方塊 54"/>
                  <p:cNvSpPr txBox="1"/>
                  <p:nvPr/>
                </p:nvSpPr>
                <p:spPr>
                  <a:xfrm>
                    <a:off x="8440941" y="4800237"/>
                    <a:ext cx="380486" cy="319016"/>
                  </a:xfrm>
                  <a:prstGeom prst="rect">
                    <a:avLst/>
                  </a:prstGeom>
                  <a:noFill/>
                  <a:ln w="12700">
                    <a:solidFill>
                      <a:srgbClr val="7030A0"/>
                    </a:solidFill>
                  </a:ln>
                </p:spPr>
                <p:txBody>
                  <a:bodyPr wrap="none" lIns="36000" tIns="36000" rIns="36000" bIns="36000">
                    <a:spAutoFit/>
                  </a:bodyPr>
                  <a:lstStyle/>
                  <a:p>
                    <a:pPr>
                      <a:defRPr/>
                    </a:pPr>
                    <a:r>
                      <a:rPr lang="en-US" altLang="zh-TW" sz="1600" dirty="0">
                        <a:solidFill>
                          <a:schemeClr val="tx1">
                            <a:lumMod val="75000"/>
                            <a:lumOff val="25000"/>
                          </a:schemeClr>
                        </a:solidFill>
                        <a:latin typeface="Times New Roman" panose="02020603050405020304" pitchFamily="18" charset="0"/>
                        <a:ea typeface="微軟正黑體" panose="020B0604030504040204" pitchFamily="34" charset="-120"/>
                        <a:cs typeface="Times New Roman" panose="02020603050405020304" pitchFamily="18" charset="0"/>
                      </a:rPr>
                      <a:t>134</a:t>
                    </a:r>
                    <a:endParaRPr lang="zh-TW" altLang="en-US" sz="1600" dirty="0">
                      <a:solidFill>
                        <a:schemeClr val="tx1">
                          <a:lumMod val="75000"/>
                          <a:lumOff val="25000"/>
                        </a:schemeClr>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56" name="向下箭號 55"/>
                  <p:cNvSpPr/>
                  <p:nvPr/>
                </p:nvSpPr>
                <p:spPr bwMode="auto">
                  <a:xfrm>
                    <a:off x="8559583" y="3814115"/>
                    <a:ext cx="107952" cy="935307"/>
                  </a:xfrm>
                  <a:prstGeom prst="downArrow">
                    <a:avLst/>
                  </a:prstGeom>
                  <a:solidFill>
                    <a:schemeClr val="bg1">
                      <a:lumMod val="85000"/>
                    </a:schemeClr>
                  </a:solidFill>
                  <a:ln w="9525" cap="flat" cmpd="sng" algn="ctr">
                    <a:solidFill>
                      <a:schemeClr val="tx1"/>
                    </a:solidFill>
                    <a:prstDash val="solid"/>
                    <a:round/>
                    <a:headEnd type="none" w="med" len="med"/>
                    <a:tailEnd type="none" w="med" len="med"/>
                  </a:ln>
                  <a:effectLst/>
                </p:spPr>
                <p:txBody>
                  <a:bodyPr/>
                  <a:lstStyle/>
                  <a:p>
                    <a:pPr>
                      <a:defRPr/>
                    </a:pPr>
                    <a:endParaRPr lang="zh-TW" altLang="en-US">
                      <a:latin typeface="Times New Roman" panose="02020603050405020304" pitchFamily="18" charset="0"/>
                      <a:ea typeface="微軟正黑體" panose="020B0604030504040204" pitchFamily="34" charset="-120"/>
                      <a:cs typeface="Times New Roman" panose="02020603050405020304" pitchFamily="18" charset="0"/>
                    </a:endParaRPr>
                  </a:p>
                </p:txBody>
              </p:sp>
            </p:grpSp>
            <p:sp>
              <p:nvSpPr>
                <p:cNvPr id="49" name="手繪多邊形 48"/>
                <p:cNvSpPr/>
                <p:nvPr/>
              </p:nvSpPr>
              <p:spPr bwMode="auto">
                <a:xfrm>
                  <a:off x="6170356" y="4219044"/>
                  <a:ext cx="2443204" cy="589133"/>
                </a:xfrm>
                <a:custGeom>
                  <a:avLst/>
                  <a:gdLst>
                    <a:gd name="connsiteX0" fmla="*/ 0 w 2444262"/>
                    <a:gd name="connsiteY0" fmla="*/ 0 h 589085"/>
                    <a:gd name="connsiteX1" fmla="*/ 307731 w 2444262"/>
                    <a:gd name="connsiteY1" fmla="*/ 87923 h 589085"/>
                    <a:gd name="connsiteX2" fmla="*/ 597877 w 2444262"/>
                    <a:gd name="connsiteY2" fmla="*/ 175847 h 589085"/>
                    <a:gd name="connsiteX3" fmla="*/ 773723 w 2444262"/>
                    <a:gd name="connsiteY3" fmla="*/ 211016 h 589085"/>
                    <a:gd name="connsiteX4" fmla="*/ 1072662 w 2444262"/>
                    <a:gd name="connsiteY4" fmla="*/ 290147 h 589085"/>
                    <a:gd name="connsiteX5" fmla="*/ 1424354 w 2444262"/>
                    <a:gd name="connsiteY5" fmla="*/ 369277 h 589085"/>
                    <a:gd name="connsiteX6" fmla="*/ 1705708 w 2444262"/>
                    <a:gd name="connsiteY6" fmla="*/ 439616 h 589085"/>
                    <a:gd name="connsiteX7" fmla="*/ 1837593 w 2444262"/>
                    <a:gd name="connsiteY7" fmla="*/ 457200 h 589085"/>
                    <a:gd name="connsiteX8" fmla="*/ 1951893 w 2444262"/>
                    <a:gd name="connsiteY8" fmla="*/ 474785 h 589085"/>
                    <a:gd name="connsiteX9" fmla="*/ 2145323 w 2444262"/>
                    <a:gd name="connsiteY9" fmla="*/ 527539 h 589085"/>
                    <a:gd name="connsiteX10" fmla="*/ 2329962 w 2444262"/>
                    <a:gd name="connsiteY10" fmla="*/ 562708 h 589085"/>
                    <a:gd name="connsiteX11" fmla="*/ 2444262 w 2444262"/>
                    <a:gd name="connsiteY11" fmla="*/ 589085 h 589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444262" h="589085">
                      <a:moveTo>
                        <a:pt x="0" y="0"/>
                      </a:moveTo>
                      <a:lnTo>
                        <a:pt x="307731" y="87923"/>
                      </a:lnTo>
                      <a:cubicBezTo>
                        <a:pt x="407377" y="117231"/>
                        <a:pt x="520212" y="155332"/>
                        <a:pt x="597877" y="175847"/>
                      </a:cubicBezTo>
                      <a:cubicBezTo>
                        <a:pt x="675542" y="196362"/>
                        <a:pt x="694592" y="191966"/>
                        <a:pt x="773723" y="211016"/>
                      </a:cubicBezTo>
                      <a:cubicBezTo>
                        <a:pt x="852854" y="230066"/>
                        <a:pt x="964224" y="263770"/>
                        <a:pt x="1072662" y="290147"/>
                      </a:cubicBezTo>
                      <a:cubicBezTo>
                        <a:pt x="1181101" y="316524"/>
                        <a:pt x="1318846" y="344366"/>
                        <a:pt x="1424354" y="369277"/>
                      </a:cubicBezTo>
                      <a:cubicBezTo>
                        <a:pt x="1529862" y="394188"/>
                        <a:pt x="1636835" y="424962"/>
                        <a:pt x="1705708" y="439616"/>
                      </a:cubicBezTo>
                      <a:cubicBezTo>
                        <a:pt x="1774581" y="454270"/>
                        <a:pt x="1796562" y="451339"/>
                        <a:pt x="1837593" y="457200"/>
                      </a:cubicBezTo>
                      <a:cubicBezTo>
                        <a:pt x="1878624" y="463061"/>
                        <a:pt x="1900605" y="463062"/>
                        <a:pt x="1951893" y="474785"/>
                      </a:cubicBezTo>
                      <a:cubicBezTo>
                        <a:pt x="2003181" y="486508"/>
                        <a:pt x="2082312" y="512885"/>
                        <a:pt x="2145323" y="527539"/>
                      </a:cubicBezTo>
                      <a:cubicBezTo>
                        <a:pt x="2208334" y="542193"/>
                        <a:pt x="2280139" y="552450"/>
                        <a:pt x="2329962" y="562708"/>
                      </a:cubicBezTo>
                      <a:cubicBezTo>
                        <a:pt x="2379785" y="572966"/>
                        <a:pt x="2423747" y="589085"/>
                        <a:pt x="2444262" y="589085"/>
                      </a:cubicBezTo>
                    </a:path>
                  </a:pathLst>
                </a:custGeom>
                <a:noFill/>
                <a:ln w="12700" cap="flat" cmpd="sng" algn="ctr">
                  <a:solidFill>
                    <a:schemeClr val="bg2">
                      <a:lumMod val="75000"/>
                    </a:schemeClr>
                  </a:solidFill>
                  <a:prstDash val="dash"/>
                  <a:round/>
                  <a:headEnd type="none" w="med" len="med"/>
                  <a:tailEnd type="none" w="med" len="med"/>
                </a:ln>
                <a:effectLst/>
              </p:spPr>
              <p:txBody>
                <a:bodyPr/>
                <a:lstStyle/>
                <a:p>
                  <a:pPr>
                    <a:defRPr/>
                  </a:pPr>
                  <a:endParaRPr lang="zh-TW" altLang="en-US">
                    <a:latin typeface="Times New Roman" panose="02020603050405020304" pitchFamily="18" charset="0"/>
                    <a:ea typeface="微軟正黑體" panose="020B0604030504040204" pitchFamily="34" charset="-120"/>
                    <a:cs typeface="Times New Roman" panose="02020603050405020304" pitchFamily="18" charset="0"/>
                  </a:endParaRPr>
                </a:p>
              </p:txBody>
            </p:sp>
          </p:grpSp>
          <p:sp>
            <p:nvSpPr>
              <p:cNvPr id="33" name="Oval 27"/>
              <p:cNvSpPr>
                <a:spLocks noChangeArrowheads="1"/>
              </p:cNvSpPr>
              <p:nvPr/>
            </p:nvSpPr>
            <p:spPr bwMode="auto">
              <a:xfrm>
                <a:off x="8575459" y="4563938"/>
                <a:ext cx="90490" cy="90513"/>
              </a:xfrm>
              <a:prstGeom prst="ellipse">
                <a:avLst/>
              </a:prstGeom>
              <a:solidFill>
                <a:schemeClr val="tx1">
                  <a:lumMod val="85000"/>
                  <a:lumOff val="15000"/>
                </a:schemeClr>
              </a:solidFill>
              <a:ln w="9525">
                <a:solidFill>
                  <a:schemeClr val="tx1"/>
                </a:solidFill>
                <a:round/>
                <a:headEnd/>
                <a:tailEnd/>
              </a:ln>
            </p:spPr>
            <p:txBody>
              <a:bodyPr wrap="none" anchor="ctr"/>
              <a:lstStyle/>
              <a:p>
                <a:pPr>
                  <a:defRPr/>
                </a:pPr>
                <a:endParaRPr lang="zh-TW" altLang="zh-TW" sz="1400">
                  <a:latin typeface="Times New Roman" panose="02020603050405020304" pitchFamily="18" charset="0"/>
                  <a:ea typeface="微軟正黑體" panose="020B0604030504040204" pitchFamily="34" charset="-120"/>
                  <a:cs typeface="Times New Roman" panose="02020603050405020304" pitchFamily="18" charset="0"/>
                </a:endParaRPr>
              </a:p>
            </p:txBody>
          </p:sp>
        </p:grpSp>
        <p:sp>
          <p:nvSpPr>
            <p:cNvPr id="24592" name="Oval 27"/>
            <p:cNvSpPr>
              <a:spLocks noChangeArrowheads="1"/>
            </p:cNvSpPr>
            <p:nvPr/>
          </p:nvSpPr>
          <p:spPr bwMode="auto">
            <a:xfrm>
              <a:off x="2519147" y="3903269"/>
              <a:ext cx="74959" cy="84123"/>
            </a:xfrm>
            <a:prstGeom prst="ellipse">
              <a:avLst/>
            </a:prstGeom>
            <a:solidFill>
              <a:srgbClr val="002060"/>
            </a:solidFill>
            <a:ln w="9525">
              <a:solidFill>
                <a:schemeClr val="tx1"/>
              </a:solidFill>
              <a:round/>
              <a:headEnd/>
              <a:tailEnd/>
            </a:ln>
          </p:spPr>
          <p:txBody>
            <a:bodyPr wrap="none" lIns="91428" tIns="45714" rIns="91428" bIns="45714" anchor="ctr"/>
            <a:lstStyle/>
            <a:p>
              <a:endParaRPr lang="zh-TW" altLang="zh-TW" sz="14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4593" name="Oval 27"/>
            <p:cNvSpPr>
              <a:spLocks noChangeArrowheads="1"/>
            </p:cNvSpPr>
            <p:nvPr/>
          </p:nvSpPr>
          <p:spPr bwMode="auto">
            <a:xfrm>
              <a:off x="6305748" y="2146425"/>
              <a:ext cx="94949" cy="106555"/>
            </a:xfrm>
            <a:prstGeom prst="ellipse">
              <a:avLst/>
            </a:prstGeom>
            <a:solidFill>
              <a:srgbClr val="C00000"/>
            </a:solidFill>
            <a:ln w="9525">
              <a:solidFill>
                <a:schemeClr val="tx1"/>
              </a:solidFill>
              <a:round/>
              <a:headEnd/>
              <a:tailEnd/>
            </a:ln>
          </p:spPr>
          <p:txBody>
            <a:bodyPr wrap="none" lIns="91428" tIns="45714" rIns="91428" bIns="45714" anchor="ctr"/>
            <a:lstStyle/>
            <a:p>
              <a:endParaRPr lang="zh-TW" altLang="zh-TW" sz="14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4594" name="Oval 27"/>
            <p:cNvSpPr>
              <a:spLocks noChangeArrowheads="1"/>
            </p:cNvSpPr>
            <p:nvPr/>
          </p:nvSpPr>
          <p:spPr bwMode="auto">
            <a:xfrm>
              <a:off x="6305748" y="3988166"/>
              <a:ext cx="94949" cy="104686"/>
            </a:xfrm>
            <a:prstGeom prst="ellipse">
              <a:avLst/>
            </a:prstGeom>
            <a:solidFill>
              <a:srgbClr val="663300"/>
            </a:solidFill>
            <a:ln w="9525">
              <a:solidFill>
                <a:schemeClr val="tx1"/>
              </a:solidFill>
              <a:round/>
              <a:headEnd/>
              <a:tailEnd/>
            </a:ln>
          </p:spPr>
          <p:txBody>
            <a:bodyPr wrap="none" lIns="91428" tIns="45714" rIns="91428" bIns="45714" anchor="ctr"/>
            <a:lstStyle/>
            <a:p>
              <a:endParaRPr lang="zh-TW" altLang="zh-TW" sz="14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51" name="文字方塊 38"/>
            <p:cNvSpPr txBox="1">
              <a:spLocks noChangeArrowheads="1"/>
            </p:cNvSpPr>
            <p:nvPr/>
          </p:nvSpPr>
          <p:spPr bwMode="auto">
            <a:xfrm>
              <a:off x="5904784" y="4144529"/>
              <a:ext cx="399237" cy="375556"/>
            </a:xfrm>
            <a:prstGeom prst="rect">
              <a:avLst/>
            </a:prstGeom>
            <a:noFill/>
            <a:ln w="9525">
              <a:solidFill>
                <a:schemeClr val="accent6">
                  <a:lumMod val="50000"/>
                </a:schemeClr>
              </a:solidFill>
              <a:miter lim="800000"/>
              <a:headEnd/>
              <a:tailEnd/>
            </a:ln>
          </p:spPr>
          <p:txBody>
            <a:bodyPr wrap="none" lIns="36000" tIns="36000" rIns="36000" bIns="36000">
              <a:spAutoFit/>
            </a:bodyPr>
            <a:lstStyle/>
            <a:p>
              <a:r>
                <a:rPr lang="en-US" altLang="zh-TW" sz="1600" dirty="0" smtClean="0">
                  <a:solidFill>
                    <a:schemeClr val="accent6">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rPr>
                <a:t>214</a:t>
              </a:r>
              <a:endParaRPr lang="zh-TW" altLang="en-US" sz="1600" dirty="0">
                <a:solidFill>
                  <a:schemeClr val="accent6">
                    <a:lumMod val="50000"/>
                  </a:schemeClr>
                </a:solidFill>
                <a:latin typeface="Times New Roman" panose="02020603050405020304" pitchFamily="18" charset="0"/>
                <a:ea typeface="微軟正黑體" panose="020B0604030504040204" pitchFamily="34" charset="-120"/>
                <a:cs typeface="Times New Roman" panose="02020603050405020304" pitchFamily="18" charset="0"/>
              </a:endParaRPr>
            </a:p>
          </p:txBody>
        </p:sp>
      </p:grpSp>
      <p:sp>
        <p:nvSpPr>
          <p:cNvPr id="52" name="矩形 51"/>
          <p:cNvSpPr/>
          <p:nvPr/>
        </p:nvSpPr>
        <p:spPr>
          <a:xfrm>
            <a:off x="443925" y="6285297"/>
            <a:ext cx="6064603" cy="461665"/>
          </a:xfrm>
          <a:prstGeom prst="rect">
            <a:avLst/>
          </a:prstGeom>
        </p:spPr>
        <p:txBody>
          <a:bodyPr wrap="square">
            <a:spAutoFit/>
          </a:bodyPr>
          <a:lstStyle/>
          <a:p>
            <a:r>
              <a:rPr lang="en-US" altLang="zh-TW" sz="1200" b="0" dirty="0">
                <a:latin typeface="Times New Roman" panose="02020603050405020304" pitchFamily="18" charset="0"/>
                <a:ea typeface="微軟正黑體" panose="020B0604030504040204" pitchFamily="34" charset="-120"/>
                <a:cs typeface="Times New Roman" panose="02020603050405020304" pitchFamily="18" charset="0"/>
              </a:rPr>
              <a:t>INDC</a:t>
            </a:r>
            <a:r>
              <a:rPr lang="zh-TW" altLang="en-US" sz="1200" b="0" dirty="0">
                <a:latin typeface="Times New Roman" panose="02020603050405020304" pitchFamily="18" charset="0"/>
                <a:ea typeface="微軟正黑體" panose="020B0604030504040204" pitchFamily="34" charset="-120"/>
                <a:cs typeface="Times New Roman" panose="02020603050405020304" pitchFamily="18" charset="0"/>
              </a:rPr>
              <a:t>：國家自定預期貢獻</a:t>
            </a:r>
            <a:r>
              <a:rPr lang="en-US" altLang="zh-TW" sz="1200" b="0" dirty="0">
                <a:latin typeface="Times New Roman" panose="02020603050405020304" pitchFamily="18" charset="0"/>
                <a:ea typeface="微軟正黑體" panose="020B0604030504040204" pitchFamily="34" charset="-120"/>
                <a:cs typeface="Times New Roman" panose="02020603050405020304" pitchFamily="18" charset="0"/>
              </a:rPr>
              <a:t> Intended Nationally Determined Contribution</a:t>
            </a:r>
          </a:p>
          <a:p>
            <a:r>
              <a:rPr lang="en-US" altLang="zh-TW" sz="1200" b="0" dirty="0">
                <a:latin typeface="Times New Roman" panose="02020603050405020304" pitchFamily="18" charset="0"/>
                <a:ea typeface="微軟正黑體" panose="020B0604030504040204" pitchFamily="34" charset="-120"/>
                <a:cs typeface="Times New Roman" panose="02020603050405020304" pitchFamily="18" charset="0"/>
              </a:rPr>
              <a:t>BAU</a:t>
            </a:r>
            <a:r>
              <a:rPr lang="zh-TW" altLang="en-US" sz="1200" b="0" dirty="0">
                <a:latin typeface="Times New Roman" panose="02020603050405020304" pitchFamily="18" charset="0"/>
                <a:ea typeface="微軟正黑體" panose="020B0604030504040204" pitchFamily="34" charset="-120"/>
                <a:cs typeface="Times New Roman" panose="02020603050405020304" pitchFamily="18" charset="0"/>
              </a:rPr>
              <a:t>：現況發展趨勢推估情境 </a:t>
            </a:r>
            <a:r>
              <a:rPr lang="en-US" altLang="zh-TW" sz="1200" b="0" dirty="0">
                <a:latin typeface="Times New Roman" panose="02020603050405020304" pitchFamily="18" charset="0"/>
                <a:ea typeface="微軟正黑體" panose="020B0604030504040204" pitchFamily="34" charset="-120"/>
                <a:cs typeface="Times New Roman" panose="02020603050405020304" pitchFamily="18" charset="0"/>
              </a:rPr>
              <a:t>Business as usual</a:t>
            </a:r>
          </a:p>
        </p:txBody>
      </p:sp>
      <p:sp>
        <p:nvSpPr>
          <p:cNvPr id="57" name="AutoShape 79"/>
          <p:cNvSpPr>
            <a:spLocks noChangeArrowheads="1"/>
          </p:cNvSpPr>
          <p:nvPr/>
        </p:nvSpPr>
        <p:spPr bwMode="auto">
          <a:xfrm>
            <a:off x="-12700" y="0"/>
            <a:ext cx="755650" cy="549275"/>
          </a:xfrm>
          <a:prstGeom prst="homePlate">
            <a:avLst>
              <a:gd name="adj" fmla="val 34393"/>
            </a:avLst>
          </a:prstGeom>
          <a:gradFill rotWithShape="1">
            <a:gsLst>
              <a:gs pos="0">
                <a:schemeClr val="bg1"/>
              </a:gs>
              <a:gs pos="100000">
                <a:srgbClr val="00FFFF"/>
              </a:gs>
            </a:gsLst>
            <a:lin ang="0" scaled="1"/>
          </a:gradFill>
          <a:ln w="9525">
            <a:solidFill>
              <a:schemeClr val="tx1"/>
            </a:solidFill>
            <a:miter lim="800000"/>
            <a:headEnd/>
            <a:tailEnd/>
          </a:ln>
        </p:spPr>
        <p:txBody>
          <a:bodyPr wrap="none" anchor="ctr"/>
          <a:lstStyle>
            <a:lvl1pPr eaLnBrk="0" hangingPunct="0">
              <a:spcBef>
                <a:spcPct val="20000"/>
              </a:spcBef>
              <a:buClr>
                <a:srgbClr val="CC0000"/>
              </a:buClr>
              <a:buBlip>
                <a:blip r:embed="rId4"/>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lang="zh-TW" altLang="en-US" sz="2400" b="1">
                <a:solidFill>
                  <a:srgbClr val="003366"/>
                </a:solidFill>
                <a:ea typeface="微軟正黑體" panose="020B0604030504040204" pitchFamily="34" charset="-120"/>
              </a:rPr>
              <a:t>貳</a:t>
            </a:r>
          </a:p>
        </p:txBody>
      </p:sp>
      <p:sp>
        <p:nvSpPr>
          <p:cNvPr id="5" name="矩形 4"/>
          <p:cNvSpPr/>
          <p:nvPr/>
        </p:nvSpPr>
        <p:spPr>
          <a:xfrm>
            <a:off x="2361026" y="-16091"/>
            <a:ext cx="5204585" cy="707886"/>
          </a:xfrm>
          <a:prstGeom prst="rect">
            <a:avLst/>
          </a:prstGeom>
        </p:spPr>
        <p:txBody>
          <a:bodyPr wrap="square">
            <a:spAutoFit/>
          </a:bodyPr>
          <a:lstStyle/>
          <a:p>
            <a:pPr lvl="0" algn="ctr">
              <a:defRPr/>
            </a:pPr>
            <a:r>
              <a:rPr lang="zh-TW" altLang="en-US" sz="4000" b="1" dirty="0">
                <a:solidFill>
                  <a:srgbClr val="003366"/>
                </a:solidFill>
                <a:latin typeface="Times New Roman" panose="02020603050405020304" pitchFamily="18" charset="0"/>
                <a:ea typeface="微軟正黑體" panose="020B0604030504040204" pitchFamily="34" charset="-120"/>
                <a:cs typeface="Times New Roman" panose="02020603050405020304" pitchFamily="18" charset="0"/>
              </a:rPr>
              <a:t>政策推動方向與目標</a:t>
            </a:r>
          </a:p>
        </p:txBody>
      </p:sp>
      <p:grpSp>
        <p:nvGrpSpPr>
          <p:cNvPr id="43" name="AutoShape 16"/>
          <p:cNvGrpSpPr>
            <a:grpSpLocks/>
          </p:cNvGrpSpPr>
          <p:nvPr/>
        </p:nvGrpSpPr>
        <p:grpSpPr bwMode="auto">
          <a:xfrm>
            <a:off x="2008978" y="1312145"/>
            <a:ext cx="3632619" cy="1070077"/>
            <a:chOff x="4278" y="1075"/>
            <a:chExt cx="1724" cy="826"/>
          </a:xfrm>
          <a:solidFill>
            <a:srgbClr val="FFFFCC"/>
          </a:solidFill>
        </p:grpSpPr>
        <p:pic>
          <p:nvPicPr>
            <p:cNvPr id="44" name="AutoShape 16"/>
            <p:cNvPicPr>
              <a:picLocks noChangeArrowheads="1"/>
            </p:cNvPicPr>
            <p:nvPr/>
          </p:nvPicPr>
          <p:blipFill>
            <a:blip r:embed="rId5" cstate="print"/>
            <a:srcRect/>
            <a:stretch>
              <a:fillRect/>
            </a:stretch>
          </p:blipFill>
          <p:spPr bwMode="auto">
            <a:xfrm>
              <a:off x="4278" y="1075"/>
              <a:ext cx="1724" cy="826"/>
            </a:xfrm>
            <a:prstGeom prst="rect">
              <a:avLst/>
            </a:prstGeom>
            <a:grpFill/>
            <a:ln w="9525">
              <a:noFill/>
              <a:miter lim="800000"/>
              <a:headEnd/>
              <a:tailEnd/>
            </a:ln>
          </p:spPr>
        </p:pic>
        <p:sp>
          <p:nvSpPr>
            <p:cNvPr id="45" name="Text Box 10"/>
            <p:cNvSpPr txBox="1">
              <a:spLocks noChangeArrowheads="1"/>
            </p:cNvSpPr>
            <p:nvPr/>
          </p:nvSpPr>
          <p:spPr bwMode="auto">
            <a:xfrm>
              <a:off x="4321" y="1120"/>
              <a:ext cx="1636" cy="737"/>
            </a:xfrm>
            <a:prstGeom prst="rect">
              <a:avLst/>
            </a:prstGeom>
            <a:noFill/>
            <a:ln w="9525">
              <a:noFill/>
              <a:miter lim="800000"/>
              <a:headEnd/>
              <a:tailEnd/>
            </a:ln>
          </p:spPr>
          <p:txBody>
            <a:bodyPr wrap="none" anchor="ctr"/>
            <a:lstStyle/>
            <a:p>
              <a:r>
                <a:rPr kumimoji="0" lang="zh-TW" altLang="en-US" sz="1600" b="1" dirty="0" smtClean="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中程</a:t>
              </a:r>
              <a:r>
                <a:rPr kumimoji="0" lang="zh-TW" altLang="en-US" sz="1600" b="1"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目標</a:t>
              </a:r>
              <a:r>
                <a:rPr kumimoji="0" lang="zh-TW" altLang="en-US" sz="1600" dirty="0" smtClean="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a:t>
              </a:r>
              <a:r>
                <a:rPr kumimoji="0" lang="en-US" altLang="zh-TW" sz="1600" b="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INDC </a:t>
              </a:r>
              <a:r>
                <a:rPr kumimoji="0" lang="zh-TW" altLang="en-US" sz="1600" b="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對外宣示</a:t>
              </a:r>
              <a:r>
                <a:rPr kumimoji="0" lang="en-US" altLang="zh-TW" sz="1600" b="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2030</a:t>
              </a:r>
              <a:r>
                <a:rPr kumimoji="0" lang="zh-TW" altLang="en-US" sz="1600" b="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年</a:t>
              </a:r>
              <a:r>
                <a:rPr kumimoji="0" lang="en-US" altLang="zh-TW" sz="1600" b="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
              </a:r>
              <a:br>
                <a:rPr kumimoji="0" lang="en-US" altLang="zh-TW" sz="1600" b="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br>
              <a:r>
                <a:rPr kumimoji="0" lang="zh-TW" altLang="en-US" sz="1600" b="0" dirty="0" smtClean="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將</a:t>
              </a:r>
              <a:r>
                <a:rPr kumimoji="0" lang="en-US" altLang="zh-TW" sz="1600" b="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GHG</a:t>
              </a:r>
              <a:r>
                <a:rPr kumimoji="0" lang="zh-TW" altLang="en-US" sz="1600" b="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排放總量比</a:t>
              </a:r>
              <a:r>
                <a:rPr kumimoji="0" lang="en-US" altLang="zh-TW" sz="1600" b="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BAU</a:t>
              </a:r>
              <a:r>
                <a:rPr kumimoji="0" lang="zh-TW" altLang="en-US" sz="1600" b="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減少至少</a:t>
              </a:r>
              <a:r>
                <a:rPr kumimoji="0" lang="en-US" altLang="zh-TW" sz="1600" b="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50%</a:t>
              </a:r>
              <a:br>
                <a:rPr kumimoji="0" lang="en-US" altLang="zh-TW" sz="1600" b="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br>
              <a:r>
                <a:rPr kumimoji="0" lang="en-US" altLang="zh-TW" sz="1600" b="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a:t>
              </a:r>
              <a:r>
                <a:rPr kumimoji="0" lang="zh-TW" altLang="en-US" sz="1600" b="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相當於 </a:t>
              </a:r>
              <a:r>
                <a:rPr kumimoji="0" lang="en-US" altLang="zh-TW" sz="1600" b="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2005</a:t>
              </a:r>
              <a:r>
                <a:rPr kumimoji="0" lang="zh-TW" altLang="en-US" sz="1600" b="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年排放量再減少</a:t>
              </a:r>
              <a:r>
                <a:rPr kumimoji="0" lang="en-US" altLang="zh-TW" sz="1600" b="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20%)</a:t>
              </a:r>
              <a:endParaRPr kumimoji="0" lang="zh-TW" altLang="en-US" sz="1600" b="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xmlns="" val="268560353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3"/>
          <p:cNvSpPr txBox="1">
            <a:spLocks noChangeArrowheads="1"/>
          </p:cNvSpPr>
          <p:nvPr/>
        </p:nvSpPr>
        <p:spPr bwMode="auto">
          <a:xfrm>
            <a:off x="429520" y="2137893"/>
            <a:ext cx="9190998" cy="3773511"/>
          </a:xfrm>
          <a:prstGeom prst="rect">
            <a:avLst/>
          </a:prstGeom>
          <a:noFill/>
          <a:ln w="9525">
            <a:noFill/>
            <a:miter lim="800000"/>
            <a:headEnd/>
            <a:tailEnd/>
          </a:ln>
        </p:spPr>
        <p:txBody>
          <a:bodyPr/>
          <a:lstStyle>
            <a:lvl1pPr marL="342900" indent="-342900" algn="l" rtl="0" eaLnBrk="0" fontAlgn="base" hangingPunct="0">
              <a:spcBef>
                <a:spcPct val="20000"/>
              </a:spcBef>
              <a:spcAft>
                <a:spcPct val="0"/>
              </a:spcAft>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fontAlgn="base">
              <a:spcBef>
                <a:spcPct val="20000"/>
              </a:spcBef>
              <a:spcAft>
                <a:spcPct val="0"/>
              </a:spcAft>
              <a:buChar char="»"/>
              <a:defRPr kumimoji="1" sz="2000">
                <a:solidFill>
                  <a:schemeClr val="tx1"/>
                </a:solidFill>
                <a:latin typeface="+mn-lt"/>
                <a:ea typeface="+mn-ea"/>
                <a:cs typeface="+mn-cs"/>
              </a:defRPr>
            </a:lvl6pPr>
            <a:lvl7pPr marL="2971800" indent="-228600" algn="l" rtl="0" fontAlgn="base">
              <a:spcBef>
                <a:spcPct val="20000"/>
              </a:spcBef>
              <a:spcAft>
                <a:spcPct val="0"/>
              </a:spcAft>
              <a:buChar char="»"/>
              <a:defRPr kumimoji="1" sz="2000">
                <a:solidFill>
                  <a:schemeClr val="tx1"/>
                </a:solidFill>
                <a:latin typeface="+mn-lt"/>
                <a:ea typeface="+mn-ea"/>
                <a:cs typeface="+mn-cs"/>
              </a:defRPr>
            </a:lvl7pPr>
            <a:lvl8pPr marL="3429000" indent="-228600" algn="l" rtl="0" fontAlgn="base">
              <a:spcBef>
                <a:spcPct val="20000"/>
              </a:spcBef>
              <a:spcAft>
                <a:spcPct val="0"/>
              </a:spcAft>
              <a:buChar char="»"/>
              <a:defRPr kumimoji="1" sz="2000">
                <a:solidFill>
                  <a:schemeClr val="tx1"/>
                </a:solidFill>
                <a:latin typeface="+mn-lt"/>
                <a:ea typeface="+mn-ea"/>
                <a:cs typeface="+mn-cs"/>
              </a:defRPr>
            </a:lvl8pPr>
            <a:lvl9pPr marL="3886200" indent="-228600" algn="l" rtl="0" fontAlgn="base">
              <a:spcBef>
                <a:spcPct val="20000"/>
              </a:spcBef>
              <a:spcAft>
                <a:spcPct val="0"/>
              </a:spcAft>
              <a:buChar char="»"/>
              <a:defRPr kumimoji="1" sz="2000">
                <a:solidFill>
                  <a:schemeClr val="tx1"/>
                </a:solidFill>
                <a:latin typeface="+mn-lt"/>
                <a:ea typeface="+mn-ea"/>
                <a:cs typeface="+mn-cs"/>
              </a:defRPr>
            </a:lvl9pPr>
          </a:lstStyle>
          <a:p>
            <a:pPr marL="457200" indent="-457200">
              <a:spcBef>
                <a:spcPts val="1200"/>
              </a:spcBef>
              <a:spcAft>
                <a:spcPts val="0"/>
              </a:spcAft>
              <a:buBlip>
                <a:blip r:embed="rId2"/>
              </a:buBlip>
              <a:defRPr/>
            </a:pPr>
            <a:r>
              <a:rPr lang="zh-TW" altLang="en-US" b="1" dirty="0">
                <a:ea typeface="微軟正黑體" panose="020B0604030504040204" pitchFamily="34" charset="-120"/>
              </a:rPr>
              <a:t>啟動能源轉型及電業改革</a:t>
            </a:r>
            <a:endParaRPr lang="en-US" altLang="zh-TW" b="1" dirty="0">
              <a:ea typeface="微軟正黑體" panose="020B0604030504040204" pitchFamily="34" charset="-120"/>
            </a:endParaRPr>
          </a:p>
          <a:p>
            <a:pPr marL="998537" lvl="1" indent="-457200">
              <a:spcBef>
                <a:spcPts val="600"/>
              </a:spcBef>
              <a:spcAft>
                <a:spcPts val="0"/>
              </a:spcAft>
              <a:buFont typeface="Wingdings" panose="05000000000000000000" pitchFamily="2" charset="2"/>
              <a:buChar char="Ø"/>
              <a:defRPr/>
            </a:pPr>
            <a:r>
              <a:rPr lang="zh-TW" altLang="en-US" dirty="0" smtClean="0">
                <a:solidFill>
                  <a:srgbClr val="002060"/>
                </a:solidFill>
                <a:ea typeface="微軟正黑體" panose="020B0604030504040204" pitchFamily="34" charset="-120"/>
              </a:rPr>
              <a:t>燃煤發電效率提升、</a:t>
            </a:r>
            <a:r>
              <a:rPr lang="zh-TW" altLang="en-US" dirty="0">
                <a:solidFill>
                  <a:srgbClr val="002060"/>
                </a:solidFill>
                <a:ea typeface="微軟正黑體" panose="020B0604030504040204" pitchFamily="34" charset="-120"/>
              </a:rPr>
              <a:t>擴增燃氣</a:t>
            </a:r>
            <a:r>
              <a:rPr lang="zh-TW" altLang="en-US" dirty="0" smtClean="0">
                <a:solidFill>
                  <a:srgbClr val="002060"/>
                </a:solidFill>
                <a:ea typeface="微軟正黑體" panose="020B0604030504040204" pitchFamily="34" charset="-120"/>
              </a:rPr>
              <a:t>發電、</a:t>
            </a:r>
            <a:r>
              <a:rPr lang="zh-TW" altLang="zh-TW" dirty="0" smtClean="0">
                <a:solidFill>
                  <a:srgbClr val="002060"/>
                </a:solidFill>
                <a:ea typeface="微軟正黑體" panose="020B0604030504040204" pitchFamily="34" charset="-120"/>
              </a:rPr>
              <a:t>逐</a:t>
            </a:r>
            <a:r>
              <a:rPr lang="zh-TW" altLang="en-US" dirty="0" smtClean="0">
                <a:solidFill>
                  <a:srgbClr val="002060"/>
                </a:solidFill>
                <a:ea typeface="微軟正黑體" panose="020B0604030504040204" pitchFamily="34" charset="-120"/>
              </a:rPr>
              <a:t>步</a:t>
            </a:r>
            <a:r>
              <a:rPr lang="zh-TW" altLang="zh-TW" dirty="0">
                <a:solidFill>
                  <a:srgbClr val="002060"/>
                </a:solidFill>
                <a:ea typeface="微軟正黑體" panose="020B0604030504040204" pitchFamily="34" charset="-120"/>
              </a:rPr>
              <a:t>提</a:t>
            </a:r>
            <a:r>
              <a:rPr lang="zh-TW" altLang="en-US" dirty="0">
                <a:solidFill>
                  <a:srgbClr val="002060"/>
                </a:solidFill>
                <a:ea typeface="微軟正黑體" panose="020B0604030504040204" pitchFamily="34" charset="-120"/>
              </a:rPr>
              <a:t>升</a:t>
            </a:r>
            <a:r>
              <a:rPr lang="zh-TW" altLang="zh-TW" dirty="0">
                <a:solidFill>
                  <a:srgbClr val="002060"/>
                </a:solidFill>
                <a:ea typeface="微軟正黑體" panose="020B0604030504040204" pitchFamily="34" charset="-120"/>
              </a:rPr>
              <a:t>能源</a:t>
            </a:r>
            <a:r>
              <a:rPr lang="zh-TW" altLang="zh-TW" dirty="0" smtClean="0">
                <a:solidFill>
                  <a:srgbClr val="002060"/>
                </a:solidFill>
                <a:ea typeface="微軟正黑體" panose="020B0604030504040204" pitchFamily="34" charset="-120"/>
              </a:rPr>
              <a:t>效率</a:t>
            </a:r>
            <a:r>
              <a:rPr lang="zh-TW" altLang="en-US" dirty="0" smtClean="0">
                <a:solidFill>
                  <a:srgbClr val="002060"/>
                </a:solidFill>
                <a:ea typeface="微軟正黑體" panose="020B0604030504040204" pitchFamily="34" charset="-120"/>
              </a:rPr>
              <a:t>、擴大</a:t>
            </a:r>
            <a:r>
              <a:rPr lang="zh-TW" altLang="en-US" dirty="0">
                <a:solidFill>
                  <a:srgbClr val="002060"/>
                </a:solidFill>
                <a:ea typeface="微軟正黑體" panose="020B0604030504040204" pitchFamily="34" charset="-120"/>
              </a:rPr>
              <a:t>低碳綠能占</a:t>
            </a:r>
            <a:r>
              <a:rPr lang="zh-TW" altLang="en-US" dirty="0" smtClean="0">
                <a:solidFill>
                  <a:srgbClr val="002060"/>
                </a:solidFill>
                <a:ea typeface="微軟正黑體" panose="020B0604030504040204" pitchFamily="34" charset="-120"/>
              </a:rPr>
              <a:t>比，並</a:t>
            </a:r>
            <a:r>
              <a:rPr lang="zh-TW" altLang="zh-TW" dirty="0" smtClean="0">
                <a:solidFill>
                  <a:srgbClr val="002060"/>
                </a:solidFill>
                <a:ea typeface="微軟正黑體" panose="020B0604030504040204" pitchFamily="34" charset="-120"/>
              </a:rPr>
              <a:t>致力</a:t>
            </a:r>
            <a:r>
              <a:rPr lang="zh-TW" altLang="zh-TW" dirty="0">
                <a:solidFill>
                  <a:srgbClr val="002060"/>
                </a:solidFill>
                <a:ea typeface="微軟正黑體" panose="020B0604030504040204" pitchFamily="34" charset="-120"/>
              </a:rPr>
              <a:t>於</a:t>
            </a:r>
            <a:r>
              <a:rPr lang="zh-TW" altLang="zh-TW" dirty="0" smtClean="0">
                <a:solidFill>
                  <a:srgbClr val="002060"/>
                </a:solidFill>
                <a:ea typeface="微軟正黑體" panose="020B0604030504040204" pitchFamily="34" charset="-120"/>
              </a:rPr>
              <a:t>消除效率</a:t>
            </a:r>
            <a:r>
              <a:rPr lang="zh-TW" altLang="zh-TW" dirty="0">
                <a:solidFill>
                  <a:srgbClr val="002060"/>
                </a:solidFill>
                <a:ea typeface="微軟正黑體" panose="020B0604030504040204" pitchFamily="34" charset="-120"/>
              </a:rPr>
              <a:t>低的化石燃料</a:t>
            </a:r>
            <a:r>
              <a:rPr lang="zh-TW" altLang="zh-TW" dirty="0" smtClean="0">
                <a:solidFill>
                  <a:srgbClr val="002060"/>
                </a:solidFill>
                <a:ea typeface="微軟正黑體" panose="020B0604030504040204" pitchFamily="34" charset="-120"/>
              </a:rPr>
              <a:t>補貼</a:t>
            </a:r>
            <a:r>
              <a:rPr lang="zh-TW" altLang="en-US" dirty="0" smtClean="0">
                <a:solidFill>
                  <a:srgbClr val="002060"/>
                </a:solidFill>
                <a:ea typeface="微軟正黑體" panose="020B0604030504040204" pitchFamily="34" charset="-120"/>
              </a:rPr>
              <a:t>，</a:t>
            </a:r>
            <a:r>
              <a:rPr lang="zh-TW" altLang="zh-TW" dirty="0" smtClean="0">
                <a:solidFill>
                  <a:srgbClr val="002060"/>
                </a:solidFill>
                <a:ea typeface="微軟正黑體" panose="020B0604030504040204" pitchFamily="34" charset="-120"/>
              </a:rPr>
              <a:t>合理反映</a:t>
            </a:r>
            <a:r>
              <a:rPr lang="zh-TW" altLang="zh-TW" dirty="0">
                <a:solidFill>
                  <a:srgbClr val="002060"/>
                </a:solidFill>
                <a:ea typeface="微軟正黑體" panose="020B0604030504040204" pitchFamily="34" charset="-120"/>
              </a:rPr>
              <a:t>化石能源</a:t>
            </a:r>
            <a:r>
              <a:rPr lang="zh-TW" altLang="zh-TW" dirty="0" smtClean="0">
                <a:solidFill>
                  <a:srgbClr val="002060"/>
                </a:solidFill>
                <a:ea typeface="微軟正黑體" panose="020B0604030504040204" pitchFamily="34" charset="-120"/>
              </a:rPr>
              <a:t>外部成本</a:t>
            </a:r>
            <a:endParaRPr lang="en-US" altLang="zh-TW" dirty="0" smtClean="0">
              <a:solidFill>
                <a:srgbClr val="002060"/>
              </a:solidFill>
              <a:ea typeface="微軟正黑體" panose="020B0604030504040204" pitchFamily="34" charset="-120"/>
            </a:endParaRPr>
          </a:p>
          <a:p>
            <a:pPr marL="457200" indent="-457200">
              <a:spcBef>
                <a:spcPts val="1200"/>
              </a:spcBef>
              <a:spcAft>
                <a:spcPts val="0"/>
              </a:spcAft>
              <a:buBlip>
                <a:blip r:embed="rId2"/>
              </a:buBlip>
              <a:defRPr/>
            </a:pPr>
            <a:r>
              <a:rPr lang="zh-TW" altLang="en-US" b="1" dirty="0" smtClean="0">
                <a:ea typeface="微軟正黑體" panose="020B0604030504040204" pitchFamily="34" charset="-120"/>
              </a:rPr>
              <a:t>加速</a:t>
            </a:r>
            <a:r>
              <a:rPr lang="zh-TW" altLang="zh-TW" b="1" dirty="0" smtClean="0">
                <a:ea typeface="微軟正黑體" panose="020B0604030504040204" pitchFamily="34" charset="-120"/>
              </a:rPr>
              <a:t>低</a:t>
            </a:r>
            <a:r>
              <a:rPr lang="zh-TW" altLang="zh-TW" b="1" dirty="0">
                <a:ea typeface="微軟正黑體" panose="020B0604030504040204" pitchFamily="34" charset="-120"/>
              </a:rPr>
              <a:t>碳化之永續產業結構</a:t>
            </a:r>
            <a:r>
              <a:rPr lang="zh-TW" altLang="zh-TW" b="1" dirty="0" smtClean="0">
                <a:ea typeface="微軟正黑體" panose="020B0604030504040204" pitchFamily="34" charset="-120"/>
              </a:rPr>
              <a:t>轉型</a:t>
            </a:r>
            <a:endParaRPr lang="en-US" altLang="zh-TW" b="1" dirty="0">
              <a:ea typeface="微軟正黑體" panose="020B0604030504040204" pitchFamily="34" charset="-120"/>
            </a:endParaRPr>
          </a:p>
          <a:p>
            <a:pPr marL="457200" indent="-457200">
              <a:spcBef>
                <a:spcPts val="1200"/>
              </a:spcBef>
              <a:spcAft>
                <a:spcPts val="0"/>
              </a:spcAft>
              <a:buBlip>
                <a:blip r:embed="rId2"/>
              </a:buBlip>
              <a:defRPr/>
            </a:pPr>
            <a:r>
              <a:rPr lang="zh-TW" altLang="en-US" b="1" dirty="0" smtClean="0">
                <a:ea typeface="微軟正黑體" panose="020B0604030504040204" pitchFamily="34" charset="-120"/>
              </a:rPr>
              <a:t>提倡</a:t>
            </a:r>
            <a:r>
              <a:rPr lang="zh-TW" altLang="en-US" b="1" dirty="0">
                <a:ea typeface="微軟正黑體" panose="020B0604030504040204" pitchFamily="34" charset="-120"/>
              </a:rPr>
              <a:t>能源需求管理之全民運動</a:t>
            </a:r>
            <a:r>
              <a:rPr lang="zh-TW" altLang="en-US" b="1" dirty="0" smtClean="0">
                <a:ea typeface="微軟正黑體" panose="020B0604030504040204" pitchFamily="34" charset="-120"/>
              </a:rPr>
              <a:t>，促使</a:t>
            </a:r>
            <a:r>
              <a:rPr lang="zh-TW" altLang="en-US" b="1" dirty="0">
                <a:ea typeface="微軟正黑體" panose="020B0604030504040204" pitchFamily="34" charset="-120"/>
              </a:rPr>
              <a:t>節電極大化與普及</a:t>
            </a:r>
            <a:r>
              <a:rPr lang="zh-TW" altLang="en-US" b="1" dirty="0" smtClean="0">
                <a:ea typeface="微軟正黑體" panose="020B0604030504040204" pitchFamily="34" charset="-120"/>
              </a:rPr>
              <a:t>化</a:t>
            </a:r>
            <a:endParaRPr lang="en-US" altLang="zh-TW" b="1" dirty="0">
              <a:ea typeface="微軟正黑體" panose="020B0604030504040204" pitchFamily="34" charset="-120"/>
            </a:endParaRPr>
          </a:p>
        </p:txBody>
      </p:sp>
      <p:sp>
        <p:nvSpPr>
          <p:cNvPr id="16" name="標題 1"/>
          <p:cNvSpPr txBox="1">
            <a:spLocks/>
          </p:cNvSpPr>
          <p:nvPr/>
        </p:nvSpPr>
        <p:spPr>
          <a:xfrm>
            <a:off x="887413" y="3175"/>
            <a:ext cx="8229600" cy="581025"/>
          </a:xfrm>
          <a:prstGeom prst="rect">
            <a:avLst/>
          </a:prstGeom>
        </p:spPr>
        <p:txBody>
          <a:bodyPr>
            <a:noAutofit/>
          </a:bodyPr>
          <a:lstStyle>
            <a:lvl1pPr algn="ctr" rtl="0" eaLnBrk="0" fontAlgn="base" hangingPunct="0">
              <a:spcBef>
                <a:spcPct val="0"/>
              </a:spcBef>
              <a:spcAft>
                <a:spcPct val="0"/>
              </a:spcAft>
              <a:defRPr kumimoji="1" sz="3600" b="1">
                <a:solidFill>
                  <a:schemeClr val="tx1"/>
                </a:solidFill>
                <a:latin typeface="+mj-lt"/>
                <a:ea typeface="+mj-ea"/>
                <a:cs typeface="+mj-cs"/>
              </a:defRPr>
            </a:lvl1pPr>
            <a:lvl2pPr algn="ctr" rtl="0" eaLnBrk="0" fontAlgn="base" hangingPunct="0">
              <a:spcBef>
                <a:spcPct val="0"/>
              </a:spcBef>
              <a:spcAft>
                <a:spcPct val="0"/>
              </a:spcAft>
              <a:defRPr kumimoji="1" sz="3600" b="1">
                <a:solidFill>
                  <a:schemeClr val="tx1"/>
                </a:solidFill>
                <a:latin typeface="Arial" charset="0"/>
                <a:ea typeface="標楷體" pitchFamily="65" charset="-120"/>
              </a:defRPr>
            </a:lvl2pPr>
            <a:lvl3pPr algn="ctr" rtl="0" eaLnBrk="0" fontAlgn="base" hangingPunct="0">
              <a:spcBef>
                <a:spcPct val="0"/>
              </a:spcBef>
              <a:spcAft>
                <a:spcPct val="0"/>
              </a:spcAft>
              <a:defRPr kumimoji="1" sz="3600" b="1">
                <a:solidFill>
                  <a:schemeClr val="tx1"/>
                </a:solidFill>
                <a:latin typeface="Arial" charset="0"/>
                <a:ea typeface="標楷體" pitchFamily="65" charset="-120"/>
              </a:defRPr>
            </a:lvl3pPr>
            <a:lvl4pPr algn="ctr" rtl="0" eaLnBrk="0" fontAlgn="base" hangingPunct="0">
              <a:spcBef>
                <a:spcPct val="0"/>
              </a:spcBef>
              <a:spcAft>
                <a:spcPct val="0"/>
              </a:spcAft>
              <a:defRPr kumimoji="1" sz="3600" b="1">
                <a:solidFill>
                  <a:schemeClr val="tx1"/>
                </a:solidFill>
                <a:latin typeface="Arial" charset="0"/>
                <a:ea typeface="標楷體" pitchFamily="65" charset="-120"/>
              </a:defRPr>
            </a:lvl4pPr>
            <a:lvl5pPr algn="ctr" rtl="0" eaLnBrk="0" fontAlgn="base" hangingPunct="0">
              <a:spcBef>
                <a:spcPct val="0"/>
              </a:spcBef>
              <a:spcAft>
                <a:spcPct val="0"/>
              </a:spcAft>
              <a:defRPr kumimoji="1" sz="3600" b="1">
                <a:solidFill>
                  <a:schemeClr val="tx1"/>
                </a:solidFill>
                <a:latin typeface="Arial" charset="0"/>
                <a:ea typeface="標楷體" pitchFamily="65" charset="-120"/>
              </a:defRPr>
            </a:lvl5pPr>
            <a:lvl6pPr marL="457200" algn="ctr" rtl="0" eaLnBrk="0" fontAlgn="base" hangingPunct="0">
              <a:spcBef>
                <a:spcPct val="0"/>
              </a:spcBef>
              <a:spcAft>
                <a:spcPct val="0"/>
              </a:spcAft>
              <a:defRPr kumimoji="1" sz="3600" b="1">
                <a:solidFill>
                  <a:schemeClr val="tx1"/>
                </a:solidFill>
                <a:latin typeface="Arial" charset="0"/>
                <a:ea typeface="標楷體" pitchFamily="65" charset="-120"/>
              </a:defRPr>
            </a:lvl6pPr>
            <a:lvl7pPr marL="914400" algn="ctr" rtl="0" eaLnBrk="0" fontAlgn="base" hangingPunct="0">
              <a:spcBef>
                <a:spcPct val="0"/>
              </a:spcBef>
              <a:spcAft>
                <a:spcPct val="0"/>
              </a:spcAft>
              <a:defRPr kumimoji="1" sz="3600" b="1">
                <a:solidFill>
                  <a:schemeClr val="tx1"/>
                </a:solidFill>
                <a:latin typeface="Arial" charset="0"/>
                <a:ea typeface="標楷體" pitchFamily="65" charset="-120"/>
              </a:defRPr>
            </a:lvl7pPr>
            <a:lvl8pPr marL="1371600" algn="ctr" rtl="0" eaLnBrk="0" fontAlgn="base" hangingPunct="0">
              <a:spcBef>
                <a:spcPct val="0"/>
              </a:spcBef>
              <a:spcAft>
                <a:spcPct val="0"/>
              </a:spcAft>
              <a:defRPr kumimoji="1" sz="3600" b="1">
                <a:solidFill>
                  <a:schemeClr val="tx1"/>
                </a:solidFill>
                <a:latin typeface="Arial" charset="0"/>
                <a:ea typeface="標楷體" pitchFamily="65" charset="-120"/>
              </a:defRPr>
            </a:lvl8pPr>
            <a:lvl9pPr marL="1828800" algn="ctr" rtl="0" eaLnBrk="0" fontAlgn="base" hangingPunct="0">
              <a:spcBef>
                <a:spcPct val="0"/>
              </a:spcBef>
              <a:spcAft>
                <a:spcPct val="0"/>
              </a:spcAft>
              <a:defRPr kumimoji="1" sz="3600" b="1">
                <a:solidFill>
                  <a:schemeClr val="tx1"/>
                </a:solidFill>
                <a:latin typeface="Arial" charset="0"/>
                <a:ea typeface="標楷體" pitchFamily="65" charset="-120"/>
              </a:defRPr>
            </a:lvl9pPr>
          </a:lstStyle>
          <a:p>
            <a:pPr>
              <a:defRPr/>
            </a:pPr>
            <a:r>
              <a:rPr lang="zh-TW" altLang="en-US" sz="4000" kern="1200" smtClean="0">
                <a:solidFill>
                  <a:srgbClr val="003366"/>
                </a:solidFill>
                <a:latin typeface="Times New Roman" pitchFamily="18" charset="0"/>
                <a:ea typeface="微軟正黑體" pitchFamily="34" charset="-120"/>
                <a:cs typeface="Times New Roman" pitchFamily="18" charset="0"/>
              </a:rPr>
              <a:t>跨部會落實低碳綠能行動</a:t>
            </a:r>
            <a:endParaRPr lang="zh-TW" altLang="en-US" sz="4000" kern="1200" dirty="0">
              <a:solidFill>
                <a:srgbClr val="003366"/>
              </a:solidFill>
              <a:latin typeface="Times New Roman" pitchFamily="18" charset="0"/>
              <a:ea typeface="微軟正黑體" pitchFamily="34" charset="-120"/>
              <a:cs typeface="Times New Roman" pitchFamily="18" charset="0"/>
            </a:endParaRPr>
          </a:p>
        </p:txBody>
      </p:sp>
      <p:sp>
        <p:nvSpPr>
          <p:cNvPr id="21" name="Rectangle 3"/>
          <p:cNvSpPr>
            <a:spLocks noChangeArrowheads="1"/>
          </p:cNvSpPr>
          <p:nvPr/>
        </p:nvSpPr>
        <p:spPr bwMode="auto">
          <a:xfrm>
            <a:off x="596900" y="630238"/>
            <a:ext cx="8928100" cy="33337"/>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spcBef>
                <a:spcPct val="20000"/>
              </a:spcBef>
              <a:buClr>
                <a:srgbClr val="CC0000"/>
              </a:buClr>
              <a:buBlip>
                <a:blip r:embed="rId3"/>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spcBef>
                <a:spcPct val="0"/>
              </a:spcBef>
              <a:buClrTx/>
              <a:buFontTx/>
              <a:buNone/>
            </a:pPr>
            <a:endParaRPr kumimoji="0" lang="zh-TW" altLang="en-US" sz="1200" b="1">
              <a:solidFill>
                <a:srgbClr val="000000"/>
              </a:solidFill>
              <a:ea typeface="微軟正黑體" pitchFamily="34" charset="-120"/>
            </a:endParaRPr>
          </a:p>
        </p:txBody>
      </p:sp>
      <p:sp>
        <p:nvSpPr>
          <p:cNvPr id="7" name="AutoShape 79"/>
          <p:cNvSpPr>
            <a:spLocks noChangeArrowheads="1"/>
          </p:cNvSpPr>
          <p:nvPr/>
        </p:nvSpPr>
        <p:spPr bwMode="auto">
          <a:xfrm>
            <a:off x="-12700" y="0"/>
            <a:ext cx="755650" cy="549275"/>
          </a:xfrm>
          <a:prstGeom prst="homePlate">
            <a:avLst>
              <a:gd name="adj" fmla="val 34393"/>
            </a:avLst>
          </a:prstGeom>
          <a:gradFill rotWithShape="1">
            <a:gsLst>
              <a:gs pos="0">
                <a:schemeClr val="bg1"/>
              </a:gs>
              <a:gs pos="100000">
                <a:srgbClr val="00FFFF"/>
              </a:gs>
            </a:gsLst>
            <a:lin ang="0" scaled="1"/>
          </a:gradFill>
          <a:ln w="9525">
            <a:solidFill>
              <a:schemeClr val="tx1"/>
            </a:solidFill>
            <a:miter lim="800000"/>
            <a:headEnd/>
            <a:tailEnd/>
          </a:ln>
        </p:spPr>
        <p:txBody>
          <a:bodyPr wrap="none" anchor="ctr"/>
          <a:lstStyle>
            <a:lvl1pPr eaLnBrk="0" hangingPunct="0">
              <a:spcBef>
                <a:spcPct val="20000"/>
              </a:spcBef>
              <a:buClr>
                <a:srgbClr val="CC0000"/>
              </a:buClr>
              <a:buBlip>
                <a:blip r:embed="rId3"/>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lang="zh-TW" altLang="en-US" sz="2400" b="1">
                <a:solidFill>
                  <a:srgbClr val="003366"/>
                </a:solidFill>
                <a:ea typeface="微軟正黑體" pitchFamily="34" charset="-120"/>
              </a:rPr>
              <a:t>貳</a:t>
            </a:r>
          </a:p>
        </p:txBody>
      </p:sp>
      <p:sp>
        <p:nvSpPr>
          <p:cNvPr id="2" name="矩形 1"/>
          <p:cNvSpPr/>
          <p:nvPr/>
        </p:nvSpPr>
        <p:spPr>
          <a:xfrm>
            <a:off x="596900" y="870979"/>
            <a:ext cx="8761301" cy="954107"/>
          </a:xfrm>
          <a:prstGeom prst="rect">
            <a:avLst/>
          </a:prstGeom>
          <a:gradFill>
            <a:gsLst>
              <a:gs pos="0">
                <a:srgbClr val="FFFFFF"/>
              </a:gs>
              <a:gs pos="100000">
                <a:srgbClr val="FFFFCC"/>
              </a:gs>
            </a:gsLst>
            <a:lin ang="0" scaled="1"/>
          </a:gradFill>
          <a:ln>
            <a:solidFill>
              <a:schemeClr val="tx2">
                <a:lumMod val="95000"/>
                <a:lumOff val="5000"/>
              </a:schemeClr>
            </a:solidFill>
          </a:ln>
        </p:spPr>
        <p:txBody>
          <a:bodyPr wrap="square">
            <a:spAutoFit/>
          </a:bodyPr>
          <a:lstStyle/>
          <a:p>
            <a:pPr lvl="0" algn="ctr">
              <a:spcBef>
                <a:spcPts val="1200"/>
              </a:spcBef>
              <a:spcAft>
                <a:spcPts val="0"/>
              </a:spcAft>
              <a:defRPr/>
            </a:pPr>
            <a:r>
              <a:rPr lang="zh-TW" altLang="zh-TW" dirty="0">
                <a:solidFill>
                  <a:srgbClr val="000000"/>
                </a:solidFill>
                <a:ea typeface="微軟正黑體" panose="020B0604030504040204" pitchFamily="34" charset="-120"/>
              </a:rPr>
              <a:t>依據我國溫室氣體排放結構分析，國家</a:t>
            </a:r>
            <a:r>
              <a:rPr lang="zh-TW" altLang="zh-TW" b="1" dirty="0">
                <a:solidFill>
                  <a:srgbClr val="7030A0"/>
                </a:solidFill>
                <a:ea typeface="微軟正黑體" panose="020B0604030504040204" pitchFamily="34" charset="-120"/>
              </a:rPr>
              <a:t>未來能源配比</a:t>
            </a:r>
            <a:r>
              <a:rPr lang="zh-TW" altLang="zh-TW" dirty="0">
                <a:solidFill>
                  <a:srgbClr val="000000"/>
                </a:solidFill>
                <a:ea typeface="微軟正黑體" panose="020B0604030504040204" pitchFamily="34" charset="-120"/>
              </a:rPr>
              <a:t>與</a:t>
            </a:r>
            <a:r>
              <a:rPr lang="zh-TW" altLang="zh-TW" b="1" dirty="0">
                <a:solidFill>
                  <a:srgbClr val="7030A0"/>
                </a:solidFill>
                <a:ea typeface="微軟正黑體" panose="020B0604030504040204" pitchFamily="34" charset="-120"/>
              </a:rPr>
              <a:t>產業低碳化進程</a:t>
            </a:r>
            <a:r>
              <a:rPr lang="zh-TW" altLang="zh-TW" dirty="0">
                <a:solidFill>
                  <a:srgbClr val="000000"/>
                </a:solidFill>
                <a:ea typeface="微軟正黑體" panose="020B0604030504040204" pitchFamily="34" charset="-120"/>
              </a:rPr>
              <a:t>影響溫室氣體排放趨勢甚鉅</a:t>
            </a:r>
            <a:r>
              <a:rPr lang="zh-TW" altLang="en-US" dirty="0">
                <a:solidFill>
                  <a:srgbClr val="000000"/>
                </a:solidFill>
                <a:ea typeface="微軟正黑體" panose="020B0604030504040204" pitchFamily="34" charset="-120"/>
              </a:rPr>
              <a:t>。</a:t>
            </a:r>
            <a:endParaRPr lang="en-US" altLang="zh-TW" dirty="0">
              <a:solidFill>
                <a:srgbClr val="000000"/>
              </a:solidFill>
              <a:ea typeface="微軟正黑體" panose="020B0604030504040204" pitchFamily="34" charset="-120"/>
            </a:endParaRPr>
          </a:p>
        </p:txBody>
      </p:sp>
    </p:spTree>
    <p:extLst>
      <p:ext uri="{BB962C8B-B14F-4D97-AF65-F5344CB8AC3E}">
        <p14:creationId xmlns:p14="http://schemas.microsoft.com/office/powerpoint/2010/main" xmlns="" val="1704327957"/>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Arc 2"/>
          <p:cNvSpPr>
            <a:spLocks/>
          </p:cNvSpPr>
          <p:nvPr/>
        </p:nvSpPr>
        <p:spPr bwMode="auto">
          <a:xfrm flipV="1">
            <a:off x="1036638" y="1710633"/>
            <a:ext cx="7956550" cy="3722687"/>
          </a:xfrm>
          <a:custGeom>
            <a:avLst/>
            <a:gdLst>
              <a:gd name="T0" fmla="*/ 1440876 w 43200"/>
              <a:gd name="T1" fmla="*/ 3396754 h 41906"/>
              <a:gd name="T2" fmla="*/ 5334040 w 43200"/>
              <a:gd name="T3" fmla="*/ 3722687 h 41906"/>
              <a:gd name="T4" fmla="*/ 3977878 w 43200"/>
              <a:gd name="T5" fmla="*/ 1918819 h 41906"/>
              <a:gd name="T6" fmla="*/ 0 60000 65536"/>
              <a:gd name="T7" fmla="*/ 0 60000 65536"/>
              <a:gd name="T8" fmla="*/ 0 60000 65536"/>
            </a:gdLst>
            <a:ahLst/>
            <a:cxnLst>
              <a:cxn ang="T6">
                <a:pos x="T0" y="T1"/>
              </a:cxn>
              <a:cxn ang="T7">
                <a:pos x="T2" y="T3"/>
              </a:cxn>
              <a:cxn ang="T8">
                <a:pos x="T4" y="T5"/>
              </a:cxn>
            </a:cxnLst>
            <a:rect l="0" t="0" r="r" b="b"/>
            <a:pathLst>
              <a:path w="43200" h="41906" fill="none" extrusionOk="0">
                <a:moveTo>
                  <a:pt x="7824" y="38236"/>
                </a:moveTo>
                <a:cubicBezTo>
                  <a:pt x="2868" y="34133"/>
                  <a:pt x="0" y="28034"/>
                  <a:pt x="0" y="21600"/>
                </a:cubicBezTo>
                <a:cubicBezTo>
                  <a:pt x="0" y="9670"/>
                  <a:pt x="9670" y="0"/>
                  <a:pt x="21600" y="0"/>
                </a:cubicBezTo>
                <a:cubicBezTo>
                  <a:pt x="33529" y="0"/>
                  <a:pt x="43200" y="9670"/>
                  <a:pt x="43200" y="21600"/>
                </a:cubicBezTo>
                <a:cubicBezTo>
                  <a:pt x="43200" y="30689"/>
                  <a:pt x="37509" y="38807"/>
                  <a:pt x="28963" y="41905"/>
                </a:cubicBezTo>
              </a:path>
              <a:path w="43200" h="41906" stroke="0" extrusionOk="0">
                <a:moveTo>
                  <a:pt x="7824" y="38236"/>
                </a:moveTo>
                <a:cubicBezTo>
                  <a:pt x="2868" y="34133"/>
                  <a:pt x="0" y="28034"/>
                  <a:pt x="0" y="21600"/>
                </a:cubicBezTo>
                <a:cubicBezTo>
                  <a:pt x="0" y="9670"/>
                  <a:pt x="9670" y="0"/>
                  <a:pt x="21600" y="0"/>
                </a:cubicBezTo>
                <a:cubicBezTo>
                  <a:pt x="33529" y="0"/>
                  <a:pt x="43200" y="9670"/>
                  <a:pt x="43200" y="21600"/>
                </a:cubicBezTo>
                <a:cubicBezTo>
                  <a:pt x="43200" y="30689"/>
                  <a:pt x="37509" y="38807"/>
                  <a:pt x="28963" y="41905"/>
                </a:cubicBezTo>
                <a:lnTo>
                  <a:pt x="21600" y="21600"/>
                </a:lnTo>
                <a:lnTo>
                  <a:pt x="7824" y="38236"/>
                </a:lnTo>
                <a:close/>
              </a:path>
            </a:pathLst>
          </a:custGeom>
          <a:noFill/>
          <a:ln w="28575">
            <a:solidFill>
              <a:srgbClr val="FFCC00"/>
            </a:solidFill>
            <a:prstDash val="sysDot"/>
            <a:round/>
            <a:headEnd type="triangle" w="med" len="med"/>
            <a:tailEnd/>
          </a:ln>
          <a:extLst>
            <a:ext uri="{909E8E84-426E-40DD-AFC4-6F175D3DCCD1}">
              <a14:hiddenFill xmlns:a14="http://schemas.microsoft.com/office/drawing/2010/main" xmlns="">
                <a:solidFill>
                  <a:srgbClr val="FFFFFF"/>
                </a:solidFill>
              </a14:hiddenFill>
            </a:ext>
          </a:extLst>
        </p:spPr>
        <p:txBody>
          <a:bodyPr wrap="none" anchor="ctr"/>
          <a:lstStyle/>
          <a:p>
            <a:endParaRPr lang="zh-TW" altLang="en-US"/>
          </a:p>
        </p:txBody>
      </p:sp>
      <p:sp>
        <p:nvSpPr>
          <p:cNvPr id="5" name="Oval 3"/>
          <p:cNvSpPr>
            <a:spLocks noChangeArrowheads="1"/>
          </p:cNvSpPr>
          <p:nvPr/>
        </p:nvSpPr>
        <p:spPr bwMode="auto">
          <a:xfrm>
            <a:off x="1822450" y="2136083"/>
            <a:ext cx="6249988" cy="2965450"/>
          </a:xfrm>
          <a:prstGeom prst="ellipse">
            <a:avLst/>
          </a:prstGeom>
          <a:solidFill>
            <a:schemeClr val="accent6">
              <a:lumMod val="60000"/>
              <a:lumOff val="40000"/>
              <a:alpha val="14000"/>
            </a:schemeClr>
          </a:solidFill>
          <a:ln w="9525">
            <a:noFill/>
            <a:round/>
            <a:headEnd/>
            <a:tailEnd/>
          </a:ln>
          <a:effectLst/>
        </p:spPr>
        <p:txBody>
          <a:bodyPr wrap="none" anchor="ctr"/>
          <a:lstStyle/>
          <a:p>
            <a:pPr>
              <a:defRPr/>
            </a:pPr>
            <a:endParaRPr lang="zh-TW" altLang="en-US">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6" name="Rectangle 4"/>
          <p:cNvSpPr>
            <a:spLocks noChangeArrowheads="1"/>
          </p:cNvSpPr>
          <p:nvPr/>
        </p:nvSpPr>
        <p:spPr bwMode="auto">
          <a:xfrm>
            <a:off x="3373438" y="5284095"/>
            <a:ext cx="3314700" cy="1055688"/>
          </a:xfrm>
          <a:prstGeom prst="rect">
            <a:avLst/>
          </a:prstGeom>
          <a:blipFill>
            <a:blip r:embed="rId2" cstate="print"/>
            <a:tile tx="0" ty="0" sx="100000" sy="100000" flip="none" algn="tl"/>
          </a:blipFill>
          <a:ln w="9525">
            <a:miter lim="800000"/>
            <a:headEnd/>
            <a:tailEnd/>
          </a:ln>
          <a:effectLst>
            <a:outerShdw blurRad="50800" dist="50800" dir="5400000" algn="ctr" rotWithShape="0">
              <a:srgbClr val="FFFFCC"/>
            </a:outerShdw>
          </a:effectLst>
          <a:scene3d>
            <a:camera prst="legacyObliqueTopRight"/>
            <a:lightRig rig="legacyFlat3" dir="b"/>
          </a:scene3d>
          <a:sp3d extrusionH="163500" prstMaterial="legacyMatte">
            <a:bevelT w="13500" h="13500" prst="angle"/>
            <a:bevelB w="13500" h="13500" prst="angle"/>
            <a:extrusionClr>
              <a:srgbClr val="FFFFCC"/>
            </a:extrusionClr>
          </a:sp3d>
        </p:spPr>
        <p:txBody>
          <a:bodyPr wrap="none" anchor="ctr">
            <a:flatTx/>
          </a:bodyPr>
          <a:lstStyle/>
          <a:p>
            <a:pPr indent="-261938" algn="ctr">
              <a:lnSpc>
                <a:spcPct val="90000"/>
              </a:lnSpc>
              <a:defRPr/>
            </a:pPr>
            <a:r>
              <a:rPr lang="zh-TW" altLang="en-US" sz="3200" b="1" dirty="0">
                <a:solidFill>
                  <a:srgbClr val="800000"/>
                </a:solidFill>
                <a:latin typeface="Times New Roman" panose="02020603050405020304" pitchFamily="18" charset="0"/>
                <a:ea typeface="微軟正黑體" panose="020B0604030504040204" pitchFamily="34" charset="-120"/>
                <a:cs typeface="Times New Roman" panose="02020603050405020304" pitchFamily="18" charset="0"/>
              </a:rPr>
              <a:t>溫室氣體減量</a:t>
            </a:r>
            <a:r>
              <a:rPr lang="en-US" altLang="zh-TW" sz="3200" b="1" dirty="0">
                <a:solidFill>
                  <a:srgbClr val="800000"/>
                </a:solidFill>
                <a:latin typeface="Times New Roman" panose="02020603050405020304" pitchFamily="18" charset="0"/>
                <a:ea typeface="微軟正黑體" panose="020B0604030504040204" pitchFamily="34" charset="-120"/>
                <a:cs typeface="Times New Roman" panose="02020603050405020304" pitchFamily="18" charset="0"/>
              </a:rPr>
              <a:t/>
            </a:r>
            <a:br>
              <a:rPr lang="en-US" altLang="zh-TW" sz="3200" b="1" dirty="0">
                <a:solidFill>
                  <a:srgbClr val="800000"/>
                </a:solidFill>
                <a:latin typeface="Times New Roman" panose="02020603050405020304" pitchFamily="18" charset="0"/>
                <a:ea typeface="微軟正黑體" panose="020B0604030504040204" pitchFamily="34" charset="-120"/>
                <a:cs typeface="Times New Roman" panose="02020603050405020304" pitchFamily="18" charset="0"/>
              </a:rPr>
            </a:br>
            <a:r>
              <a:rPr lang="zh-TW" altLang="en-US" sz="3200" b="1" dirty="0">
                <a:solidFill>
                  <a:srgbClr val="800000"/>
                </a:solidFill>
                <a:latin typeface="Times New Roman" panose="02020603050405020304" pitchFamily="18" charset="0"/>
                <a:ea typeface="微軟正黑體" panose="020B0604030504040204" pitchFamily="34" charset="-120"/>
                <a:cs typeface="Times New Roman" panose="02020603050405020304" pitchFamily="18" charset="0"/>
              </a:rPr>
              <a:t>及管理法</a:t>
            </a:r>
            <a:endParaRPr lang="en-US" altLang="zh-TW" sz="3200" b="1" dirty="0">
              <a:solidFill>
                <a:srgbClr val="80000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7" name="AutoShape 5"/>
          <p:cNvSpPr>
            <a:spLocks noChangeArrowheads="1"/>
          </p:cNvSpPr>
          <p:nvPr/>
        </p:nvSpPr>
        <p:spPr bwMode="auto">
          <a:xfrm>
            <a:off x="350867" y="3152129"/>
            <a:ext cx="3428995" cy="1647801"/>
          </a:xfrm>
          <a:prstGeom prst="rightArrowCallout">
            <a:avLst>
              <a:gd name="adj1" fmla="val 22565"/>
              <a:gd name="adj2" fmla="val 25000"/>
              <a:gd name="adj3" fmla="val 20774"/>
              <a:gd name="adj4" fmla="val 77796"/>
            </a:avLst>
          </a:prstGeom>
          <a:gradFill rotWithShape="1">
            <a:gsLst>
              <a:gs pos="0">
                <a:schemeClr val="bg1"/>
              </a:gs>
              <a:gs pos="100000">
                <a:srgbClr val="FFFFCC"/>
              </a:gs>
            </a:gsLst>
            <a:lin ang="2700000" scaled="1"/>
          </a:gradFill>
          <a:ln w="19050">
            <a:miter lim="800000"/>
            <a:headEnd/>
            <a:tailEnd/>
          </a:ln>
          <a:effectLst/>
          <a:scene3d>
            <a:camera prst="legacyObliqueTopRight"/>
            <a:lightRig rig="legacyFlat3" dir="b"/>
          </a:scene3d>
          <a:sp3d extrusionH="163500" prstMaterial="legacyMatte">
            <a:bevelT w="13500" h="13500" prst="angle"/>
            <a:bevelB w="13500" h="13500" prst="angle"/>
            <a:extrusionClr>
              <a:srgbClr val="FFFFCC"/>
            </a:extrusionClr>
          </a:sp3d>
        </p:spPr>
        <p:txBody>
          <a:bodyPr wrap="none" anchor="ctr">
            <a:flatTx/>
          </a:bodyPr>
          <a:lstStyle/>
          <a:p>
            <a:pPr eaLnBrk="1" hangingPunct="1">
              <a:spcAft>
                <a:spcPts val="0"/>
              </a:spcAft>
              <a:buFont typeface="Arial" pitchFamily="34" charset="0"/>
              <a:buChar char="•"/>
            </a:pPr>
            <a:r>
              <a:rPr lang="zh-TW" altLang="en-US" sz="2000" dirty="0">
                <a:latin typeface="Times New Roman" pitchFamily="18" charset="0"/>
                <a:ea typeface="微軟正黑體" pitchFamily="34" charset="-120"/>
                <a:cs typeface="Times New Roman" pitchFamily="18" charset="0"/>
              </a:rPr>
              <a:t>能效標準</a:t>
            </a:r>
          </a:p>
          <a:p>
            <a:pPr eaLnBrk="1" hangingPunct="1">
              <a:spcAft>
                <a:spcPts val="0"/>
              </a:spcAft>
              <a:buFont typeface="Arial" pitchFamily="34" charset="0"/>
              <a:buChar char="•"/>
            </a:pPr>
            <a:r>
              <a:rPr lang="zh-TW" altLang="en-US" sz="2000" dirty="0">
                <a:latin typeface="Times New Roman" pitchFamily="18" charset="0"/>
                <a:ea typeface="微軟正黑體" pitchFamily="34" charset="-120"/>
                <a:cs typeface="Times New Roman" pitchFamily="18" charset="0"/>
              </a:rPr>
              <a:t>管理能源使用總量</a:t>
            </a:r>
          </a:p>
          <a:p>
            <a:pPr eaLnBrk="1" hangingPunct="1">
              <a:spcAft>
                <a:spcPts val="0"/>
              </a:spcAft>
              <a:buFont typeface="Arial" pitchFamily="34" charset="0"/>
              <a:buChar char="•"/>
            </a:pPr>
            <a:r>
              <a:rPr lang="zh-TW" altLang="en-US" sz="2000" dirty="0">
                <a:latin typeface="Times New Roman" pitchFamily="18" charset="0"/>
                <a:ea typeface="微軟正黑體" pitchFamily="34" charset="-120"/>
                <a:cs typeface="Times New Roman" pitchFamily="18" charset="0"/>
              </a:rPr>
              <a:t>能源開發技術</a:t>
            </a:r>
            <a:r>
              <a:rPr lang="zh-TW" altLang="en-US" sz="2000" dirty="0" smtClean="0">
                <a:latin typeface="Times New Roman" pitchFamily="18" charset="0"/>
                <a:ea typeface="微軟正黑體" pitchFamily="34" charset="-120"/>
                <a:cs typeface="Times New Roman" pitchFamily="18" charset="0"/>
              </a:rPr>
              <a:t>研究</a:t>
            </a:r>
            <a:endParaRPr lang="en-US" altLang="zh-TW" sz="2000" dirty="0" smtClean="0">
              <a:latin typeface="Times New Roman" pitchFamily="18" charset="0"/>
              <a:ea typeface="微軟正黑體" pitchFamily="34" charset="-120"/>
              <a:cs typeface="Times New Roman" pitchFamily="18" charset="0"/>
            </a:endParaRPr>
          </a:p>
          <a:p>
            <a:pPr indent="93663" eaLnBrk="1" hangingPunct="1">
              <a:spcAft>
                <a:spcPts val="0"/>
              </a:spcAft>
            </a:pPr>
            <a:r>
              <a:rPr lang="zh-TW" altLang="en-US" sz="2000" dirty="0" smtClean="0">
                <a:latin typeface="Times New Roman" pitchFamily="18" charset="0"/>
                <a:ea typeface="微軟正黑體" pitchFamily="34" charset="-120"/>
                <a:cs typeface="Times New Roman" pitchFamily="18" charset="0"/>
              </a:rPr>
              <a:t>節能</a:t>
            </a:r>
            <a:r>
              <a:rPr lang="zh-TW" altLang="en-US" sz="2000" dirty="0">
                <a:latin typeface="Times New Roman" pitchFamily="18" charset="0"/>
                <a:ea typeface="微軟正黑體" pitchFamily="34" charset="-120"/>
                <a:cs typeface="Times New Roman" pitchFamily="18" charset="0"/>
              </a:rPr>
              <a:t>技術獎勵補助</a:t>
            </a:r>
            <a:r>
              <a:rPr lang="zh-TW" altLang="en-US" sz="2000" dirty="0">
                <a:solidFill>
                  <a:srgbClr val="003300"/>
                </a:solidFill>
                <a:latin typeface="Times New Roman" pitchFamily="18" charset="0"/>
                <a:ea typeface="微軟正黑體" pitchFamily="34" charset="-120"/>
                <a:cs typeface="Times New Roman" pitchFamily="18" charset="0"/>
              </a:rPr>
              <a:t> </a:t>
            </a:r>
          </a:p>
        </p:txBody>
      </p:sp>
      <p:sp>
        <p:nvSpPr>
          <p:cNvPr id="8" name="AutoShape 6"/>
          <p:cNvSpPr>
            <a:spLocks noChangeArrowheads="1"/>
          </p:cNvSpPr>
          <p:nvPr/>
        </p:nvSpPr>
        <p:spPr bwMode="auto">
          <a:xfrm>
            <a:off x="6094413" y="2886970"/>
            <a:ext cx="3489325" cy="1796997"/>
          </a:xfrm>
          <a:prstGeom prst="leftArrowCallout">
            <a:avLst>
              <a:gd name="adj1" fmla="val 24970"/>
              <a:gd name="adj2" fmla="val 25000"/>
              <a:gd name="adj3" fmla="val 16764"/>
              <a:gd name="adj4" fmla="val 74741"/>
            </a:avLst>
          </a:prstGeom>
          <a:gradFill rotWithShape="1">
            <a:gsLst>
              <a:gs pos="0">
                <a:schemeClr val="bg1"/>
              </a:gs>
              <a:gs pos="100000">
                <a:srgbClr val="FFFFCC"/>
              </a:gs>
            </a:gsLst>
            <a:lin ang="2700000" scaled="1"/>
          </a:gradFill>
          <a:ln w="19050">
            <a:miter lim="800000"/>
            <a:headEnd/>
            <a:tailEnd/>
          </a:ln>
          <a:effectLst/>
          <a:scene3d>
            <a:camera prst="legacyObliqueTopRight"/>
            <a:lightRig rig="legacyFlat3" dir="b"/>
          </a:scene3d>
          <a:sp3d extrusionH="163500" prstMaterial="legacyMatte">
            <a:bevelT w="13500" h="13500" prst="angle"/>
            <a:bevelB w="13500" h="13500" prst="angle"/>
            <a:extrusionClr>
              <a:srgbClr val="FFFFCC"/>
            </a:extrusionClr>
          </a:sp3d>
        </p:spPr>
        <p:txBody>
          <a:bodyPr wrap="none" anchor="ctr">
            <a:flatTx/>
          </a:bodyPr>
          <a:lstStyle/>
          <a:p>
            <a:pPr latinLnBrk="1">
              <a:defRPr/>
            </a:pPr>
            <a:endParaRPr lang="ko-KR" altLang="en-US" sz="1100">
              <a:solidFill>
                <a:srgbClr val="FFFFFF"/>
              </a:solidFill>
              <a:latin typeface="Times New Roman" panose="02020603050405020304" pitchFamily="18" charset="0"/>
              <a:ea typeface="+mj-ea"/>
              <a:cs typeface="Times New Roman" panose="02020603050405020304" pitchFamily="18" charset="0"/>
            </a:endParaRPr>
          </a:p>
          <a:p>
            <a:pPr latinLnBrk="1">
              <a:defRPr/>
            </a:pPr>
            <a:endParaRPr lang="ko-KR" altLang="en-US" sz="1100">
              <a:solidFill>
                <a:srgbClr val="FFFFFF"/>
              </a:solidFill>
              <a:latin typeface="Times New Roman" panose="02020603050405020304" pitchFamily="18" charset="0"/>
              <a:ea typeface="+mj-ea"/>
              <a:cs typeface="Times New Roman" panose="02020603050405020304" pitchFamily="18" charset="0"/>
            </a:endParaRPr>
          </a:p>
          <a:p>
            <a:pPr latinLnBrk="1">
              <a:defRPr/>
            </a:pPr>
            <a:endParaRPr lang="ko-KR" altLang="en-US" sz="1100">
              <a:solidFill>
                <a:srgbClr val="4D4D4D"/>
              </a:solidFill>
              <a:latin typeface="Times New Roman" panose="02020603050405020304" pitchFamily="18" charset="0"/>
              <a:ea typeface="+mj-ea"/>
              <a:cs typeface="Times New Roman" panose="02020603050405020304" pitchFamily="18" charset="0"/>
            </a:endParaRPr>
          </a:p>
          <a:p>
            <a:pPr latinLnBrk="1">
              <a:defRPr/>
            </a:pPr>
            <a:r>
              <a:rPr lang="ko-KR" altLang="en-US" sz="1100">
                <a:solidFill>
                  <a:srgbClr val="000000"/>
                </a:solidFill>
                <a:latin typeface="Times New Roman" panose="02020603050405020304" pitchFamily="18" charset="0"/>
                <a:ea typeface="+mj-ea"/>
                <a:cs typeface="Times New Roman" panose="02020603050405020304" pitchFamily="18" charset="0"/>
              </a:rPr>
              <a:t>  </a:t>
            </a:r>
          </a:p>
          <a:p>
            <a:pPr latinLnBrk="1">
              <a:defRPr/>
            </a:pPr>
            <a:endParaRPr lang="ko-KR" altLang="en-US" sz="1100">
              <a:solidFill>
                <a:srgbClr val="000000"/>
              </a:solidFill>
              <a:latin typeface="Times New Roman" panose="02020603050405020304" pitchFamily="18" charset="0"/>
              <a:ea typeface="+mj-ea"/>
              <a:cs typeface="Times New Roman" panose="02020603050405020304" pitchFamily="18" charset="0"/>
            </a:endParaRPr>
          </a:p>
          <a:p>
            <a:pPr latinLnBrk="1">
              <a:defRPr/>
            </a:pPr>
            <a:r>
              <a:rPr lang="ko-KR" altLang="en-US" sz="1100">
                <a:solidFill>
                  <a:srgbClr val="000000"/>
                </a:solidFill>
                <a:latin typeface="Times New Roman" panose="02020603050405020304" pitchFamily="18" charset="0"/>
                <a:ea typeface="+mj-ea"/>
                <a:cs typeface="Times New Roman" panose="02020603050405020304" pitchFamily="18" charset="0"/>
              </a:rPr>
              <a:t>  </a:t>
            </a:r>
            <a:endParaRPr lang="ko-KR" altLang="en-US" sz="1100">
              <a:solidFill>
                <a:srgbClr val="4D4D4D"/>
              </a:solidFill>
              <a:latin typeface="Times New Roman" panose="02020603050405020304" pitchFamily="18" charset="0"/>
              <a:ea typeface="+mj-ea"/>
              <a:cs typeface="Times New Roman" panose="02020603050405020304" pitchFamily="18" charset="0"/>
            </a:endParaRPr>
          </a:p>
        </p:txBody>
      </p:sp>
      <p:sp>
        <p:nvSpPr>
          <p:cNvPr id="24586" name="Rectangle 11"/>
          <p:cNvSpPr>
            <a:spLocks noChangeArrowheads="1"/>
          </p:cNvSpPr>
          <p:nvPr/>
        </p:nvSpPr>
        <p:spPr bwMode="auto">
          <a:xfrm>
            <a:off x="6970175" y="2866380"/>
            <a:ext cx="2711450" cy="571500"/>
          </a:xfrm>
          <a:prstGeom prst="rect">
            <a:avLst/>
          </a:prstGeom>
          <a:gradFill rotWithShape="0">
            <a:gsLst>
              <a:gs pos="0">
                <a:schemeClr val="bg1"/>
              </a:gs>
              <a:gs pos="100000">
                <a:srgbClr val="FFC000"/>
              </a:gs>
            </a:gsLst>
            <a:path path="rect">
              <a:fillToRect r="100000" b="100000"/>
            </a:path>
          </a:gradFill>
          <a:ln w="9525">
            <a:miter lim="800000"/>
            <a:headEnd/>
            <a:tailEnd/>
          </a:ln>
          <a:scene3d>
            <a:camera prst="legacyObliqueTopRight"/>
            <a:lightRig rig="legacyFlat3" dir="b"/>
          </a:scene3d>
          <a:sp3d extrusionH="163500" prstMaterial="legacyMatte">
            <a:bevelT w="13500" h="13500" prst="angle"/>
            <a:bevelB w="13500" h="13500" prst="angle"/>
            <a:extrusionClr>
              <a:srgbClr val="FFFFCC"/>
            </a:extrusionClr>
          </a:sp3d>
        </p:spPr>
        <p:txBody>
          <a:bodyPr wrap="none" anchor="ctr">
            <a:flatTx/>
          </a:bodyPr>
          <a:lstStyle>
            <a:lvl1pPr indent="-261938"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eaLnBrk="1" hangingPunct="1"/>
            <a:r>
              <a:rPr lang="zh-TW" altLang="en-US" sz="2400" b="1" dirty="0">
                <a:solidFill>
                  <a:srgbClr val="800000"/>
                </a:solidFill>
                <a:latin typeface="Times New Roman" pitchFamily="18" charset="0"/>
                <a:ea typeface="微軟正黑體" pitchFamily="34" charset="-120"/>
                <a:cs typeface="Times New Roman" pitchFamily="18" charset="0"/>
              </a:rPr>
              <a:t>再生能源發展條例</a:t>
            </a:r>
          </a:p>
        </p:txBody>
      </p:sp>
      <p:sp>
        <p:nvSpPr>
          <p:cNvPr id="24588" name="Oval 16"/>
          <p:cNvSpPr>
            <a:spLocks noChangeArrowheads="1"/>
          </p:cNvSpPr>
          <p:nvPr/>
        </p:nvSpPr>
        <p:spPr bwMode="auto">
          <a:xfrm>
            <a:off x="3779863" y="3329883"/>
            <a:ext cx="2241550" cy="1212850"/>
          </a:xfrm>
          <a:prstGeom prst="ellipse">
            <a:avLst/>
          </a:prstGeom>
          <a:solidFill>
            <a:srgbClr val="FF3300"/>
          </a:solidFill>
          <a:ln w="9525">
            <a:round/>
            <a:headEnd/>
            <a:tailEnd/>
          </a:ln>
          <a:scene3d>
            <a:camera prst="legacyObliqueTopRight"/>
            <a:lightRig rig="legacyFlat3" dir="b"/>
          </a:scene3d>
          <a:sp3d extrusionH="227000" prstMaterial="legacyMatte">
            <a:bevelT w="13500" h="13500" prst="angle"/>
            <a:bevelB w="13500" h="13500" prst="angle"/>
            <a:extrusionClr>
              <a:srgbClr val="FF3300"/>
            </a:extrusionClr>
          </a:sp3d>
        </p:spPr>
        <p:txBody>
          <a:bodyPr wrap="none" anchor="ctr">
            <a:flatTx/>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eaLnBrk="1" hangingPunct="1"/>
            <a:r>
              <a:rPr lang="zh-TW" altLang="en-US" b="1" dirty="0" smtClean="0">
                <a:solidFill>
                  <a:schemeClr val="bg1"/>
                </a:solidFill>
                <a:latin typeface="Times New Roman" pitchFamily="18" charset="0"/>
                <a:ea typeface="微軟正黑體" pitchFamily="34" charset="-120"/>
                <a:cs typeface="Times New Roman" pitchFamily="18" charset="0"/>
              </a:rPr>
              <a:t>低碳綠能</a:t>
            </a:r>
            <a:endParaRPr lang="zh-TW" altLang="en-US" b="1" dirty="0">
              <a:solidFill>
                <a:schemeClr val="bg1"/>
              </a:solidFill>
              <a:latin typeface="Times New Roman" pitchFamily="18" charset="0"/>
              <a:ea typeface="微軟正黑體" pitchFamily="34" charset="-120"/>
              <a:cs typeface="Times New Roman" pitchFamily="18" charset="0"/>
            </a:endParaRPr>
          </a:p>
        </p:txBody>
      </p:sp>
      <p:sp>
        <p:nvSpPr>
          <p:cNvPr id="24590" name="Text Box 5"/>
          <p:cNvSpPr txBox="1">
            <a:spLocks noChangeArrowheads="1"/>
          </p:cNvSpPr>
          <p:nvPr/>
        </p:nvSpPr>
        <p:spPr bwMode="auto">
          <a:xfrm>
            <a:off x="6970175" y="3734126"/>
            <a:ext cx="2681288" cy="7848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342900" indent="-342900" eaLnBrk="0" hangingPunct="0">
              <a:defRPr kumimoji="1" sz="2800">
                <a:solidFill>
                  <a:schemeClr val="tx1"/>
                </a:solidFill>
                <a:latin typeface="Arial" pitchFamily="34" charset="0"/>
                <a:ea typeface="新細明體" pitchFamily="18" charset="-120"/>
              </a:defRPr>
            </a:lvl1pPr>
            <a:lvl2pPr marL="179388" indent="-179388"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marL="179388" indent="-179388">
              <a:spcAft>
                <a:spcPts val="600"/>
              </a:spcAft>
              <a:buFont typeface="Arial" panose="020B0604020202020204" pitchFamily="34" charset="0"/>
              <a:buChar char="•"/>
              <a:defRPr/>
            </a:pPr>
            <a:r>
              <a:rPr lang="zh-TW" altLang="en-US" sz="2000" dirty="0">
                <a:latin typeface="Times New Roman" panose="02020603050405020304" pitchFamily="18" charset="0"/>
                <a:ea typeface="微軟正黑體" panose="020B0604030504040204" pitchFamily="34" charset="-120"/>
                <a:cs typeface="Times New Roman" panose="02020603050405020304" pitchFamily="18" charset="0"/>
              </a:rPr>
              <a:t>再生能源獎勵補助</a:t>
            </a:r>
          </a:p>
          <a:p>
            <a:pPr marL="179388" indent="-179388">
              <a:spcAft>
                <a:spcPts val="600"/>
              </a:spcAft>
              <a:buFont typeface="Arial" panose="020B0604020202020204" pitchFamily="34" charset="0"/>
              <a:buChar char="•"/>
              <a:defRPr/>
            </a:pPr>
            <a:r>
              <a:rPr lang="zh-TW" altLang="en-US" sz="2000" dirty="0">
                <a:latin typeface="Times New Roman" panose="02020603050405020304" pitchFamily="18" charset="0"/>
                <a:ea typeface="微軟正黑體" panose="020B0604030504040204" pitchFamily="34" charset="-120"/>
                <a:cs typeface="Times New Roman" panose="02020603050405020304" pitchFamily="18" charset="0"/>
              </a:rPr>
              <a:t>達成能源結構改變</a:t>
            </a:r>
            <a:endParaRPr lang="ko-KR" altLang="en-US" sz="2000" dirty="0">
              <a:latin typeface="Times New Roman" panose="02020603050405020304" pitchFamily="18" charset="0"/>
              <a:cs typeface="Times New Roman" panose="02020603050405020304" pitchFamily="18" charset="0"/>
            </a:endParaRPr>
          </a:p>
        </p:txBody>
      </p:sp>
      <p:sp>
        <p:nvSpPr>
          <p:cNvPr id="24592" name="矩形 25"/>
          <p:cNvSpPr>
            <a:spLocks noChangeArrowheads="1"/>
          </p:cNvSpPr>
          <p:nvPr/>
        </p:nvSpPr>
        <p:spPr bwMode="auto">
          <a:xfrm>
            <a:off x="742950" y="6350"/>
            <a:ext cx="8524875"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eaLnBrk="1" hangingPunct="1"/>
            <a:r>
              <a:rPr lang="zh-TW" altLang="en-US" sz="4000" b="1" dirty="0" smtClean="0">
                <a:solidFill>
                  <a:srgbClr val="003366"/>
                </a:solidFill>
                <a:latin typeface="Times New Roman" pitchFamily="18" charset="0"/>
                <a:ea typeface="微軟正黑體" pitchFamily="34" charset="-120"/>
                <a:cs typeface="Times New Roman" pitchFamily="18" charset="0"/>
              </a:rPr>
              <a:t>法規</a:t>
            </a:r>
            <a:r>
              <a:rPr lang="zh-TW" altLang="en-US" sz="4000" b="1" dirty="0">
                <a:solidFill>
                  <a:srgbClr val="003366"/>
                </a:solidFill>
                <a:latin typeface="Times New Roman" pitchFamily="18" charset="0"/>
                <a:ea typeface="微軟正黑體" pitchFamily="34" charset="-120"/>
                <a:cs typeface="Times New Roman" pitchFamily="18" charset="0"/>
              </a:rPr>
              <a:t>搭配互補</a:t>
            </a:r>
          </a:p>
        </p:txBody>
      </p:sp>
      <p:sp>
        <p:nvSpPr>
          <p:cNvPr id="24593" name="Rectangle 3"/>
          <p:cNvSpPr>
            <a:spLocks noChangeArrowheads="1"/>
          </p:cNvSpPr>
          <p:nvPr/>
        </p:nvSpPr>
        <p:spPr bwMode="auto">
          <a:xfrm>
            <a:off x="428625" y="620713"/>
            <a:ext cx="9155113" cy="36512"/>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eaLnBrk="1" hangingPunct="1"/>
            <a:endParaRPr lang="zh-TW" altLang="en-US" sz="1600">
              <a:solidFill>
                <a:srgbClr val="1C1C1C"/>
              </a:solidFill>
              <a:latin typeface="Times New Roman" pitchFamily="18" charset="0"/>
              <a:ea typeface="微軟正黑體" pitchFamily="34" charset="-120"/>
              <a:cs typeface="Times New Roman" pitchFamily="18" charset="0"/>
            </a:endParaRPr>
          </a:p>
        </p:txBody>
      </p:sp>
      <p:sp>
        <p:nvSpPr>
          <p:cNvPr id="24594" name="AutoShape 79"/>
          <p:cNvSpPr>
            <a:spLocks noChangeArrowheads="1"/>
          </p:cNvSpPr>
          <p:nvPr/>
        </p:nvSpPr>
        <p:spPr bwMode="auto">
          <a:xfrm>
            <a:off x="-12700" y="0"/>
            <a:ext cx="755650" cy="549275"/>
          </a:xfrm>
          <a:prstGeom prst="homePlate">
            <a:avLst>
              <a:gd name="adj" fmla="val 34393"/>
            </a:avLst>
          </a:prstGeom>
          <a:gradFill rotWithShape="1">
            <a:gsLst>
              <a:gs pos="0">
                <a:schemeClr val="bg1"/>
              </a:gs>
              <a:gs pos="100000">
                <a:srgbClr val="00FFFF"/>
              </a:gs>
            </a:gsLst>
            <a:lin ang="0" scaled="1"/>
          </a:gradFill>
          <a:ln w="9525">
            <a:solidFill>
              <a:schemeClr val="tx1"/>
            </a:solidFill>
            <a:miter lim="800000"/>
            <a:headEnd/>
            <a:tailEnd/>
          </a:ln>
        </p:spPr>
        <p:txBody>
          <a:bodyPr wrap="none" anchor="ctr"/>
          <a:lstStyle>
            <a:lvl1pPr eaLnBrk="0" hangingPunct="0">
              <a:spcBef>
                <a:spcPct val="20000"/>
              </a:spcBef>
              <a:buClr>
                <a:srgbClr val="CC0000"/>
              </a:buClr>
              <a:buBlip>
                <a:blip r:embed="rId3"/>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lang="zh-TW" altLang="en-US" sz="2400" b="1">
                <a:solidFill>
                  <a:srgbClr val="003366"/>
                </a:solidFill>
                <a:ea typeface="微軟正黑體" pitchFamily="34" charset="-120"/>
              </a:rPr>
              <a:t>貳</a:t>
            </a:r>
          </a:p>
        </p:txBody>
      </p:sp>
      <p:sp>
        <p:nvSpPr>
          <p:cNvPr id="27" name="Rectangle 11"/>
          <p:cNvSpPr>
            <a:spLocks noChangeArrowheads="1"/>
          </p:cNvSpPr>
          <p:nvPr/>
        </p:nvSpPr>
        <p:spPr bwMode="auto">
          <a:xfrm>
            <a:off x="325109" y="2763506"/>
            <a:ext cx="2727183" cy="571500"/>
          </a:xfrm>
          <a:prstGeom prst="rect">
            <a:avLst/>
          </a:prstGeom>
          <a:gradFill rotWithShape="0">
            <a:gsLst>
              <a:gs pos="0">
                <a:schemeClr val="bg1"/>
              </a:gs>
              <a:gs pos="100000">
                <a:srgbClr val="FFC000"/>
              </a:gs>
            </a:gsLst>
            <a:path path="rect">
              <a:fillToRect r="100000" b="100000"/>
            </a:path>
          </a:gradFill>
          <a:ln w="9525">
            <a:miter lim="800000"/>
            <a:headEnd/>
            <a:tailEnd/>
          </a:ln>
          <a:scene3d>
            <a:camera prst="legacyObliqueTopRight"/>
            <a:lightRig rig="legacyFlat3" dir="b"/>
          </a:scene3d>
          <a:sp3d extrusionH="163500" prstMaterial="legacyMatte">
            <a:bevelT w="13500" h="13500" prst="angle"/>
            <a:bevelB w="13500" h="13500" prst="angle"/>
            <a:extrusionClr>
              <a:srgbClr val="FFFFCC"/>
            </a:extrusionClr>
          </a:sp3d>
        </p:spPr>
        <p:txBody>
          <a:bodyPr wrap="none" anchor="ctr">
            <a:flatTx/>
          </a:bodyPr>
          <a:lstStyle>
            <a:lvl1pPr indent="-261938"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eaLnBrk="1" hangingPunct="1">
              <a:lnSpc>
                <a:spcPct val="90000"/>
              </a:lnSpc>
            </a:pPr>
            <a:r>
              <a:rPr lang="zh-TW" altLang="en-US" b="1" dirty="0">
                <a:solidFill>
                  <a:srgbClr val="800000"/>
                </a:solidFill>
                <a:latin typeface="Times New Roman" pitchFamily="18" charset="0"/>
                <a:ea typeface="微軟正黑體" pitchFamily="34" charset="-120"/>
                <a:cs typeface="Times New Roman" pitchFamily="18" charset="0"/>
              </a:rPr>
              <a:t>能源管理法</a:t>
            </a:r>
          </a:p>
        </p:txBody>
      </p:sp>
      <p:grpSp>
        <p:nvGrpSpPr>
          <p:cNvPr id="4" name="群組 3"/>
          <p:cNvGrpSpPr/>
          <p:nvPr/>
        </p:nvGrpSpPr>
        <p:grpSpPr>
          <a:xfrm>
            <a:off x="3187076" y="876099"/>
            <a:ext cx="3610946" cy="2329959"/>
            <a:chOff x="3696115" y="876099"/>
            <a:chExt cx="2567367" cy="2329959"/>
          </a:xfrm>
        </p:grpSpPr>
        <p:sp>
          <p:nvSpPr>
            <p:cNvPr id="24583" name="AutoShape 7"/>
            <p:cNvSpPr>
              <a:spLocks noChangeArrowheads="1"/>
            </p:cNvSpPr>
            <p:nvPr/>
          </p:nvSpPr>
          <p:spPr bwMode="auto">
            <a:xfrm>
              <a:off x="3696115" y="1470093"/>
              <a:ext cx="2497138" cy="1735965"/>
            </a:xfrm>
            <a:prstGeom prst="downArrowCallout">
              <a:avLst>
                <a:gd name="adj1" fmla="val 33444"/>
                <a:gd name="adj2" fmla="val 31181"/>
                <a:gd name="adj3" fmla="val 19384"/>
                <a:gd name="adj4" fmla="val 72102"/>
              </a:avLst>
            </a:prstGeom>
            <a:gradFill rotWithShape="1">
              <a:gsLst>
                <a:gs pos="0">
                  <a:schemeClr val="bg1"/>
                </a:gs>
                <a:gs pos="100000">
                  <a:srgbClr val="FFFFCC"/>
                </a:gs>
              </a:gsLst>
              <a:lin ang="2700000" scaled="1"/>
            </a:gradFill>
            <a:ln w="9525">
              <a:miter lim="800000"/>
              <a:headEnd/>
              <a:tailEnd/>
            </a:ln>
            <a:scene3d>
              <a:camera prst="legacyObliqueTopRight"/>
              <a:lightRig rig="legacyFlat3" dir="b"/>
            </a:scene3d>
            <a:sp3d extrusionH="163500" prstMaterial="legacyMatte">
              <a:bevelT w="13500" h="13500" prst="angle"/>
              <a:bevelB w="13500" h="13500" prst="angle"/>
              <a:extrusionClr>
                <a:srgbClr val="FFFFCC"/>
              </a:extrusionClr>
            </a:sp3d>
          </p:spPr>
          <p:txBody>
            <a:bodyPr wrap="none" anchor="ctr">
              <a:flatTx/>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eaLnBrk="1" latinLnBrk="1" hangingPunct="1"/>
              <a:endParaRPr lang="zh-TW" altLang="zh-TW" sz="1100">
                <a:solidFill>
                  <a:schemeClr val="bg2"/>
                </a:solidFill>
                <a:latin typeface="Times New Roman" pitchFamily="18" charset="0"/>
                <a:ea typeface="微軟正黑體" pitchFamily="34" charset="-120"/>
                <a:cs typeface="Times New Roman" pitchFamily="18" charset="0"/>
              </a:endParaRPr>
            </a:p>
          </p:txBody>
        </p:sp>
        <p:sp>
          <p:nvSpPr>
            <p:cNvPr id="24584" name="Rectangle 9"/>
            <p:cNvSpPr>
              <a:spLocks noChangeArrowheads="1"/>
            </p:cNvSpPr>
            <p:nvPr/>
          </p:nvSpPr>
          <p:spPr bwMode="auto">
            <a:xfrm>
              <a:off x="3696116" y="876099"/>
              <a:ext cx="2497137" cy="581115"/>
            </a:xfrm>
            <a:prstGeom prst="rect">
              <a:avLst/>
            </a:prstGeom>
            <a:gradFill rotWithShape="0">
              <a:gsLst>
                <a:gs pos="0">
                  <a:srgbClr val="669900"/>
                </a:gs>
                <a:gs pos="100000">
                  <a:srgbClr val="2F4700"/>
                </a:gs>
              </a:gsLst>
              <a:path path="rect">
                <a:fillToRect r="100000" b="100000"/>
              </a:path>
            </a:gradFill>
            <a:ln w="9525">
              <a:miter lim="800000"/>
              <a:headEnd/>
              <a:tailEnd/>
            </a:ln>
            <a:scene3d>
              <a:camera prst="legacyObliqueTopRight"/>
              <a:lightRig rig="legacyFlat3" dir="b"/>
            </a:scene3d>
            <a:sp3d extrusionH="163500" prstMaterial="legacyMatte">
              <a:bevelT w="13500" h="13500" prst="angle"/>
              <a:bevelB w="13500" h="13500" prst="angle"/>
              <a:extrusionClr>
                <a:srgbClr val="669900"/>
              </a:extrusionClr>
            </a:sp3d>
          </p:spPr>
          <p:txBody>
            <a:bodyPr wrap="none" anchor="ctr">
              <a:flatTx/>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eaLnBrk="1" hangingPunct="1">
                <a:lnSpc>
                  <a:spcPct val="90000"/>
                </a:lnSpc>
              </a:pPr>
              <a:r>
                <a:rPr lang="zh-TW" altLang="en-US" b="1" dirty="0">
                  <a:solidFill>
                    <a:schemeClr val="bg1"/>
                  </a:solidFill>
                  <a:latin typeface="Times New Roman" pitchFamily="18" charset="0"/>
                  <a:ea typeface="微軟正黑體" pitchFamily="34" charset="-120"/>
                  <a:cs typeface="Times New Roman" pitchFamily="18" charset="0"/>
                </a:rPr>
                <a:t>電業法</a:t>
              </a:r>
              <a:r>
                <a:rPr lang="en-US" altLang="zh-TW" sz="2000" b="1" dirty="0">
                  <a:solidFill>
                    <a:schemeClr val="bg1"/>
                  </a:solidFill>
                  <a:latin typeface="Times New Roman" pitchFamily="18" charset="0"/>
                  <a:ea typeface="微軟正黑體" pitchFamily="34" charset="-120"/>
                  <a:cs typeface="Times New Roman" pitchFamily="18" charset="0"/>
                </a:rPr>
                <a:t>(</a:t>
              </a:r>
              <a:r>
                <a:rPr lang="zh-TW" altLang="en-US" sz="2000" b="1" dirty="0">
                  <a:solidFill>
                    <a:schemeClr val="bg1"/>
                  </a:solidFill>
                  <a:latin typeface="Times New Roman" pitchFamily="18" charset="0"/>
                  <a:ea typeface="微軟正黑體" pitchFamily="34" charset="-120"/>
                  <a:cs typeface="Times New Roman" pitchFamily="18" charset="0"/>
                </a:rPr>
                <a:t>修法</a:t>
              </a:r>
              <a:r>
                <a:rPr lang="en-US" altLang="zh-TW" sz="2000" b="1" dirty="0">
                  <a:solidFill>
                    <a:schemeClr val="bg1"/>
                  </a:solidFill>
                  <a:latin typeface="Times New Roman" pitchFamily="18" charset="0"/>
                  <a:ea typeface="微軟正黑體" pitchFamily="34" charset="-120"/>
                  <a:cs typeface="Times New Roman" pitchFamily="18" charset="0"/>
                </a:rPr>
                <a:t>)</a:t>
              </a:r>
            </a:p>
          </p:txBody>
        </p:sp>
        <p:sp>
          <p:nvSpPr>
            <p:cNvPr id="28" name="Text Box 7"/>
            <p:cNvSpPr txBox="1">
              <a:spLocks noChangeArrowheads="1"/>
            </p:cNvSpPr>
            <p:nvPr/>
          </p:nvSpPr>
          <p:spPr bwMode="auto">
            <a:xfrm>
              <a:off x="3827006" y="1503998"/>
              <a:ext cx="2436476" cy="12618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179388" indent="-179388"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eaLnBrk="1" hangingPunct="1">
                <a:spcAft>
                  <a:spcPts val="600"/>
                </a:spcAft>
                <a:buFont typeface="Arial" pitchFamily="34" charset="0"/>
                <a:buChar char="•"/>
              </a:pPr>
              <a:r>
                <a:rPr lang="zh-TW" altLang="en-US" sz="2200" dirty="0" smtClean="0">
                  <a:latin typeface="微軟正黑體" panose="020B0604030504040204" pitchFamily="34" charset="-120"/>
                  <a:ea typeface="微軟正黑體" panose="020B0604030504040204" pitchFamily="34" charset="-120"/>
                </a:rPr>
                <a:t>能源</a:t>
              </a:r>
              <a:r>
                <a:rPr lang="zh-TW" altLang="en-US" sz="2200" dirty="0">
                  <a:latin typeface="微軟正黑體" panose="020B0604030504040204" pitchFamily="34" charset="-120"/>
                  <a:ea typeface="微軟正黑體" panose="020B0604030504040204" pitchFamily="34" charset="-120"/>
                </a:rPr>
                <a:t>電力結構改革</a:t>
              </a:r>
              <a:endParaRPr lang="en-US" altLang="zh-TW" sz="2200" dirty="0">
                <a:latin typeface="微軟正黑體" panose="020B0604030504040204" pitchFamily="34" charset="-120"/>
                <a:ea typeface="微軟正黑體" panose="020B0604030504040204" pitchFamily="34" charset="-120"/>
              </a:endParaRPr>
            </a:p>
            <a:p>
              <a:pPr eaLnBrk="1" hangingPunct="1">
                <a:spcAft>
                  <a:spcPts val="600"/>
                </a:spcAft>
                <a:buFont typeface="Arial" pitchFamily="34" charset="0"/>
                <a:buChar char="•"/>
              </a:pPr>
              <a:r>
                <a:rPr lang="zh-TW" altLang="en-US" sz="2200" dirty="0">
                  <a:latin typeface="微軟正黑體" panose="020B0604030504040204" pitchFamily="34" charset="-120"/>
                  <a:ea typeface="微軟正黑體" panose="020B0604030504040204" pitchFamily="34" charset="-120"/>
                </a:rPr>
                <a:t>導入民間產電</a:t>
              </a:r>
              <a:endParaRPr lang="en-US" altLang="zh-TW" sz="2200" dirty="0">
                <a:latin typeface="微軟正黑體" panose="020B0604030504040204" pitchFamily="34" charset="-120"/>
                <a:ea typeface="微軟正黑體" panose="020B0604030504040204" pitchFamily="34" charset="-120"/>
              </a:endParaRPr>
            </a:p>
            <a:p>
              <a:pPr eaLnBrk="1" hangingPunct="1">
                <a:spcAft>
                  <a:spcPts val="600"/>
                </a:spcAft>
                <a:buFont typeface="Arial" pitchFamily="34" charset="0"/>
                <a:buChar char="•"/>
              </a:pPr>
              <a:r>
                <a:rPr lang="zh-TW" altLang="en-US" sz="2200" dirty="0">
                  <a:latin typeface="微軟正黑體" panose="020B0604030504040204" pitchFamily="34" charset="-120"/>
                  <a:ea typeface="微軟正黑體" panose="020B0604030504040204" pitchFamily="34" charset="-120"/>
                </a:rPr>
                <a:t>售電傾向自由化</a:t>
              </a:r>
            </a:p>
          </p:txBody>
        </p:sp>
      </p:grpSp>
      <p:sp>
        <p:nvSpPr>
          <p:cNvPr id="29" name="Rectangle 15"/>
          <p:cNvSpPr>
            <a:spLocks noChangeArrowheads="1"/>
          </p:cNvSpPr>
          <p:nvPr/>
        </p:nvSpPr>
        <p:spPr bwMode="gray">
          <a:xfrm>
            <a:off x="238210" y="5087091"/>
            <a:ext cx="2122433" cy="1249999"/>
          </a:xfrm>
          <a:prstGeom prst="wedgeRoundRectCallout">
            <a:avLst>
              <a:gd name="adj1" fmla="val -7283"/>
              <a:gd name="adj2" fmla="val -74207"/>
              <a:gd name="adj3" fmla="val 16667"/>
            </a:avLst>
          </a:prstGeom>
          <a:solidFill>
            <a:schemeClr val="accent4">
              <a:lumMod val="20000"/>
              <a:lumOff val="80000"/>
              <a:alpha val="49000"/>
            </a:schemeClr>
          </a:solidFill>
          <a:ln w="9525">
            <a:headEnd/>
            <a:tailEnd/>
          </a:ln>
        </p:spPr>
        <p:style>
          <a:lnRef idx="2">
            <a:schemeClr val="accent4"/>
          </a:lnRef>
          <a:fillRef idx="1">
            <a:schemeClr val="lt1"/>
          </a:fillRef>
          <a:effectRef idx="0">
            <a:schemeClr val="accent4"/>
          </a:effectRef>
          <a:fontRef idx="minor">
            <a:schemeClr val="dk1"/>
          </a:fontRef>
        </p:style>
        <p:txBody>
          <a:bodyPr wrap="square" lIns="18000" tIns="10800" rIns="18000" bIns="10800" anchor="ctr">
            <a:spAutoFit/>
          </a:bodyPr>
          <a:lstStyle/>
          <a:p>
            <a:pPr>
              <a:defRPr/>
            </a:pPr>
            <a:r>
              <a:rPr lang="zh-TW" altLang="en-US" sz="1800" dirty="0">
                <a:solidFill>
                  <a:srgbClr val="CC0000"/>
                </a:solidFill>
                <a:latin typeface="Times New Roman" panose="02020603050405020304" pitchFamily="18" charset="0"/>
                <a:ea typeface="微軟正黑體" panose="020B0604030504040204" pitchFamily="34" charset="-120"/>
                <a:cs typeface="Times New Roman" panose="02020603050405020304" pitchFamily="18" charset="0"/>
              </a:rPr>
              <a:t>強制</a:t>
            </a:r>
            <a:r>
              <a:rPr lang="zh-TW" altLang="en-US" sz="1800" dirty="0">
                <a:solidFill>
                  <a:srgbClr val="003366"/>
                </a:solidFill>
                <a:latin typeface="Times New Roman" panose="02020603050405020304" pitchFamily="18" charset="0"/>
                <a:ea typeface="微軟正黑體" panose="020B0604030504040204" pitchFamily="34" charset="-120"/>
                <a:cs typeface="Times New Roman" panose="02020603050405020304" pitchFamily="18" charset="0"/>
              </a:rPr>
              <a:t>產業界以</a:t>
            </a:r>
            <a:r>
              <a:rPr lang="zh-TW" altLang="en-US" sz="1800" dirty="0">
                <a:solidFill>
                  <a:srgbClr val="CC0000"/>
                </a:solidFill>
                <a:latin typeface="Times New Roman" panose="02020603050405020304" pitchFamily="18" charset="0"/>
                <a:ea typeface="微軟正黑體" panose="020B0604030504040204" pitchFamily="34" charset="-120"/>
                <a:cs typeface="Times New Roman" panose="02020603050405020304" pitchFamily="18" charset="0"/>
              </a:rPr>
              <a:t>高能源效率</a:t>
            </a:r>
            <a:r>
              <a:rPr lang="zh-TW" altLang="en-US" sz="1800" dirty="0">
                <a:solidFill>
                  <a:srgbClr val="003366"/>
                </a:solidFill>
                <a:latin typeface="Times New Roman" panose="02020603050405020304" pitchFamily="18" charset="0"/>
                <a:ea typeface="微軟正黑體" panose="020B0604030504040204" pitchFamily="34" charset="-120"/>
                <a:cs typeface="Times New Roman" panose="02020603050405020304" pitchFamily="18" charset="0"/>
              </a:rPr>
              <a:t>的製程生產高能源效率的設備與商品</a:t>
            </a:r>
          </a:p>
        </p:txBody>
      </p:sp>
      <p:sp>
        <p:nvSpPr>
          <p:cNvPr id="30" name="Rectangle 15"/>
          <p:cNvSpPr>
            <a:spLocks noChangeArrowheads="1"/>
          </p:cNvSpPr>
          <p:nvPr/>
        </p:nvSpPr>
        <p:spPr bwMode="gray">
          <a:xfrm>
            <a:off x="7512050" y="5038340"/>
            <a:ext cx="2071687" cy="637065"/>
          </a:xfrm>
          <a:prstGeom prst="wedgeRoundRectCallout">
            <a:avLst>
              <a:gd name="adj1" fmla="val 1247"/>
              <a:gd name="adj2" fmla="val -106397"/>
              <a:gd name="adj3" fmla="val 16667"/>
            </a:avLst>
          </a:prstGeom>
          <a:solidFill>
            <a:schemeClr val="accent4">
              <a:lumMod val="20000"/>
              <a:lumOff val="80000"/>
              <a:alpha val="49000"/>
            </a:schemeClr>
          </a:solidFill>
          <a:ln w="9525">
            <a:headEnd/>
            <a:tailEnd/>
          </a:ln>
        </p:spPr>
        <p:style>
          <a:lnRef idx="2">
            <a:schemeClr val="accent4"/>
          </a:lnRef>
          <a:fillRef idx="1">
            <a:schemeClr val="lt1"/>
          </a:fillRef>
          <a:effectRef idx="0">
            <a:schemeClr val="accent4"/>
          </a:effectRef>
          <a:fontRef idx="minor">
            <a:schemeClr val="dk1"/>
          </a:fontRef>
        </p:style>
        <p:txBody>
          <a:bodyPr wrap="square" lIns="18000" tIns="10800" rIns="18000" bIns="10800" anchor="ctr">
            <a:spAutoFit/>
          </a:bodyPr>
          <a:lstStyle/>
          <a:p>
            <a:pPr>
              <a:defRPr/>
            </a:pPr>
            <a:r>
              <a:rPr lang="zh-TW" altLang="en-US" sz="1800" dirty="0">
                <a:solidFill>
                  <a:srgbClr val="003366"/>
                </a:solidFill>
                <a:latin typeface="Times New Roman" panose="02020603050405020304" pitchFamily="18" charset="0"/>
                <a:ea typeface="微軟正黑體" panose="020B0604030504040204" pitchFamily="34" charset="-120"/>
                <a:cs typeface="Times New Roman" panose="02020603050405020304" pitchFamily="18" charset="0"/>
              </a:rPr>
              <a:t>加速</a:t>
            </a:r>
            <a:r>
              <a:rPr lang="zh-TW" altLang="en-US" sz="1800" dirty="0">
                <a:solidFill>
                  <a:srgbClr val="CC0000"/>
                </a:solidFill>
                <a:latin typeface="Times New Roman" panose="02020603050405020304" pitchFamily="18" charset="0"/>
                <a:ea typeface="微軟正黑體" panose="020B0604030504040204" pitchFamily="34" charset="-120"/>
                <a:cs typeface="Times New Roman" panose="02020603050405020304" pitchFamily="18" charset="0"/>
              </a:rPr>
              <a:t>能源供應結構</a:t>
            </a:r>
            <a:r>
              <a:rPr lang="zh-TW" altLang="en-US" sz="1800" dirty="0">
                <a:solidFill>
                  <a:srgbClr val="003366"/>
                </a:solidFill>
                <a:latin typeface="Times New Roman" panose="02020603050405020304" pitchFamily="18" charset="0"/>
                <a:ea typeface="微軟正黑體" panose="020B0604030504040204" pitchFamily="34" charset="-120"/>
                <a:cs typeface="Times New Roman" panose="02020603050405020304" pitchFamily="18" charset="0"/>
              </a:rPr>
              <a:t/>
            </a:r>
            <a:br>
              <a:rPr lang="zh-TW" altLang="en-US" sz="1800" dirty="0">
                <a:solidFill>
                  <a:srgbClr val="003366"/>
                </a:solidFill>
                <a:latin typeface="Times New Roman" panose="02020603050405020304" pitchFamily="18" charset="0"/>
                <a:ea typeface="微軟正黑體" panose="020B0604030504040204" pitchFamily="34" charset="-120"/>
                <a:cs typeface="Times New Roman" panose="02020603050405020304" pitchFamily="18" charset="0"/>
              </a:rPr>
            </a:br>
            <a:r>
              <a:rPr lang="zh-TW" altLang="en-US" sz="1800" dirty="0">
                <a:solidFill>
                  <a:srgbClr val="003366"/>
                </a:solidFill>
                <a:latin typeface="Times New Roman" panose="02020603050405020304" pitchFamily="18" charset="0"/>
                <a:ea typeface="微軟正黑體" panose="020B0604030504040204" pitchFamily="34" charset="-120"/>
                <a:cs typeface="Times New Roman" panose="02020603050405020304" pitchFamily="18" charset="0"/>
              </a:rPr>
              <a:t>朝無碳化方向調整 </a:t>
            </a:r>
          </a:p>
        </p:txBody>
      </p:sp>
      <p:sp>
        <p:nvSpPr>
          <p:cNvPr id="31" name="Rectangle 14"/>
          <p:cNvSpPr>
            <a:spLocks noChangeArrowheads="1"/>
          </p:cNvSpPr>
          <p:nvPr/>
        </p:nvSpPr>
        <p:spPr bwMode="gray">
          <a:xfrm>
            <a:off x="716010" y="1165605"/>
            <a:ext cx="2112759" cy="1021556"/>
          </a:xfrm>
          <a:prstGeom prst="wedgeRoundRectCallout">
            <a:avLst>
              <a:gd name="adj1" fmla="val 66636"/>
              <a:gd name="adj2" fmla="val -35048"/>
              <a:gd name="adj3" fmla="val 16667"/>
            </a:avLst>
          </a:prstGeom>
          <a:solidFill>
            <a:schemeClr val="accent4">
              <a:lumMod val="20000"/>
              <a:lumOff val="80000"/>
              <a:alpha val="57000"/>
            </a:schemeClr>
          </a:solidFill>
          <a:ln w="9525" algn="ctr">
            <a:solidFill>
              <a:srgbClr val="003300"/>
            </a:solidFill>
            <a:miter lim="800000"/>
            <a:headEnd/>
            <a:tailEnd/>
          </a:ln>
        </p:spPr>
        <p:txBody>
          <a:bodyPr wrap="square" anchor="ctr">
            <a:spAutoFit/>
          </a:bodyPr>
          <a:lstStyle/>
          <a:p>
            <a:pPr>
              <a:defRPr/>
            </a:pPr>
            <a:r>
              <a:rPr lang="zh-TW" altLang="en-US" sz="1800" dirty="0">
                <a:solidFill>
                  <a:srgbClr val="C00000"/>
                </a:solidFill>
                <a:latin typeface="Times New Roman" panose="02020603050405020304" pitchFamily="18" charset="0"/>
                <a:ea typeface="微軟正黑體" panose="020B0604030504040204" pitchFamily="34" charset="-120"/>
                <a:cs typeface="Times New Roman" panose="02020603050405020304" pitchFamily="18" charset="0"/>
              </a:rPr>
              <a:t>產電、輸配電、售電</a:t>
            </a:r>
            <a:r>
              <a:rPr lang="zh-TW" altLang="en-US" sz="1800" dirty="0">
                <a:solidFill>
                  <a:srgbClr val="003366"/>
                </a:solidFill>
                <a:latin typeface="Times New Roman" panose="02020603050405020304" pitchFamily="18" charset="0"/>
                <a:ea typeface="微軟正黑體" panose="020B0604030504040204" pitchFamily="34" charset="-120"/>
                <a:cs typeface="Times New Roman" panose="02020603050405020304" pitchFamily="18" charset="0"/>
              </a:rPr>
              <a:t>分開，加速電業自由化</a:t>
            </a:r>
          </a:p>
        </p:txBody>
      </p:sp>
    </p:spTree>
    <p:extLst>
      <p:ext uri="{BB962C8B-B14F-4D97-AF65-F5344CB8AC3E}">
        <p14:creationId xmlns:p14="http://schemas.microsoft.com/office/powerpoint/2010/main" xmlns="" val="42529965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標題 1"/>
          <p:cNvSpPr>
            <a:spLocks noGrp="1"/>
          </p:cNvSpPr>
          <p:nvPr>
            <p:ph type="title"/>
          </p:nvPr>
        </p:nvSpPr>
        <p:spPr>
          <a:xfrm>
            <a:off x="887413" y="3175"/>
            <a:ext cx="8229600" cy="581025"/>
          </a:xfrm>
        </p:spPr>
        <p:txBody>
          <a:bodyPr>
            <a:noAutofit/>
          </a:bodyPr>
          <a:lstStyle/>
          <a:p>
            <a:pPr>
              <a:defRPr/>
            </a:pPr>
            <a:r>
              <a:rPr lang="zh-TW" altLang="en-US" sz="4000" kern="1200" dirty="0">
                <a:solidFill>
                  <a:srgbClr val="003366"/>
                </a:solidFill>
                <a:latin typeface="Times New Roman" pitchFamily="18" charset="0"/>
                <a:ea typeface="微軟正黑體" pitchFamily="34" charset="-120"/>
                <a:cs typeface="Times New Roman" pitchFamily="18" charset="0"/>
              </a:rPr>
              <a:t>跨部會落實低碳綠能</a:t>
            </a:r>
            <a:r>
              <a:rPr lang="zh-TW" altLang="en-US" sz="4000" kern="1200" dirty="0" smtClean="0">
                <a:solidFill>
                  <a:srgbClr val="003366"/>
                </a:solidFill>
                <a:latin typeface="Times New Roman" pitchFamily="18" charset="0"/>
                <a:ea typeface="微軟正黑體" pitchFamily="34" charset="-120"/>
                <a:cs typeface="Times New Roman" pitchFamily="18" charset="0"/>
              </a:rPr>
              <a:t>行動</a:t>
            </a:r>
            <a:endParaRPr lang="zh-TW" altLang="en-US" sz="4000" kern="1200" dirty="0">
              <a:solidFill>
                <a:srgbClr val="003366"/>
              </a:solidFill>
              <a:latin typeface="Times New Roman" pitchFamily="18" charset="0"/>
              <a:ea typeface="微軟正黑體" pitchFamily="34" charset="-120"/>
              <a:cs typeface="Times New Roman" pitchFamily="18" charset="0"/>
            </a:endParaRPr>
          </a:p>
        </p:txBody>
      </p:sp>
      <p:sp>
        <p:nvSpPr>
          <p:cNvPr id="26629" name="Rectangle 3"/>
          <p:cNvSpPr>
            <a:spLocks noChangeArrowheads="1"/>
          </p:cNvSpPr>
          <p:nvPr/>
        </p:nvSpPr>
        <p:spPr bwMode="auto">
          <a:xfrm>
            <a:off x="596900" y="630238"/>
            <a:ext cx="8928100" cy="33337"/>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spcBef>
                <a:spcPct val="20000"/>
              </a:spcBef>
              <a:buClr>
                <a:srgbClr val="CC0000"/>
              </a:buClr>
              <a:buBlip>
                <a:blip r:embed="rId3"/>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spcBef>
                <a:spcPct val="0"/>
              </a:spcBef>
              <a:buClrTx/>
              <a:buFontTx/>
              <a:buNone/>
            </a:pPr>
            <a:endParaRPr kumimoji="0" lang="zh-TW" altLang="en-US" sz="1200" b="1">
              <a:solidFill>
                <a:srgbClr val="000000"/>
              </a:solidFill>
              <a:ea typeface="微軟正黑體" pitchFamily="34" charset="-120"/>
            </a:endParaRPr>
          </a:p>
        </p:txBody>
      </p:sp>
      <p:sp>
        <p:nvSpPr>
          <p:cNvPr id="26631" name="矩形 12"/>
          <p:cNvSpPr>
            <a:spLocks noChangeArrowheads="1"/>
          </p:cNvSpPr>
          <p:nvPr/>
        </p:nvSpPr>
        <p:spPr bwMode="auto">
          <a:xfrm>
            <a:off x="741363" y="828162"/>
            <a:ext cx="8366125" cy="584775"/>
          </a:xfrm>
          <a:prstGeom prst="rect">
            <a:avLst/>
          </a:prstGeom>
          <a:gradFill rotWithShape="0">
            <a:gsLst>
              <a:gs pos="0">
                <a:schemeClr val="bg1"/>
              </a:gs>
              <a:gs pos="100000">
                <a:srgbClr val="FFC000"/>
              </a:gs>
            </a:gsLst>
            <a:path path="rect">
              <a:fillToRect r="100000" b="100000"/>
            </a:path>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eaLnBrk="1" hangingPunct="1"/>
            <a:r>
              <a:rPr lang="zh-TW" altLang="zh-TW" sz="3200" b="1" dirty="0">
                <a:solidFill>
                  <a:srgbClr val="000000"/>
                </a:solidFill>
                <a:latin typeface="微軟正黑體" pitchFamily="34" charset="-120"/>
                <a:ea typeface="微軟正黑體" pitchFamily="34" charset="-120"/>
              </a:rPr>
              <a:t>部門別行動</a:t>
            </a:r>
            <a:r>
              <a:rPr lang="zh-TW" altLang="en-US" sz="3200" b="1" dirty="0">
                <a:solidFill>
                  <a:srgbClr val="000000"/>
                </a:solidFill>
                <a:latin typeface="微軟正黑體" pitchFamily="34" charset="-120"/>
                <a:ea typeface="微軟正黑體" pitchFamily="34" charset="-120"/>
              </a:rPr>
              <a:t>（</a:t>
            </a:r>
            <a:r>
              <a:rPr lang="zh-TW" altLang="zh-TW" sz="3200" b="1" dirty="0" smtClean="0">
                <a:solidFill>
                  <a:srgbClr val="000000"/>
                </a:solidFill>
                <a:latin typeface="微軟正黑體" pitchFamily="34" charset="-120"/>
                <a:ea typeface="微軟正黑體" pitchFamily="34" charset="-120"/>
              </a:rPr>
              <a:t>能源</a:t>
            </a:r>
            <a:r>
              <a:rPr lang="zh-TW" altLang="en-US" sz="3200" b="1" dirty="0" smtClean="0">
                <a:solidFill>
                  <a:srgbClr val="000000"/>
                </a:solidFill>
                <a:latin typeface="微軟正黑體" pitchFamily="34" charset="-120"/>
                <a:ea typeface="微軟正黑體" pitchFamily="34" charset="-120"/>
              </a:rPr>
              <a:t>）</a:t>
            </a:r>
            <a:endParaRPr lang="zh-TW" altLang="zh-TW" sz="3200" b="1" dirty="0">
              <a:solidFill>
                <a:srgbClr val="000000"/>
              </a:solidFill>
              <a:latin typeface="微軟正黑體" pitchFamily="34" charset="-120"/>
              <a:ea typeface="微軟正黑體" pitchFamily="34" charset="-120"/>
            </a:endParaRPr>
          </a:p>
        </p:txBody>
      </p:sp>
      <p:sp>
        <p:nvSpPr>
          <p:cNvPr id="2" name="矩形 1"/>
          <p:cNvSpPr/>
          <p:nvPr/>
        </p:nvSpPr>
        <p:spPr>
          <a:xfrm>
            <a:off x="2271855" y="5924837"/>
            <a:ext cx="5618380" cy="584775"/>
          </a:xfrm>
          <a:prstGeom prst="rect">
            <a:avLst/>
          </a:prstGeom>
        </p:spPr>
        <p:txBody>
          <a:bodyPr wrap="square">
            <a:spAutoFit/>
          </a:bodyPr>
          <a:lstStyle/>
          <a:p>
            <a:pPr algn="ctr">
              <a:spcBef>
                <a:spcPts val="600"/>
              </a:spcBef>
            </a:pPr>
            <a:r>
              <a:rPr lang="zh-TW" altLang="en-US" sz="3200" b="1" dirty="0" smtClean="0">
                <a:solidFill>
                  <a:srgbClr val="005426"/>
                </a:solidFill>
                <a:latin typeface="微軟正黑體" panose="020B0604030504040204" pitchFamily="34" charset="-120"/>
                <a:ea typeface="微軟正黑體" panose="020B0604030504040204" pitchFamily="34" charset="-120"/>
              </a:rPr>
              <a:t>引導</a:t>
            </a:r>
            <a:r>
              <a:rPr lang="zh-TW" altLang="en-US" sz="3200" b="1" dirty="0">
                <a:solidFill>
                  <a:srgbClr val="005426"/>
                </a:solidFill>
                <a:latin typeface="微軟正黑體" panose="020B0604030504040204" pitchFamily="34" charset="-120"/>
                <a:ea typeface="微軟正黑體" panose="020B0604030504040204" pitchFamily="34" charset="-120"/>
              </a:rPr>
              <a:t>產業發展、激勵市場發展</a:t>
            </a:r>
            <a:endParaRPr lang="en-US" altLang="zh-TW" sz="3200" b="1" dirty="0">
              <a:solidFill>
                <a:srgbClr val="005426"/>
              </a:solidFill>
              <a:latin typeface="微軟正黑體" panose="020B0604030504040204" pitchFamily="34" charset="-120"/>
              <a:ea typeface="微軟正黑體" panose="020B0604030504040204" pitchFamily="34" charset="-120"/>
            </a:endParaRPr>
          </a:p>
        </p:txBody>
      </p:sp>
      <p:sp>
        <p:nvSpPr>
          <p:cNvPr id="10" name="矩形 9"/>
          <p:cNvSpPr/>
          <p:nvPr/>
        </p:nvSpPr>
        <p:spPr>
          <a:xfrm>
            <a:off x="1260561" y="1574066"/>
            <a:ext cx="7411474" cy="1415772"/>
          </a:xfrm>
          <a:prstGeom prst="rect">
            <a:avLst/>
          </a:prstGeom>
          <a:solidFill>
            <a:srgbClr val="CCFFCC"/>
          </a:solidFill>
          <a:ln>
            <a:solidFill>
              <a:srgbClr val="003300"/>
            </a:solidFill>
          </a:ln>
        </p:spPr>
        <p:txBody>
          <a:bodyPr wrap="square">
            <a:spAutoFit/>
          </a:bodyPr>
          <a:lstStyle/>
          <a:p>
            <a:pPr lvl="0" fontAlgn="auto">
              <a:spcAft>
                <a:spcPts val="600"/>
              </a:spcAft>
            </a:pPr>
            <a:r>
              <a:rPr lang="zh-TW" altLang="zh-TW" dirty="0">
                <a:latin typeface="Times New Roman" panose="02020603050405020304" pitchFamily="18" charset="0"/>
                <a:ea typeface="微軟正黑體" panose="020B0604030504040204" pitchFamily="34" charset="-120"/>
                <a:cs typeface="Times New Roman" panose="02020603050405020304" pitchFamily="18" charset="0"/>
              </a:rPr>
              <a:t>積極擴大再生能源發展</a:t>
            </a:r>
            <a:r>
              <a:rPr lang="zh-TW" altLang="zh-TW" b="0" dirty="0">
                <a:latin typeface="Times New Roman" panose="02020603050405020304" pitchFamily="18" charset="0"/>
                <a:ea typeface="微軟正黑體" panose="020B0604030504040204" pitchFamily="34" charset="-120"/>
                <a:cs typeface="Times New Roman" panose="02020603050405020304" pitchFamily="18" charset="0"/>
              </a:rPr>
              <a:t>達</a:t>
            </a:r>
            <a:r>
              <a:rPr lang="en-US" altLang="zh-TW" b="1" dirty="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2025</a:t>
            </a:r>
            <a:r>
              <a:rPr lang="zh-TW" altLang="zh-TW" b="1" dirty="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年占發電量</a:t>
            </a:r>
            <a:r>
              <a:rPr lang="en-US" altLang="zh-TW" b="1" dirty="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20</a:t>
            </a:r>
            <a:r>
              <a:rPr lang="en-US" altLang="zh-TW" b="1" dirty="0" smtClean="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a:t>
            </a:r>
          </a:p>
          <a:p>
            <a:pPr marL="457200" lvl="0" indent="-280988" fontAlgn="auto">
              <a:spcAft>
                <a:spcPts val="600"/>
              </a:spcAft>
              <a:buFont typeface="Wingdings" panose="05000000000000000000" pitchFamily="2" charset="2"/>
              <a:buChar char="Ø"/>
            </a:pPr>
            <a:r>
              <a:rPr lang="zh-TW" altLang="zh-TW" sz="2400"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擴大</a:t>
            </a:r>
            <a:r>
              <a:rPr lang="en-US" altLang="zh-TW" sz="2400"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2025</a:t>
            </a:r>
            <a:r>
              <a:rPr lang="zh-TW" altLang="zh-TW" sz="2400"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年離岸風電裝置容量達</a:t>
            </a:r>
            <a:r>
              <a:rPr lang="en-US" altLang="zh-TW" sz="2400" b="1"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3GW</a:t>
            </a:r>
            <a:endParaRPr lang="en-US" altLang="zh-TW" sz="2400" b="1" dirty="0" smtClean="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endParaRPr>
          </a:p>
          <a:p>
            <a:pPr marL="457200" lvl="0" indent="-280988" fontAlgn="auto">
              <a:spcAft>
                <a:spcPts val="600"/>
              </a:spcAft>
              <a:buFont typeface="Wingdings" panose="05000000000000000000" pitchFamily="2" charset="2"/>
              <a:buChar char="Ø"/>
            </a:pPr>
            <a:r>
              <a:rPr lang="zh-TW" altLang="zh-TW" sz="2400" dirty="0">
                <a:latin typeface="Times New Roman" panose="02020603050405020304" pitchFamily="18" charset="0"/>
                <a:ea typeface="微軟正黑體" panose="020B0604030504040204" pitchFamily="34" charset="-120"/>
                <a:cs typeface="Times New Roman" panose="02020603050405020304" pitchFamily="18" charset="0"/>
              </a:rPr>
              <a:t>擴大太陽光電推廣目標，</a:t>
            </a:r>
            <a:r>
              <a:rPr lang="en-US" altLang="zh-TW" sz="2400" dirty="0">
                <a:latin typeface="Times New Roman" panose="02020603050405020304" pitchFamily="18" charset="0"/>
                <a:ea typeface="微軟正黑體" panose="020B0604030504040204" pitchFamily="34" charset="-120"/>
                <a:cs typeface="Times New Roman" panose="02020603050405020304" pitchFamily="18" charset="0"/>
              </a:rPr>
              <a:t>2025</a:t>
            </a:r>
            <a:r>
              <a:rPr lang="zh-TW" altLang="zh-TW" sz="2400" dirty="0">
                <a:latin typeface="Times New Roman" panose="02020603050405020304" pitchFamily="18" charset="0"/>
                <a:ea typeface="微軟正黑體" panose="020B0604030504040204" pitchFamily="34" charset="-120"/>
                <a:cs typeface="Times New Roman" panose="02020603050405020304" pitchFamily="18" charset="0"/>
              </a:rPr>
              <a:t>年裝置容量達</a:t>
            </a:r>
            <a:r>
              <a:rPr lang="en-US" altLang="zh-TW" sz="2400" b="1" dirty="0">
                <a:latin typeface="Times New Roman" panose="02020603050405020304" pitchFamily="18" charset="0"/>
                <a:ea typeface="微軟正黑體" panose="020B0604030504040204" pitchFamily="34" charset="-120"/>
                <a:cs typeface="Times New Roman" panose="02020603050405020304" pitchFamily="18" charset="0"/>
              </a:rPr>
              <a:t>20GW</a:t>
            </a:r>
            <a:endParaRPr lang="zh-TW" altLang="zh-TW" sz="2400" b="1" dirty="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9" name="矩形 8"/>
          <p:cNvSpPr/>
          <p:nvPr/>
        </p:nvSpPr>
        <p:spPr>
          <a:xfrm>
            <a:off x="333534" y="6462601"/>
            <a:ext cx="2906228" cy="276999"/>
          </a:xfrm>
          <a:prstGeom prst="rect">
            <a:avLst/>
          </a:prstGeom>
        </p:spPr>
        <p:txBody>
          <a:bodyPr wrap="square">
            <a:spAutoFit/>
          </a:bodyPr>
          <a:lstStyle/>
          <a:p>
            <a:r>
              <a:rPr lang="zh-TW" altLang="en-US" sz="1200" dirty="0">
                <a:latin typeface="微軟正黑體" panose="020B0604030504040204" pitchFamily="34" charset="-120"/>
                <a:ea typeface="微軟正黑體" panose="020B0604030504040204" pitchFamily="34" charset="-120"/>
              </a:rPr>
              <a:t>資料</a:t>
            </a:r>
            <a:r>
              <a:rPr lang="zh-TW" altLang="en-US" sz="1200" dirty="0" smtClean="0">
                <a:latin typeface="微軟正黑體" panose="020B0604030504040204" pitchFamily="34" charset="-120"/>
                <a:ea typeface="微軟正黑體" panose="020B0604030504040204" pitchFamily="34" charset="-120"/>
              </a:rPr>
              <a:t>來源：經濟部能源局</a:t>
            </a:r>
            <a:endParaRPr lang="zh-TW" altLang="en-US" sz="1200" dirty="0">
              <a:latin typeface="微軟正黑體" panose="020B0604030504040204" pitchFamily="34" charset="-120"/>
              <a:ea typeface="微軟正黑體" panose="020B0604030504040204" pitchFamily="34" charset="-120"/>
            </a:endParaRPr>
          </a:p>
        </p:txBody>
      </p:sp>
      <p:sp>
        <p:nvSpPr>
          <p:cNvPr id="11" name="AutoShape 79"/>
          <p:cNvSpPr>
            <a:spLocks noChangeArrowheads="1"/>
          </p:cNvSpPr>
          <p:nvPr/>
        </p:nvSpPr>
        <p:spPr bwMode="auto">
          <a:xfrm>
            <a:off x="-12700" y="0"/>
            <a:ext cx="755650" cy="549275"/>
          </a:xfrm>
          <a:prstGeom prst="homePlate">
            <a:avLst>
              <a:gd name="adj" fmla="val 34393"/>
            </a:avLst>
          </a:prstGeom>
          <a:gradFill rotWithShape="1">
            <a:gsLst>
              <a:gs pos="0">
                <a:schemeClr val="bg1"/>
              </a:gs>
              <a:gs pos="100000">
                <a:srgbClr val="00FFFF"/>
              </a:gs>
            </a:gsLst>
            <a:lin ang="0" scaled="1"/>
          </a:gradFill>
          <a:ln w="9525">
            <a:solidFill>
              <a:schemeClr val="tx1"/>
            </a:solidFill>
            <a:miter lim="800000"/>
            <a:headEnd/>
            <a:tailEnd/>
          </a:ln>
        </p:spPr>
        <p:txBody>
          <a:bodyPr wrap="none" anchor="ctr"/>
          <a:lstStyle>
            <a:lvl1pPr eaLnBrk="0" hangingPunct="0">
              <a:spcBef>
                <a:spcPct val="20000"/>
              </a:spcBef>
              <a:buClr>
                <a:srgbClr val="CC0000"/>
              </a:buClr>
              <a:buBlip>
                <a:blip r:embed="rId3"/>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lang="zh-TW" altLang="en-US" sz="2400" b="1">
                <a:solidFill>
                  <a:srgbClr val="003366"/>
                </a:solidFill>
                <a:ea typeface="微軟正黑體" panose="020B0604030504040204" pitchFamily="34" charset="-120"/>
              </a:rPr>
              <a:t>貳</a:t>
            </a:r>
          </a:p>
        </p:txBody>
      </p:sp>
      <p:pic>
        <p:nvPicPr>
          <p:cNvPr id="12"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835449" y="3257316"/>
            <a:ext cx="809530" cy="816083"/>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2"/>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8335289" y="3257317"/>
            <a:ext cx="935355" cy="82507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矩形 2"/>
          <p:cNvSpPr/>
          <p:nvPr/>
        </p:nvSpPr>
        <p:spPr>
          <a:xfrm>
            <a:off x="1834299" y="3188305"/>
            <a:ext cx="6288901" cy="1031051"/>
          </a:xfrm>
          <a:prstGeom prst="rect">
            <a:avLst/>
          </a:prstGeom>
        </p:spPr>
        <p:txBody>
          <a:bodyPr wrap="none">
            <a:spAutoFit/>
          </a:bodyPr>
          <a:lstStyle/>
          <a:p>
            <a:pPr lvl="0" algn="ctr" fontAlgn="auto">
              <a:spcBef>
                <a:spcPts val="0"/>
              </a:spcBef>
              <a:spcAft>
                <a:spcPts val="600"/>
              </a:spcAft>
              <a:defRPr/>
            </a:pPr>
            <a:r>
              <a:rPr lang="zh-TW" altLang="en-US" b="1" u="sng"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離岸風電</a:t>
            </a:r>
            <a:r>
              <a:rPr lang="zh-TW" altLang="en-US"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zh-TW"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先</a:t>
            </a:r>
            <a:r>
              <a:rPr lang="zh-TW" altLang="zh-TW"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示範</a:t>
            </a:r>
            <a:r>
              <a:rPr lang="zh-TW" altLang="en-US"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zh-TW"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次潛力</a:t>
            </a:r>
            <a:r>
              <a:rPr lang="zh-TW" altLang="en-US"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zh-TW"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後區</a:t>
            </a:r>
            <a:r>
              <a:rPr lang="zh-TW" altLang="zh-TW"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塊</a:t>
            </a:r>
            <a:endParaRPr lang="en-US" altLang="zh-TW"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endParaRPr>
          </a:p>
          <a:p>
            <a:pPr lvl="0" algn="ctr" fontAlgn="auto">
              <a:spcBef>
                <a:spcPts val="0"/>
              </a:spcBef>
              <a:spcAft>
                <a:spcPts val="600"/>
              </a:spcAft>
              <a:defRPr/>
            </a:pPr>
            <a:r>
              <a:rPr lang="zh-TW" altLang="en-US" b="1"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太陽</a:t>
            </a:r>
            <a:r>
              <a:rPr lang="zh-TW" altLang="en-US" b="1"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光電</a:t>
            </a:r>
            <a:r>
              <a:rPr lang="zh-TW" altLang="en-US"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：屋頂型、地面型、併網問題</a:t>
            </a:r>
            <a:endParaRPr lang="zh-TW" altLang="en-US"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endParaRPr>
          </a:p>
        </p:txBody>
      </p:sp>
      <p:graphicFrame>
        <p:nvGraphicFramePr>
          <p:cNvPr id="4" name="表格 3"/>
          <p:cNvGraphicFramePr>
            <a:graphicFrameLocks noGrp="1"/>
          </p:cNvGraphicFramePr>
          <p:nvPr>
            <p:extLst>
              <p:ext uri="{D42A27DB-BD31-4B8C-83A1-F6EECF244321}">
                <p14:modId xmlns:p14="http://schemas.microsoft.com/office/powerpoint/2010/main" xmlns="" val="3024625374"/>
              </p:ext>
            </p:extLst>
          </p:nvPr>
        </p:nvGraphicFramePr>
        <p:xfrm>
          <a:off x="736460" y="4565564"/>
          <a:ext cx="8534184" cy="944880"/>
        </p:xfrm>
        <a:graphic>
          <a:graphicData uri="http://schemas.openxmlformats.org/drawingml/2006/table">
            <a:tbl>
              <a:tblPr firstRow="1" bandRow="1">
                <a:tableStyleId>{5C22544A-7EE6-4342-B048-85BDC9FD1C3A}</a:tableStyleId>
              </a:tblPr>
              <a:tblGrid>
                <a:gridCol w="2844728"/>
                <a:gridCol w="2629176"/>
                <a:gridCol w="3060280"/>
              </a:tblGrid>
              <a:tr h="370840">
                <a:tc>
                  <a:txBody>
                    <a:bodyPr/>
                    <a:lstStyle/>
                    <a:p>
                      <a:pPr algn="ctr"/>
                      <a:r>
                        <a:rPr kumimoji="1" lang="zh-TW" altLang="en-US" sz="2800" kern="12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電廠的擴建</a:t>
                      </a:r>
                      <a:r>
                        <a:rPr kumimoji="1" lang="en-US" altLang="zh-TW" sz="2800" kern="12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r>
                      <a:br>
                        <a:rPr kumimoji="1" lang="en-US" altLang="zh-TW" sz="2800" kern="12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br>
                      <a:r>
                        <a:rPr kumimoji="1" lang="zh-TW" altLang="en-US" sz="2800" kern="12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與機組更新</a:t>
                      </a:r>
                      <a:endParaRPr kumimoji="1" lang="zh-TW" altLang="en-US" sz="2800"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95000"/>
                      </a:schemeClr>
                    </a:solidFill>
                  </a:tcPr>
                </a:tc>
                <a:tc>
                  <a:txBody>
                    <a:bodyPr/>
                    <a:lstStyle/>
                    <a:p>
                      <a:pPr algn="ctr"/>
                      <a:r>
                        <a:rPr kumimoji="1" lang="zh-TW" altLang="en-US" sz="2800" kern="12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節電方案</a:t>
                      </a:r>
                      <a:r>
                        <a:rPr kumimoji="1" lang="en-US" altLang="zh-TW" sz="2800" kern="12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r>
                      <a:br>
                        <a:rPr kumimoji="1" lang="en-US" altLang="zh-TW" sz="2800" kern="12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br>
                      <a:r>
                        <a:rPr kumimoji="1" lang="zh-TW" altLang="en-US" sz="2800" kern="12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要加速實施</a:t>
                      </a:r>
                      <a:endParaRPr kumimoji="1" lang="zh-TW" altLang="en-US" sz="2800"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95000"/>
                      </a:schemeClr>
                    </a:solidFill>
                  </a:tcPr>
                </a:tc>
                <a:tc>
                  <a:txBody>
                    <a:bodyPr/>
                    <a:lstStyle/>
                    <a:p>
                      <a:pPr algn="ctr"/>
                      <a:r>
                        <a:rPr kumimoji="1" lang="zh-TW" altLang="en-US" sz="2800" kern="12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再生能源推動進度必須更清楚</a:t>
                      </a:r>
                      <a:endParaRPr kumimoji="1" lang="zh-TW" altLang="en-US" sz="2800" kern="12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95000"/>
                      </a:schemeClr>
                    </a:solidFill>
                  </a:tcPr>
                </a:tc>
              </a:tr>
            </a:tbl>
          </a:graphicData>
        </a:graphic>
      </p:graphicFrame>
      <p:sp>
        <p:nvSpPr>
          <p:cNvPr id="5" name="向下箭號 4"/>
          <p:cNvSpPr/>
          <p:nvPr/>
        </p:nvSpPr>
        <p:spPr bwMode="auto">
          <a:xfrm>
            <a:off x="4826524" y="5624302"/>
            <a:ext cx="527901" cy="352787"/>
          </a:xfrm>
          <a:prstGeom prst="downArrow">
            <a:avLst/>
          </a:prstGeom>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path path="circle">
              <a:fillToRect l="50000" t="50000" r="50000" b="50000"/>
            </a:path>
            <a:tileRect/>
          </a:gra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zh-TW" altLang="en-US" sz="2800" b="0" i="0" u="none" strike="noStrike" cap="none" normalizeH="0" baseline="0" smtClean="0">
              <a:ln>
                <a:noFill/>
              </a:ln>
              <a:solidFill>
                <a:schemeClr val="tx1"/>
              </a:solidFill>
              <a:effectLst/>
              <a:latin typeface="Arial" charset="0"/>
              <a:ea typeface="新細明體" pitchFamily="18" charset="-120"/>
            </a:endParaRPr>
          </a:p>
        </p:txBody>
      </p:sp>
    </p:spTree>
    <p:extLst>
      <p:ext uri="{BB962C8B-B14F-4D97-AF65-F5344CB8AC3E}">
        <p14:creationId xmlns:p14="http://schemas.microsoft.com/office/powerpoint/2010/main" xmlns="" val="807077445"/>
      </p:ext>
    </p:extLst>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內容版面配置區 2"/>
          <p:cNvSpPr>
            <a:spLocks noGrp="1"/>
          </p:cNvSpPr>
          <p:nvPr>
            <p:ph idx="1"/>
          </p:nvPr>
        </p:nvSpPr>
        <p:spPr>
          <a:xfrm>
            <a:off x="5300055" y="1378078"/>
            <a:ext cx="2826516" cy="936001"/>
          </a:xfrm>
        </p:spPr>
        <p:txBody>
          <a:bodyPr/>
          <a:lstStyle/>
          <a:p>
            <a:pPr marL="0" indent="0">
              <a:buFontTx/>
              <a:buNone/>
              <a:defRPr/>
            </a:pPr>
            <a:r>
              <a:rPr lang="zh-TW" altLang="en-US" sz="3200" b="1" u="sng" dirty="0" smtClean="0">
                <a:ea typeface="微軟正黑體" panose="020B0604030504040204" pitchFamily="34" charset="-120"/>
              </a:rPr>
              <a:t>住商部門</a:t>
            </a:r>
            <a:r>
              <a:rPr lang="en-US" altLang="zh-TW" sz="3200" b="1" u="sng" dirty="0" smtClean="0">
                <a:ea typeface="微軟正黑體" panose="020B0604030504040204" pitchFamily="34" charset="-120"/>
              </a:rPr>
              <a:t/>
            </a:r>
            <a:br>
              <a:rPr lang="en-US" altLang="zh-TW" sz="3200" b="1" u="sng" dirty="0" smtClean="0">
                <a:ea typeface="微軟正黑體" panose="020B0604030504040204" pitchFamily="34" charset="-120"/>
              </a:rPr>
            </a:br>
            <a:r>
              <a:rPr lang="zh-TW" altLang="en-US" sz="2400" b="1" u="sng" dirty="0" smtClean="0">
                <a:ea typeface="微軟正黑體" panose="020B0604030504040204" pitchFamily="34" charset="-120"/>
              </a:rPr>
              <a:t>（</a:t>
            </a:r>
            <a:r>
              <a:rPr lang="zh-TW" altLang="zh-TW" sz="2400" b="1" u="sng" dirty="0" smtClean="0">
                <a:ea typeface="微軟正黑體" panose="020B0604030504040204" pitchFamily="34" charset="-120"/>
              </a:rPr>
              <a:t>服務業</a:t>
            </a:r>
            <a:r>
              <a:rPr lang="zh-TW" altLang="zh-TW" sz="2400" b="1" u="sng" dirty="0">
                <a:ea typeface="微軟正黑體" panose="020B0604030504040204" pitchFamily="34" charset="-120"/>
              </a:rPr>
              <a:t>與住宅</a:t>
            </a:r>
            <a:r>
              <a:rPr lang="zh-TW" altLang="en-US" sz="2400" b="1" u="sng" dirty="0">
                <a:ea typeface="微軟正黑體" panose="020B0604030504040204" pitchFamily="34" charset="-120"/>
              </a:rPr>
              <a:t>）</a:t>
            </a:r>
            <a:endParaRPr lang="en-US" altLang="zh-TW" sz="2400" b="1" u="sng" dirty="0">
              <a:ea typeface="微軟正黑體" panose="020B0604030504040204" pitchFamily="34" charset="-120"/>
            </a:endParaRPr>
          </a:p>
        </p:txBody>
      </p:sp>
      <p:sp>
        <p:nvSpPr>
          <p:cNvPr id="8" name="標題 1"/>
          <p:cNvSpPr>
            <a:spLocks noGrp="1"/>
          </p:cNvSpPr>
          <p:nvPr>
            <p:ph type="title"/>
          </p:nvPr>
        </p:nvSpPr>
        <p:spPr>
          <a:xfrm>
            <a:off x="887413" y="3175"/>
            <a:ext cx="8229600" cy="581025"/>
          </a:xfrm>
        </p:spPr>
        <p:txBody>
          <a:bodyPr>
            <a:noAutofit/>
          </a:bodyPr>
          <a:lstStyle/>
          <a:p>
            <a:pPr>
              <a:defRPr/>
            </a:pPr>
            <a:r>
              <a:rPr lang="zh-TW" altLang="en-US" sz="4000" kern="1200" dirty="0">
                <a:solidFill>
                  <a:srgbClr val="003366"/>
                </a:solidFill>
                <a:latin typeface="Times New Roman" pitchFamily="18" charset="0"/>
                <a:ea typeface="微軟正黑體" pitchFamily="34" charset="-120"/>
                <a:cs typeface="Times New Roman" pitchFamily="18" charset="0"/>
              </a:rPr>
              <a:t>跨部會落實低碳綠能</a:t>
            </a:r>
            <a:r>
              <a:rPr lang="zh-TW" altLang="en-US" sz="4000" kern="1200" dirty="0" smtClean="0">
                <a:solidFill>
                  <a:srgbClr val="003366"/>
                </a:solidFill>
                <a:latin typeface="Times New Roman" pitchFamily="18" charset="0"/>
                <a:ea typeface="微軟正黑體" pitchFamily="34" charset="-120"/>
                <a:cs typeface="Times New Roman" pitchFamily="18" charset="0"/>
              </a:rPr>
              <a:t>行動</a:t>
            </a:r>
            <a:endParaRPr lang="zh-TW" altLang="en-US" sz="4000" kern="1200" dirty="0">
              <a:solidFill>
                <a:srgbClr val="003366"/>
              </a:solidFill>
              <a:latin typeface="Times New Roman" pitchFamily="18" charset="0"/>
              <a:ea typeface="微軟正黑體" pitchFamily="34" charset="-120"/>
              <a:cs typeface="Times New Roman" pitchFamily="18" charset="0"/>
            </a:endParaRPr>
          </a:p>
        </p:txBody>
      </p:sp>
      <p:sp>
        <p:nvSpPr>
          <p:cNvPr id="28677" name="Rectangle 3"/>
          <p:cNvSpPr>
            <a:spLocks noChangeArrowheads="1"/>
          </p:cNvSpPr>
          <p:nvPr/>
        </p:nvSpPr>
        <p:spPr bwMode="auto">
          <a:xfrm>
            <a:off x="596900" y="630238"/>
            <a:ext cx="8928100" cy="33337"/>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spcBef>
                <a:spcPct val="0"/>
              </a:spcBef>
              <a:buClrTx/>
              <a:buFontTx/>
              <a:buNone/>
            </a:pPr>
            <a:endParaRPr kumimoji="0" lang="zh-TW" altLang="en-US" sz="1200" b="1">
              <a:solidFill>
                <a:srgbClr val="000000"/>
              </a:solidFill>
              <a:ea typeface="微軟正黑體" pitchFamily="34" charset="-120"/>
            </a:endParaRPr>
          </a:p>
        </p:txBody>
      </p:sp>
      <p:sp>
        <p:nvSpPr>
          <p:cNvPr id="28678" name="矩形 11"/>
          <p:cNvSpPr>
            <a:spLocks noChangeArrowheads="1"/>
          </p:cNvSpPr>
          <p:nvPr/>
        </p:nvSpPr>
        <p:spPr bwMode="auto">
          <a:xfrm>
            <a:off x="741363" y="750888"/>
            <a:ext cx="8366125" cy="584775"/>
          </a:xfrm>
          <a:prstGeom prst="rect">
            <a:avLst/>
          </a:prstGeom>
          <a:gradFill rotWithShape="0">
            <a:gsLst>
              <a:gs pos="0">
                <a:schemeClr val="bg1"/>
              </a:gs>
              <a:gs pos="100000">
                <a:srgbClr val="FFC000"/>
              </a:gs>
            </a:gsLst>
            <a:path path="rect">
              <a:fillToRect r="100000" b="100000"/>
            </a:path>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eaLnBrk="1" hangingPunct="1"/>
            <a:r>
              <a:rPr lang="zh-TW" altLang="zh-TW" sz="3200" b="1" dirty="0">
                <a:solidFill>
                  <a:srgbClr val="000000"/>
                </a:solidFill>
                <a:latin typeface="微軟正黑體" pitchFamily="34" charset="-120"/>
                <a:ea typeface="微軟正黑體" pitchFamily="34" charset="-120"/>
              </a:rPr>
              <a:t>部門別行動</a:t>
            </a:r>
            <a:r>
              <a:rPr lang="zh-TW" altLang="en-US" sz="3200" b="1" dirty="0" smtClean="0">
                <a:solidFill>
                  <a:srgbClr val="000000"/>
                </a:solidFill>
                <a:latin typeface="微軟正黑體" pitchFamily="34" charset="-120"/>
                <a:ea typeface="微軟正黑體" pitchFamily="34" charset="-120"/>
              </a:rPr>
              <a:t>（製造、</a:t>
            </a:r>
            <a:r>
              <a:rPr lang="zh-TW" altLang="zh-TW" sz="3200" b="1" dirty="0" smtClean="0">
                <a:solidFill>
                  <a:srgbClr val="000000"/>
                </a:solidFill>
                <a:latin typeface="微軟正黑體" pitchFamily="34" charset="-120"/>
                <a:ea typeface="微軟正黑體" pitchFamily="34" charset="-120"/>
              </a:rPr>
              <a:t>住商</a:t>
            </a:r>
            <a:r>
              <a:rPr lang="zh-TW" altLang="en-US" sz="3200" b="1" dirty="0" smtClean="0">
                <a:solidFill>
                  <a:srgbClr val="000000"/>
                </a:solidFill>
                <a:latin typeface="微軟正黑體" pitchFamily="34" charset="-120"/>
                <a:ea typeface="微軟正黑體" pitchFamily="34" charset="-120"/>
              </a:rPr>
              <a:t>）</a:t>
            </a:r>
            <a:endParaRPr lang="zh-TW" altLang="zh-TW" sz="3200" b="1" dirty="0">
              <a:solidFill>
                <a:srgbClr val="000000"/>
              </a:solidFill>
              <a:latin typeface="微軟正黑體" pitchFamily="34" charset="-120"/>
              <a:ea typeface="微軟正黑體" pitchFamily="34" charset="-120"/>
            </a:endParaRPr>
          </a:p>
        </p:txBody>
      </p:sp>
      <p:sp>
        <p:nvSpPr>
          <p:cNvPr id="9" name="矩形 8"/>
          <p:cNvSpPr/>
          <p:nvPr/>
        </p:nvSpPr>
        <p:spPr>
          <a:xfrm>
            <a:off x="333534" y="6528838"/>
            <a:ext cx="4186951" cy="276999"/>
          </a:xfrm>
          <a:prstGeom prst="rect">
            <a:avLst/>
          </a:prstGeom>
        </p:spPr>
        <p:txBody>
          <a:bodyPr wrap="square">
            <a:spAutoFit/>
          </a:bodyPr>
          <a:lstStyle/>
          <a:p>
            <a:r>
              <a:rPr lang="zh-TW" altLang="en-US" sz="1200" dirty="0">
                <a:latin typeface="微軟正黑體" panose="020B0604030504040204" pitchFamily="34" charset="-120"/>
                <a:ea typeface="微軟正黑體" panose="020B0604030504040204" pitchFamily="34" charset="-120"/>
              </a:rPr>
              <a:t>資料</a:t>
            </a:r>
            <a:r>
              <a:rPr lang="zh-TW" altLang="en-US" sz="1200" dirty="0" smtClean="0">
                <a:latin typeface="微軟正黑體" panose="020B0604030504040204" pitchFamily="34" charset="-120"/>
                <a:ea typeface="微軟正黑體" panose="020B0604030504040204" pitchFamily="34" charset="-120"/>
              </a:rPr>
              <a:t>來源：經濟部工業局、能源局、內政部</a:t>
            </a:r>
            <a:endParaRPr lang="zh-TW" altLang="en-US" sz="1200" dirty="0">
              <a:latin typeface="微軟正黑體" panose="020B0604030504040204" pitchFamily="34" charset="-120"/>
              <a:ea typeface="微軟正黑體" panose="020B0604030504040204" pitchFamily="34" charset="-120"/>
            </a:endParaRPr>
          </a:p>
        </p:txBody>
      </p:sp>
      <p:graphicFrame>
        <p:nvGraphicFramePr>
          <p:cNvPr id="10" name="表格 9"/>
          <p:cNvGraphicFramePr>
            <a:graphicFrameLocks noGrp="1"/>
          </p:cNvGraphicFramePr>
          <p:nvPr>
            <p:extLst>
              <p:ext uri="{D42A27DB-BD31-4B8C-83A1-F6EECF244321}">
                <p14:modId xmlns:p14="http://schemas.microsoft.com/office/powerpoint/2010/main" xmlns="" val="3867263871"/>
              </p:ext>
            </p:extLst>
          </p:nvPr>
        </p:nvGraphicFramePr>
        <p:xfrm>
          <a:off x="5093264" y="2368118"/>
          <a:ext cx="4710611" cy="3034306"/>
        </p:xfrm>
        <a:graphic>
          <a:graphicData uri="http://schemas.openxmlformats.org/drawingml/2006/table">
            <a:tbl>
              <a:tblPr firstRow="1" bandRow="1">
                <a:tableStyleId>{BC89EF96-8CEA-46FF-86C4-4CE0E7609802}</a:tableStyleId>
              </a:tblPr>
              <a:tblGrid>
                <a:gridCol w="4710611"/>
              </a:tblGrid>
              <a:tr h="733813">
                <a:tc>
                  <a:txBody>
                    <a:bodyPr/>
                    <a:lstStyle/>
                    <a:p>
                      <a:pPr marL="269875" marR="0" lvl="3" indent="-269875" algn="l" defTabSz="914400" rtl="0" eaLnBrk="1" fontAlgn="auto" latinLnBrk="0" hangingPunct="1">
                        <a:lnSpc>
                          <a:spcPct val="100000"/>
                        </a:lnSpc>
                        <a:spcBef>
                          <a:spcPts val="600"/>
                        </a:spcBef>
                        <a:spcAft>
                          <a:spcPts val="0"/>
                        </a:spcAft>
                        <a:buClrTx/>
                        <a:buSzPct val="80000"/>
                        <a:buFont typeface="Wingdings" panose="05000000000000000000" pitchFamily="2" charset="2"/>
                        <a:buChar char="ü"/>
                        <a:tabLst/>
                        <a:defRPr/>
                      </a:pPr>
                      <a:r>
                        <a:rPr lang="zh-TW" altLang="en-US" sz="2600" b="0" kern="1200" dirty="0" smtClean="0">
                          <a:solidFill>
                            <a:srgbClr val="002060"/>
                          </a:solidFill>
                          <a:latin typeface="+mn-lt"/>
                          <a:ea typeface="微軟正黑體" panose="020B0604030504040204" pitchFamily="34" charset="-120"/>
                          <a:cs typeface="+mn-cs"/>
                        </a:rPr>
                        <a:t>尖離峰用電管理</a:t>
                      </a:r>
                      <a:endParaRPr lang="en-US" altLang="zh-TW" sz="2000" b="0" kern="1200" dirty="0" smtClean="0">
                        <a:solidFill>
                          <a:srgbClr val="002060"/>
                        </a:solidFill>
                        <a:latin typeface="+mn-lt"/>
                        <a:ea typeface="微軟正黑體" panose="020B0604030504040204" pitchFamily="34" charset="-120"/>
                        <a:cs typeface="+mn-cs"/>
                      </a:endParaRPr>
                    </a:p>
                  </a:txBody>
                  <a:tcPr marL="36000" marR="36000" marT="72000" marB="72000" anchor="ctr"/>
                </a:tc>
              </a:tr>
              <a:tr h="658306">
                <a:tc>
                  <a:txBody>
                    <a:bodyPr/>
                    <a:lstStyle/>
                    <a:p>
                      <a:pPr marL="269875" marR="0" lvl="3" indent="-269875" algn="l" defTabSz="914400" rtl="0" eaLnBrk="1" fontAlgn="auto" latinLnBrk="0" hangingPunct="1">
                        <a:lnSpc>
                          <a:spcPct val="100000"/>
                        </a:lnSpc>
                        <a:spcBef>
                          <a:spcPts val="600"/>
                        </a:spcBef>
                        <a:spcAft>
                          <a:spcPts val="0"/>
                        </a:spcAft>
                        <a:buClrTx/>
                        <a:buSzPct val="80000"/>
                        <a:buFont typeface="Wingdings" panose="05000000000000000000" pitchFamily="2" charset="2"/>
                        <a:buChar char="ü"/>
                        <a:tabLst/>
                        <a:defRPr/>
                      </a:pPr>
                      <a:r>
                        <a:rPr lang="zh-TW" altLang="zh-TW" sz="2600" b="0" dirty="0" smtClean="0">
                          <a:solidFill>
                            <a:srgbClr val="002060"/>
                          </a:solidFill>
                          <a:ea typeface="微軟正黑體" panose="020B0604030504040204" pitchFamily="34" charset="-120"/>
                        </a:rPr>
                        <a:t>擴大推動政策規範對象與強度</a:t>
                      </a:r>
                      <a:endParaRPr lang="zh-TW" altLang="en-US" sz="2400" b="0" dirty="0" smtClean="0">
                        <a:latin typeface="Times New Roman" panose="02020603050405020304" pitchFamily="18" charset="0"/>
                        <a:ea typeface="微軟正黑體" panose="020B0604030504040204" pitchFamily="34" charset="-120"/>
                        <a:cs typeface="Times New Roman" panose="02020603050405020304" pitchFamily="18" charset="0"/>
                      </a:endParaRPr>
                    </a:p>
                  </a:txBody>
                  <a:tcPr marL="36000" marR="36000" marT="72000" marB="72000" anchor="ctr"/>
                </a:tc>
              </a:tr>
              <a:tr h="1642187">
                <a:tc>
                  <a:txBody>
                    <a:bodyPr/>
                    <a:lstStyle/>
                    <a:p>
                      <a:pPr marL="269875" marR="0" lvl="3" indent="-269875" algn="l" defTabSz="914400" rtl="0" eaLnBrk="1" fontAlgn="auto" latinLnBrk="0" hangingPunct="1">
                        <a:lnSpc>
                          <a:spcPct val="100000"/>
                        </a:lnSpc>
                        <a:spcBef>
                          <a:spcPts val="600"/>
                        </a:spcBef>
                        <a:spcAft>
                          <a:spcPts val="0"/>
                        </a:spcAft>
                        <a:buClrTx/>
                        <a:buSzPct val="80000"/>
                        <a:buFont typeface="Wingdings" panose="05000000000000000000" pitchFamily="2" charset="2"/>
                        <a:buChar char="ü"/>
                        <a:tabLst/>
                        <a:defRPr/>
                      </a:pPr>
                      <a:r>
                        <a:rPr lang="zh-TW" altLang="zh-TW" sz="2600" b="0"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提升新技術滲透率</a:t>
                      </a:r>
                      <a:r>
                        <a:rPr lang="zh-TW" altLang="en-US" sz="2600" b="0"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a:t>
                      </a:r>
                      <a:endParaRPr lang="en-US" altLang="zh-TW" sz="2600" b="0"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endParaRPr>
                    </a:p>
                    <a:p>
                      <a:pPr marL="0" marR="0" lvl="3" indent="269875" algn="l" defTabSz="914400" rtl="0" eaLnBrk="1" fontAlgn="auto" latinLnBrk="0" hangingPunct="1">
                        <a:lnSpc>
                          <a:spcPct val="100000"/>
                        </a:lnSpc>
                        <a:spcBef>
                          <a:spcPts val="600"/>
                        </a:spcBef>
                        <a:spcAft>
                          <a:spcPts val="0"/>
                        </a:spcAft>
                        <a:buClrTx/>
                        <a:buSzPct val="80000"/>
                        <a:buFont typeface="Wingdings" panose="05000000000000000000" pitchFamily="2" charset="2"/>
                        <a:buNone/>
                        <a:tabLst/>
                        <a:defRPr/>
                      </a:pPr>
                      <a:r>
                        <a:rPr lang="zh-TW" altLang="zh-TW" sz="2600" b="0"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縮短標準提升期程</a:t>
                      </a:r>
                      <a:r>
                        <a:rPr lang="zh-TW" altLang="en-US" sz="2600" b="0"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a:t>
                      </a:r>
                      <a:endParaRPr lang="en-US" altLang="zh-TW" sz="2600" b="0"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endParaRPr>
                    </a:p>
                    <a:p>
                      <a:pPr marL="0" marR="0" lvl="3" indent="269875" algn="l" defTabSz="914400" rtl="0" eaLnBrk="1" fontAlgn="auto" latinLnBrk="0" hangingPunct="1">
                        <a:lnSpc>
                          <a:spcPct val="100000"/>
                        </a:lnSpc>
                        <a:spcBef>
                          <a:spcPts val="600"/>
                        </a:spcBef>
                        <a:spcAft>
                          <a:spcPts val="0"/>
                        </a:spcAft>
                        <a:buClrTx/>
                        <a:buSzPct val="80000"/>
                        <a:buFont typeface="Wingdings" panose="05000000000000000000" pitchFamily="2" charset="2"/>
                        <a:buNone/>
                        <a:tabLst/>
                        <a:defRPr/>
                      </a:pPr>
                      <a:r>
                        <a:rPr lang="zh-TW" altLang="en-US" sz="2600" b="0"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節能設備</a:t>
                      </a:r>
                      <a:r>
                        <a:rPr lang="zh-TW" altLang="zh-TW" sz="2600" b="0"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技術的突破性</a:t>
                      </a:r>
                      <a:r>
                        <a:rPr lang="zh-TW" altLang="en-US" sz="2600" b="0"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發展</a:t>
                      </a:r>
                      <a:endParaRPr lang="zh-TW" altLang="en-US" sz="2600" b="0" dirty="0" smtClean="0">
                        <a:latin typeface="Times New Roman" panose="02020603050405020304" pitchFamily="18" charset="0"/>
                        <a:ea typeface="微軟正黑體" panose="020B0604030504040204" pitchFamily="34" charset="-120"/>
                        <a:cs typeface="Times New Roman" panose="02020603050405020304" pitchFamily="18" charset="0"/>
                      </a:endParaRPr>
                    </a:p>
                  </a:txBody>
                  <a:tcPr marL="36000" marR="36000" marT="72000" marB="72000" anchor="ctr"/>
                </a:tc>
              </a:tr>
            </a:tbl>
          </a:graphicData>
        </a:graphic>
      </p:graphicFrame>
      <p:pic>
        <p:nvPicPr>
          <p:cNvPr id="11"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232470" y="1476675"/>
            <a:ext cx="1072716" cy="75838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2" name="AutoShape 79"/>
          <p:cNvSpPr>
            <a:spLocks noChangeArrowheads="1"/>
          </p:cNvSpPr>
          <p:nvPr/>
        </p:nvSpPr>
        <p:spPr bwMode="auto">
          <a:xfrm>
            <a:off x="-12700" y="0"/>
            <a:ext cx="755650" cy="549275"/>
          </a:xfrm>
          <a:prstGeom prst="homePlate">
            <a:avLst>
              <a:gd name="adj" fmla="val 34393"/>
            </a:avLst>
          </a:prstGeom>
          <a:gradFill rotWithShape="1">
            <a:gsLst>
              <a:gs pos="0">
                <a:schemeClr val="bg1"/>
              </a:gs>
              <a:gs pos="100000">
                <a:srgbClr val="00FFFF"/>
              </a:gs>
            </a:gsLst>
            <a:lin ang="0" scaled="1"/>
          </a:gradFill>
          <a:ln w="9525">
            <a:solidFill>
              <a:schemeClr val="tx1"/>
            </a:solidFill>
            <a:miter lim="800000"/>
            <a:headEnd/>
            <a:tailEnd/>
          </a:ln>
        </p:spPr>
        <p:txBody>
          <a:bodyPr wrap="none" anchor="ctr"/>
          <a:lstStyle>
            <a:lvl1pPr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lang="zh-TW" altLang="en-US" sz="2400" b="1">
                <a:solidFill>
                  <a:srgbClr val="003366"/>
                </a:solidFill>
                <a:ea typeface="微軟正黑體" panose="020B0604030504040204" pitchFamily="34" charset="-120"/>
              </a:rPr>
              <a:t>貳</a:t>
            </a:r>
          </a:p>
        </p:txBody>
      </p:sp>
      <p:sp>
        <p:nvSpPr>
          <p:cNvPr id="13" name="內容版面配置區 2"/>
          <p:cNvSpPr txBox="1">
            <a:spLocks/>
          </p:cNvSpPr>
          <p:nvPr/>
        </p:nvSpPr>
        <p:spPr bwMode="auto">
          <a:xfrm>
            <a:off x="1501821" y="1565129"/>
            <a:ext cx="1901891" cy="5358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lr>
                <a:srgbClr val="CC0000"/>
              </a:buClr>
              <a:buBlip>
                <a:blip r:embed="rId2"/>
              </a:buBlip>
              <a:defRPr kumimoji="1" sz="2000">
                <a:solidFill>
                  <a:schemeClr val="tx1"/>
                </a:solidFill>
                <a:latin typeface="Times New Roman" panose="02020603050405020304" pitchFamily="18" charset="0"/>
                <a:ea typeface="華康中圓體" panose="020F0509000000000000" pitchFamily="49" charset="-120"/>
                <a:cs typeface="Times New Roman" panose="02020603050405020304" pitchFamily="18" charset="0"/>
              </a:defRPr>
            </a:lvl1pPr>
            <a:lvl2pPr marL="742950" indent="-285750" algn="l" rtl="0" eaLnBrk="0" fontAlgn="base" hangingPunct="0">
              <a:spcBef>
                <a:spcPct val="20000"/>
              </a:spcBef>
              <a:spcAft>
                <a:spcPct val="0"/>
              </a:spcAft>
              <a:buFont typeface="Times New Roman" pitchFamily="18" charset="0"/>
              <a:buChar char="‒"/>
              <a:defRPr kumimoji="1" sz="2000">
                <a:solidFill>
                  <a:schemeClr val="tx1"/>
                </a:solidFill>
                <a:latin typeface="Times New Roman" panose="02020603050405020304" pitchFamily="18" charset="0"/>
                <a:ea typeface="華康中圓體" panose="020F0509000000000000" pitchFamily="49" charset="-120"/>
                <a:cs typeface="Times New Roman" panose="02020603050405020304" pitchFamily="18" charset="0"/>
              </a:defRPr>
            </a:lvl2pPr>
            <a:lvl3pPr marL="1143000" indent="-228600" algn="l" rtl="0" eaLnBrk="0" fontAlgn="base" hangingPunct="0">
              <a:spcBef>
                <a:spcPct val="20000"/>
              </a:spcBef>
              <a:spcAft>
                <a:spcPct val="0"/>
              </a:spcAft>
              <a:buClr>
                <a:srgbClr val="0033CC"/>
              </a:buClr>
              <a:buFont typeface="Wingdings" pitchFamily="2" charset="2"/>
              <a:buChar char="l"/>
              <a:defRPr kumimoji="1">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ct val="20000"/>
              </a:spcBef>
              <a:spcAft>
                <a:spcPct val="0"/>
              </a:spcAft>
              <a:buChar char="–"/>
              <a:defRPr kumimoji="1" sz="14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eaLnBrk="0" fontAlgn="base" hangingPunct="0">
              <a:spcBef>
                <a:spcPct val="20000"/>
              </a:spcBef>
              <a:spcAft>
                <a:spcPct val="0"/>
              </a:spcAft>
              <a:buChar char="»"/>
              <a:defRPr kumimoji="1" sz="2000">
                <a:solidFill>
                  <a:schemeClr val="tx1"/>
                </a:solidFill>
                <a:latin typeface="+mn-lt"/>
                <a:ea typeface="+mn-ea"/>
              </a:defRPr>
            </a:lvl6pPr>
            <a:lvl7pPr marL="2971800" indent="-228600" algn="l" rtl="0" eaLnBrk="0" fontAlgn="base" hangingPunct="0">
              <a:spcBef>
                <a:spcPct val="20000"/>
              </a:spcBef>
              <a:spcAft>
                <a:spcPct val="0"/>
              </a:spcAft>
              <a:buChar char="»"/>
              <a:defRPr kumimoji="1" sz="2000">
                <a:solidFill>
                  <a:schemeClr val="tx1"/>
                </a:solidFill>
                <a:latin typeface="+mn-lt"/>
                <a:ea typeface="+mn-ea"/>
              </a:defRPr>
            </a:lvl7pPr>
            <a:lvl8pPr marL="3429000" indent="-228600" algn="l" rtl="0" eaLnBrk="0" fontAlgn="base" hangingPunct="0">
              <a:spcBef>
                <a:spcPct val="20000"/>
              </a:spcBef>
              <a:spcAft>
                <a:spcPct val="0"/>
              </a:spcAft>
              <a:buChar char="»"/>
              <a:defRPr kumimoji="1" sz="2000">
                <a:solidFill>
                  <a:schemeClr val="tx1"/>
                </a:solidFill>
                <a:latin typeface="+mn-lt"/>
                <a:ea typeface="+mn-ea"/>
              </a:defRPr>
            </a:lvl8pPr>
            <a:lvl9pPr marL="3886200" indent="-228600" algn="l" rtl="0" eaLnBrk="0" fontAlgn="base" hangingPunct="0">
              <a:spcBef>
                <a:spcPct val="20000"/>
              </a:spcBef>
              <a:spcAft>
                <a:spcPct val="0"/>
              </a:spcAft>
              <a:buChar char="»"/>
              <a:defRPr kumimoji="1" sz="2000">
                <a:solidFill>
                  <a:schemeClr val="tx1"/>
                </a:solidFill>
                <a:latin typeface="+mn-lt"/>
                <a:ea typeface="+mn-ea"/>
              </a:defRPr>
            </a:lvl9pPr>
          </a:lstStyle>
          <a:p>
            <a:pPr marL="342900" lvl="2" indent="-342900">
              <a:spcBef>
                <a:spcPts val="1200"/>
              </a:spcBef>
              <a:buFont typeface="Wingdings" pitchFamily="2" charset="2"/>
              <a:buNone/>
              <a:defRPr/>
            </a:pPr>
            <a:r>
              <a:rPr lang="zh-TW" altLang="en-US" sz="3200" b="1" u="sng" kern="0" dirty="0" smtClean="0">
                <a:ea typeface="微軟正黑體" panose="020B0604030504040204" pitchFamily="34" charset="-120"/>
              </a:rPr>
              <a:t>製造</a:t>
            </a:r>
            <a:r>
              <a:rPr lang="zh-TW" altLang="zh-TW" sz="3200" b="1" u="sng" kern="0" dirty="0" smtClean="0">
                <a:ea typeface="微軟正黑體" panose="020B0604030504040204" pitchFamily="34" charset="-120"/>
              </a:rPr>
              <a:t>部門</a:t>
            </a:r>
          </a:p>
        </p:txBody>
      </p:sp>
      <p:graphicFrame>
        <p:nvGraphicFramePr>
          <p:cNvPr id="14" name="表格 13"/>
          <p:cNvGraphicFramePr>
            <a:graphicFrameLocks noGrp="1"/>
          </p:cNvGraphicFramePr>
          <p:nvPr>
            <p:extLst>
              <p:ext uri="{D42A27DB-BD31-4B8C-83A1-F6EECF244321}">
                <p14:modId xmlns:p14="http://schemas.microsoft.com/office/powerpoint/2010/main" xmlns="" val="3332976828"/>
              </p:ext>
            </p:extLst>
          </p:nvPr>
        </p:nvGraphicFramePr>
        <p:xfrm>
          <a:off x="132871" y="2245758"/>
          <a:ext cx="4800218" cy="3889920"/>
        </p:xfrm>
        <a:graphic>
          <a:graphicData uri="http://schemas.openxmlformats.org/drawingml/2006/table">
            <a:tbl>
              <a:tblPr firstRow="1" bandRow="1">
                <a:tableStyleId>{BC89EF96-8CEA-46FF-86C4-4CE0E7609802}</a:tableStyleId>
              </a:tblPr>
              <a:tblGrid>
                <a:gridCol w="4800218"/>
              </a:tblGrid>
              <a:tr h="0">
                <a:tc>
                  <a:txBody>
                    <a:bodyPr/>
                    <a:lstStyle/>
                    <a:p>
                      <a:pPr marL="269875" marR="0" lvl="3" indent="-269875" algn="l" defTabSz="914400" rtl="0" eaLnBrk="1" fontAlgn="auto" latinLnBrk="0" hangingPunct="1">
                        <a:lnSpc>
                          <a:spcPct val="100000"/>
                        </a:lnSpc>
                        <a:spcBef>
                          <a:spcPts val="0"/>
                        </a:spcBef>
                        <a:spcAft>
                          <a:spcPts val="0"/>
                        </a:spcAft>
                        <a:buClrTx/>
                        <a:buSzPct val="80000"/>
                        <a:buFont typeface="Wingdings" panose="05000000000000000000" pitchFamily="2" charset="2"/>
                        <a:buChar char="ü"/>
                        <a:tabLst/>
                        <a:defRPr/>
                      </a:pPr>
                      <a:r>
                        <a:rPr lang="zh-TW" altLang="en-US" sz="2600" b="0" u="none" dirty="0" smtClean="0">
                          <a:ea typeface="微軟正黑體" pitchFamily="34" charset="-120"/>
                        </a:rPr>
                        <a:t>推動清潔燃料</a:t>
                      </a:r>
                      <a:endParaRPr lang="en-US" altLang="zh-TW" sz="2600" b="0" u="none" dirty="0" smtClean="0">
                        <a:ea typeface="微軟正黑體" pitchFamily="34" charset="-120"/>
                      </a:endParaRPr>
                    </a:p>
                  </a:txBody>
                  <a:tcPr marL="36000" marR="36000" marT="72000" marB="72000"/>
                </a:tc>
              </a:tr>
              <a:tr h="0">
                <a:tc>
                  <a:txBody>
                    <a:bodyPr/>
                    <a:lstStyle/>
                    <a:p>
                      <a:pPr marL="269875" marR="0" lvl="3" indent="-269875" algn="l" defTabSz="914400" rtl="0" eaLnBrk="1" fontAlgn="auto" latinLnBrk="0" hangingPunct="1">
                        <a:lnSpc>
                          <a:spcPct val="100000"/>
                        </a:lnSpc>
                        <a:spcBef>
                          <a:spcPts val="0"/>
                        </a:spcBef>
                        <a:spcAft>
                          <a:spcPts val="0"/>
                        </a:spcAft>
                        <a:buClrTx/>
                        <a:buSzPct val="80000"/>
                        <a:buFont typeface="Wingdings" panose="05000000000000000000" pitchFamily="2" charset="2"/>
                        <a:buChar char="ü"/>
                        <a:tabLst/>
                        <a:defRPr/>
                      </a:pPr>
                      <a:r>
                        <a:rPr lang="zh-TW" altLang="en-US" sz="2600" b="0" u="none" dirty="0" smtClean="0">
                          <a:ea typeface="微軟正黑體" pitchFamily="34" charset="-120"/>
                        </a:rPr>
                        <a:t>產業結構調整</a:t>
                      </a:r>
                      <a:endParaRPr lang="en-US" altLang="zh-TW" sz="2600" b="0" u="none" dirty="0" smtClean="0">
                        <a:ea typeface="微軟正黑體" pitchFamily="34" charset="-120"/>
                      </a:endParaRPr>
                    </a:p>
                  </a:txBody>
                  <a:tcPr marL="36000" marR="36000" marT="72000" marB="72000"/>
                </a:tc>
              </a:tr>
              <a:tr h="0">
                <a:tc>
                  <a:txBody>
                    <a:bodyPr/>
                    <a:lstStyle/>
                    <a:p>
                      <a:pPr marL="269875" marR="0" lvl="3" indent="-269875" algn="l" defTabSz="914400" rtl="0" eaLnBrk="1" fontAlgn="auto" latinLnBrk="0" hangingPunct="1">
                        <a:lnSpc>
                          <a:spcPct val="100000"/>
                        </a:lnSpc>
                        <a:spcBef>
                          <a:spcPts val="0"/>
                        </a:spcBef>
                        <a:spcAft>
                          <a:spcPts val="0"/>
                        </a:spcAft>
                        <a:buClrTx/>
                        <a:buSzPct val="80000"/>
                        <a:buFont typeface="Wingdings" panose="05000000000000000000" pitchFamily="2" charset="2"/>
                        <a:buChar char="ü"/>
                        <a:tabLst/>
                        <a:defRPr/>
                      </a:pPr>
                      <a:r>
                        <a:rPr lang="zh-TW" altLang="zh-TW" sz="2600" b="0" u="none" kern="0" dirty="0" smtClean="0">
                          <a:solidFill>
                            <a:schemeClr val="tx1"/>
                          </a:solidFill>
                          <a:ea typeface="微軟正黑體" panose="020B0604030504040204" pitchFamily="34" charset="-120"/>
                        </a:rPr>
                        <a:t>能源查核輔導、區域及產業聚落能資源整合</a:t>
                      </a:r>
                      <a:endParaRPr lang="zh-TW" altLang="en-US" sz="2600" b="0" u="none" dirty="0" smtClean="0">
                        <a:latin typeface="Times New Roman" panose="02020603050405020304" pitchFamily="18" charset="0"/>
                        <a:ea typeface="微軟正黑體" panose="020B0604030504040204" pitchFamily="34" charset="-120"/>
                        <a:cs typeface="Times New Roman" panose="02020603050405020304" pitchFamily="18" charset="0"/>
                      </a:endParaRPr>
                    </a:p>
                  </a:txBody>
                  <a:tcPr marL="36000" marR="36000" marT="72000" marB="72000"/>
                </a:tc>
              </a:tr>
              <a:tr h="458004">
                <a:tc>
                  <a:txBody>
                    <a:bodyPr/>
                    <a:lstStyle/>
                    <a:p>
                      <a:pPr marL="269875" marR="0" lvl="3" indent="-269875" algn="l" defTabSz="914400" rtl="0" eaLnBrk="1" fontAlgn="auto" latinLnBrk="0" hangingPunct="1">
                        <a:lnSpc>
                          <a:spcPct val="100000"/>
                        </a:lnSpc>
                        <a:spcBef>
                          <a:spcPts val="0"/>
                        </a:spcBef>
                        <a:spcAft>
                          <a:spcPts val="0"/>
                        </a:spcAft>
                        <a:buClrTx/>
                        <a:buSzPct val="80000"/>
                        <a:buFont typeface="Wingdings" panose="05000000000000000000" pitchFamily="2" charset="2"/>
                        <a:buChar char="ü"/>
                        <a:tabLst/>
                        <a:defRPr/>
                      </a:pPr>
                      <a:r>
                        <a:rPr lang="zh-TW" altLang="zh-TW" sz="2600" b="0" u="none" kern="0" dirty="0" smtClean="0">
                          <a:solidFill>
                            <a:schemeClr val="tx1"/>
                          </a:solidFill>
                          <a:ea typeface="微軟正黑體" panose="020B0604030504040204" pitchFamily="34" charset="-120"/>
                        </a:rPr>
                        <a:t>燃料替代</a:t>
                      </a:r>
                      <a:r>
                        <a:rPr lang="zh-TW" altLang="en-US" sz="2600" b="0" u="none" kern="0" dirty="0" smtClean="0">
                          <a:solidFill>
                            <a:schemeClr val="tx1"/>
                          </a:solidFill>
                          <a:ea typeface="微軟正黑體" panose="020B0604030504040204" pitchFamily="34" charset="-120"/>
                        </a:rPr>
                        <a:t>，</a:t>
                      </a:r>
                      <a:r>
                        <a:rPr lang="zh-TW" altLang="zh-TW" sz="2600" b="0" u="none" kern="0" dirty="0" smtClean="0">
                          <a:solidFill>
                            <a:schemeClr val="tx1"/>
                          </a:solidFill>
                          <a:ea typeface="微軟正黑體" panose="020B0604030504040204" pitchFamily="34" charset="-120"/>
                        </a:rPr>
                        <a:t>擴大天然氣使用；餘熱回收利用；能源密集產業設備汰舊換新</a:t>
                      </a:r>
                      <a:endParaRPr lang="zh-TW" altLang="en-US" sz="2600" b="0" u="none" dirty="0" smtClean="0">
                        <a:latin typeface="Times New Roman" panose="02020603050405020304" pitchFamily="18" charset="0"/>
                        <a:ea typeface="微軟正黑體" panose="020B0604030504040204" pitchFamily="34" charset="-120"/>
                        <a:cs typeface="Times New Roman" panose="02020603050405020304" pitchFamily="18" charset="0"/>
                      </a:endParaRPr>
                    </a:p>
                  </a:txBody>
                  <a:tcPr marL="36000" marR="36000" marT="72000" marB="72000"/>
                </a:tc>
              </a:tr>
              <a:tr h="458004">
                <a:tc>
                  <a:txBody>
                    <a:bodyPr/>
                    <a:lstStyle/>
                    <a:p>
                      <a:pPr marL="269875" marR="0" lvl="3" indent="-269875" algn="l" defTabSz="914400" rtl="0" eaLnBrk="1" fontAlgn="auto" latinLnBrk="0" hangingPunct="1">
                        <a:lnSpc>
                          <a:spcPct val="100000"/>
                        </a:lnSpc>
                        <a:spcBef>
                          <a:spcPts val="0"/>
                        </a:spcBef>
                        <a:spcAft>
                          <a:spcPts val="0"/>
                        </a:spcAft>
                        <a:buClrTx/>
                        <a:buSzPct val="80000"/>
                        <a:buFont typeface="Wingdings" panose="05000000000000000000" pitchFamily="2" charset="2"/>
                        <a:buChar char="ü"/>
                        <a:tabLst/>
                        <a:defRPr/>
                      </a:pPr>
                      <a:r>
                        <a:rPr lang="zh-TW" altLang="en-US" sz="2600" b="0" u="none" dirty="0" smtClean="0">
                          <a:latin typeface="Times New Roman" panose="02020603050405020304" pitchFamily="18" charset="0"/>
                          <a:ea typeface="微軟正黑體" panose="020B0604030504040204" pitchFamily="34" charset="-120"/>
                          <a:cs typeface="Times New Roman" panose="02020603050405020304" pitchFamily="18" charset="0"/>
                        </a:rPr>
                        <a:t>含氟溫室氣體減量與管理</a:t>
                      </a:r>
                    </a:p>
                  </a:txBody>
                  <a:tcPr marL="36000" marR="36000" marT="72000" marB="72000"/>
                </a:tc>
              </a:tr>
            </a:tbl>
          </a:graphicData>
        </a:graphic>
      </p:graphicFrame>
      <p:pic>
        <p:nvPicPr>
          <p:cNvPr id="15"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20655" y="1400058"/>
            <a:ext cx="1143208" cy="75772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84029332"/>
      </p:ext>
    </p:extLst>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內容版面配置區 2"/>
          <p:cNvSpPr>
            <a:spLocks noGrp="1"/>
          </p:cNvSpPr>
          <p:nvPr>
            <p:ph idx="1"/>
          </p:nvPr>
        </p:nvSpPr>
        <p:spPr>
          <a:xfrm>
            <a:off x="1350975" y="1567494"/>
            <a:ext cx="2061936" cy="626033"/>
          </a:xfrm>
        </p:spPr>
        <p:txBody>
          <a:bodyPr/>
          <a:lstStyle/>
          <a:p>
            <a:pPr marL="342900" lvl="2" indent="-342900">
              <a:buFont typeface="Wingdings" pitchFamily="2" charset="2"/>
              <a:buNone/>
            </a:pPr>
            <a:r>
              <a:rPr lang="zh-TW" altLang="zh-TW" sz="3200" b="1" u="sng" dirty="0" smtClean="0">
                <a:ea typeface="微軟正黑體" pitchFamily="34" charset="-120"/>
              </a:rPr>
              <a:t>運輸部門</a:t>
            </a:r>
            <a:endParaRPr lang="en-US" altLang="zh-TW" sz="3200" b="1" u="sng" dirty="0" smtClean="0">
              <a:ea typeface="微軟正黑體" pitchFamily="34" charset="-120"/>
            </a:endParaRPr>
          </a:p>
        </p:txBody>
      </p:sp>
      <p:sp>
        <p:nvSpPr>
          <p:cNvPr id="8" name="標題 1"/>
          <p:cNvSpPr>
            <a:spLocks noGrp="1"/>
          </p:cNvSpPr>
          <p:nvPr>
            <p:ph type="title"/>
          </p:nvPr>
        </p:nvSpPr>
        <p:spPr>
          <a:xfrm>
            <a:off x="887413" y="3175"/>
            <a:ext cx="8229600" cy="581025"/>
          </a:xfrm>
        </p:spPr>
        <p:txBody>
          <a:bodyPr>
            <a:noAutofit/>
          </a:bodyPr>
          <a:lstStyle/>
          <a:p>
            <a:pPr>
              <a:defRPr/>
            </a:pPr>
            <a:r>
              <a:rPr lang="zh-TW" altLang="en-US" sz="4000" kern="1200" dirty="0">
                <a:solidFill>
                  <a:srgbClr val="003366"/>
                </a:solidFill>
                <a:latin typeface="Times New Roman" panose="02020603050405020304" pitchFamily="18" charset="0"/>
                <a:ea typeface="微軟正黑體" panose="020B0604030504040204" pitchFamily="34" charset="-120"/>
                <a:cs typeface="Times New Roman" panose="02020603050405020304" pitchFamily="18" charset="0"/>
              </a:rPr>
              <a:t>跨部會落實低碳綠能</a:t>
            </a:r>
            <a:r>
              <a:rPr lang="zh-TW" altLang="en-US" sz="4000" kern="1200" dirty="0" smtClean="0">
                <a:solidFill>
                  <a:srgbClr val="003366"/>
                </a:solidFill>
                <a:latin typeface="Times New Roman" panose="02020603050405020304" pitchFamily="18" charset="0"/>
                <a:ea typeface="微軟正黑體" panose="020B0604030504040204" pitchFamily="34" charset="-120"/>
                <a:cs typeface="Times New Roman" panose="02020603050405020304" pitchFamily="18" charset="0"/>
              </a:rPr>
              <a:t>行動</a:t>
            </a:r>
            <a:endParaRPr lang="zh-TW" altLang="en-US" sz="4000" kern="1200" dirty="0">
              <a:solidFill>
                <a:srgbClr val="003366"/>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9701" name="Rectangle 3"/>
          <p:cNvSpPr>
            <a:spLocks noChangeArrowheads="1"/>
          </p:cNvSpPr>
          <p:nvPr/>
        </p:nvSpPr>
        <p:spPr bwMode="auto">
          <a:xfrm>
            <a:off x="596900" y="630238"/>
            <a:ext cx="8928100" cy="33337"/>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spcBef>
                <a:spcPct val="0"/>
              </a:spcBef>
              <a:buClrTx/>
              <a:buFontTx/>
              <a:buNone/>
            </a:pPr>
            <a:endParaRPr kumimoji="0" lang="zh-TW" altLang="en-US" sz="1200" b="1">
              <a:solidFill>
                <a:srgbClr val="000000"/>
              </a:solidFill>
              <a:ea typeface="微軟正黑體" pitchFamily="34" charset="-120"/>
            </a:endParaRPr>
          </a:p>
        </p:txBody>
      </p:sp>
      <p:sp>
        <p:nvSpPr>
          <p:cNvPr id="29702" name="矩形 11"/>
          <p:cNvSpPr>
            <a:spLocks noChangeArrowheads="1"/>
          </p:cNvSpPr>
          <p:nvPr/>
        </p:nvSpPr>
        <p:spPr bwMode="auto">
          <a:xfrm>
            <a:off x="741363" y="750888"/>
            <a:ext cx="8366125" cy="584775"/>
          </a:xfrm>
          <a:prstGeom prst="rect">
            <a:avLst/>
          </a:prstGeom>
          <a:gradFill rotWithShape="0">
            <a:gsLst>
              <a:gs pos="0">
                <a:schemeClr val="bg1"/>
              </a:gs>
              <a:gs pos="100000">
                <a:srgbClr val="FFC000"/>
              </a:gs>
            </a:gsLst>
            <a:path path="rect">
              <a:fillToRect r="100000" b="100000"/>
            </a:path>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eaLnBrk="1" hangingPunct="1"/>
            <a:r>
              <a:rPr lang="zh-TW" altLang="zh-TW" sz="3200" b="1" dirty="0">
                <a:solidFill>
                  <a:srgbClr val="000000"/>
                </a:solidFill>
                <a:latin typeface="Times New Roman" pitchFamily="18" charset="0"/>
                <a:ea typeface="微軟正黑體" pitchFamily="34" charset="-120"/>
                <a:cs typeface="Times New Roman" pitchFamily="18" charset="0"/>
              </a:rPr>
              <a:t>部門別行動</a:t>
            </a:r>
            <a:r>
              <a:rPr lang="zh-TW" altLang="en-US" sz="3200" b="1" dirty="0" smtClean="0">
                <a:solidFill>
                  <a:srgbClr val="000000"/>
                </a:solidFill>
                <a:latin typeface="Times New Roman" pitchFamily="18" charset="0"/>
                <a:ea typeface="微軟正黑體" pitchFamily="34" charset="-120"/>
                <a:cs typeface="Times New Roman" pitchFamily="18" charset="0"/>
              </a:rPr>
              <a:t>（</a:t>
            </a:r>
            <a:r>
              <a:rPr lang="zh-TW" altLang="zh-TW" sz="3200" b="1" dirty="0" smtClean="0">
                <a:solidFill>
                  <a:srgbClr val="000000"/>
                </a:solidFill>
                <a:latin typeface="Times New Roman" pitchFamily="18" charset="0"/>
                <a:ea typeface="微軟正黑體" pitchFamily="34" charset="-120"/>
                <a:cs typeface="Times New Roman" pitchFamily="18" charset="0"/>
              </a:rPr>
              <a:t>運輸</a:t>
            </a:r>
            <a:r>
              <a:rPr lang="zh-TW" altLang="zh-TW" sz="3200" b="1" dirty="0">
                <a:solidFill>
                  <a:srgbClr val="000000"/>
                </a:solidFill>
                <a:latin typeface="Times New Roman" pitchFamily="18" charset="0"/>
                <a:ea typeface="微軟正黑體" pitchFamily="34" charset="-120"/>
                <a:cs typeface="Times New Roman" pitchFamily="18" charset="0"/>
              </a:rPr>
              <a:t>、農業</a:t>
            </a:r>
            <a:r>
              <a:rPr lang="zh-TW" altLang="en-US" sz="3200" b="1" dirty="0">
                <a:solidFill>
                  <a:srgbClr val="000000"/>
                </a:solidFill>
                <a:latin typeface="Times New Roman" pitchFamily="18" charset="0"/>
                <a:ea typeface="微軟正黑體" pitchFamily="34" charset="-120"/>
                <a:cs typeface="Times New Roman" pitchFamily="18" charset="0"/>
              </a:rPr>
              <a:t>）</a:t>
            </a:r>
            <a:endParaRPr lang="zh-TW" altLang="zh-TW" sz="3200" b="1" dirty="0">
              <a:solidFill>
                <a:srgbClr val="000000"/>
              </a:solidFill>
              <a:latin typeface="Times New Roman" pitchFamily="18" charset="0"/>
              <a:ea typeface="微軟正黑體" pitchFamily="34" charset="-120"/>
              <a:cs typeface="Times New Roman" pitchFamily="18" charset="0"/>
            </a:endParaRPr>
          </a:p>
        </p:txBody>
      </p:sp>
      <p:sp>
        <p:nvSpPr>
          <p:cNvPr id="13" name="內容版面配置區 2"/>
          <p:cNvSpPr txBox="1">
            <a:spLocks/>
          </p:cNvSpPr>
          <p:nvPr/>
        </p:nvSpPr>
        <p:spPr bwMode="auto">
          <a:xfrm>
            <a:off x="5120605" y="1442214"/>
            <a:ext cx="2229779" cy="4970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42900" indent="-342900" algn="l" rtl="0" eaLnBrk="0" fontAlgn="base" hangingPunct="0">
              <a:spcBef>
                <a:spcPct val="20000"/>
              </a:spcBef>
              <a:spcAft>
                <a:spcPct val="0"/>
              </a:spcAft>
              <a:buClr>
                <a:srgbClr val="CC0000"/>
              </a:buClr>
              <a:buBlip>
                <a:blip r:embed="rId2"/>
              </a:buBlip>
              <a:defRPr kumimoji="1" sz="2000">
                <a:solidFill>
                  <a:schemeClr val="tx1"/>
                </a:solidFill>
                <a:latin typeface="Times New Roman" panose="02020603050405020304" pitchFamily="18" charset="0"/>
                <a:ea typeface="華康中圓體" panose="020F0509000000000000" pitchFamily="49" charset="-120"/>
                <a:cs typeface="Times New Roman" panose="02020603050405020304" pitchFamily="18" charset="0"/>
              </a:defRPr>
            </a:lvl1pPr>
            <a:lvl2pPr marL="742950" indent="-285750" algn="l" rtl="0" eaLnBrk="0" fontAlgn="base" hangingPunct="0">
              <a:spcBef>
                <a:spcPct val="20000"/>
              </a:spcBef>
              <a:spcAft>
                <a:spcPct val="0"/>
              </a:spcAft>
              <a:buFont typeface="Times New Roman" pitchFamily="18" charset="0"/>
              <a:buChar char="‒"/>
              <a:defRPr kumimoji="1" sz="2000">
                <a:solidFill>
                  <a:schemeClr val="tx1"/>
                </a:solidFill>
                <a:latin typeface="Times New Roman" panose="02020603050405020304" pitchFamily="18" charset="0"/>
                <a:ea typeface="華康中圓體" panose="020F0509000000000000" pitchFamily="49" charset="-120"/>
                <a:cs typeface="Times New Roman" panose="02020603050405020304" pitchFamily="18" charset="0"/>
              </a:defRPr>
            </a:lvl2pPr>
            <a:lvl3pPr marL="1143000" indent="-228600" algn="l" rtl="0" eaLnBrk="0" fontAlgn="base" hangingPunct="0">
              <a:spcBef>
                <a:spcPct val="20000"/>
              </a:spcBef>
              <a:spcAft>
                <a:spcPct val="0"/>
              </a:spcAft>
              <a:buClr>
                <a:srgbClr val="0033CC"/>
              </a:buClr>
              <a:buFont typeface="Wingdings" pitchFamily="2" charset="2"/>
              <a:buChar char="l"/>
              <a:defRPr kumimoji="1">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ct val="20000"/>
              </a:spcBef>
              <a:spcAft>
                <a:spcPct val="0"/>
              </a:spcAft>
              <a:buChar char="–"/>
              <a:defRPr kumimoji="1" sz="14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eaLnBrk="0" fontAlgn="base" hangingPunct="0">
              <a:spcBef>
                <a:spcPct val="20000"/>
              </a:spcBef>
              <a:spcAft>
                <a:spcPct val="0"/>
              </a:spcAft>
              <a:buChar char="»"/>
              <a:defRPr kumimoji="1" sz="2000">
                <a:solidFill>
                  <a:schemeClr val="tx1"/>
                </a:solidFill>
                <a:latin typeface="+mn-lt"/>
                <a:ea typeface="+mn-ea"/>
              </a:defRPr>
            </a:lvl6pPr>
            <a:lvl7pPr marL="2971800" indent="-228600" algn="l" rtl="0" eaLnBrk="0" fontAlgn="base" hangingPunct="0">
              <a:spcBef>
                <a:spcPct val="20000"/>
              </a:spcBef>
              <a:spcAft>
                <a:spcPct val="0"/>
              </a:spcAft>
              <a:buChar char="»"/>
              <a:defRPr kumimoji="1" sz="2000">
                <a:solidFill>
                  <a:schemeClr val="tx1"/>
                </a:solidFill>
                <a:latin typeface="+mn-lt"/>
                <a:ea typeface="+mn-ea"/>
              </a:defRPr>
            </a:lvl7pPr>
            <a:lvl8pPr marL="3429000" indent="-228600" algn="l" rtl="0" eaLnBrk="0" fontAlgn="base" hangingPunct="0">
              <a:spcBef>
                <a:spcPct val="20000"/>
              </a:spcBef>
              <a:spcAft>
                <a:spcPct val="0"/>
              </a:spcAft>
              <a:buChar char="»"/>
              <a:defRPr kumimoji="1" sz="2000">
                <a:solidFill>
                  <a:schemeClr val="tx1"/>
                </a:solidFill>
                <a:latin typeface="+mn-lt"/>
                <a:ea typeface="+mn-ea"/>
              </a:defRPr>
            </a:lvl8pPr>
            <a:lvl9pPr marL="3886200" indent="-228600" algn="l" rtl="0" eaLnBrk="0" fontAlgn="base" hangingPunct="0">
              <a:spcBef>
                <a:spcPct val="20000"/>
              </a:spcBef>
              <a:spcAft>
                <a:spcPct val="0"/>
              </a:spcAft>
              <a:buChar char="»"/>
              <a:defRPr kumimoji="1" sz="2000">
                <a:solidFill>
                  <a:schemeClr val="tx1"/>
                </a:solidFill>
                <a:latin typeface="+mn-lt"/>
                <a:ea typeface="+mn-ea"/>
              </a:defRPr>
            </a:lvl9pPr>
          </a:lstStyle>
          <a:p>
            <a:pPr marL="342900" lvl="2" indent="-342900">
              <a:spcBef>
                <a:spcPts val="1200"/>
              </a:spcBef>
              <a:buFont typeface="Wingdings" pitchFamily="2" charset="2"/>
              <a:buNone/>
              <a:defRPr/>
            </a:pPr>
            <a:r>
              <a:rPr lang="zh-TW" altLang="en-US" sz="3200" b="1" u="sng" kern="0" dirty="0" smtClean="0">
                <a:ea typeface="微軟正黑體" panose="020B0604030504040204" pitchFamily="34" charset="-120"/>
              </a:rPr>
              <a:t>農業部門</a:t>
            </a:r>
            <a:endParaRPr lang="en-US" altLang="zh-TW" sz="3200" b="1" u="sng" kern="0" dirty="0" smtClean="0">
              <a:ea typeface="微軟正黑體" panose="020B0604030504040204" pitchFamily="34" charset="-120"/>
            </a:endParaRPr>
          </a:p>
        </p:txBody>
      </p:sp>
      <p:sp>
        <p:nvSpPr>
          <p:cNvPr id="9" name="矩形 8"/>
          <p:cNvSpPr/>
          <p:nvPr/>
        </p:nvSpPr>
        <p:spPr>
          <a:xfrm>
            <a:off x="333534" y="6538803"/>
            <a:ext cx="2906228" cy="276999"/>
          </a:xfrm>
          <a:prstGeom prst="rect">
            <a:avLst/>
          </a:prstGeom>
        </p:spPr>
        <p:txBody>
          <a:bodyPr wrap="square">
            <a:spAutoFit/>
          </a:bodyPr>
          <a:lstStyle/>
          <a:p>
            <a:r>
              <a:rPr lang="zh-TW" altLang="en-US" sz="1200" dirty="0">
                <a:latin typeface="微軟正黑體" panose="020B0604030504040204" pitchFamily="34" charset="-120"/>
                <a:ea typeface="微軟正黑體" panose="020B0604030504040204" pitchFamily="34" charset="-120"/>
              </a:rPr>
              <a:t>資料</a:t>
            </a:r>
            <a:r>
              <a:rPr lang="zh-TW" altLang="en-US" sz="1200" dirty="0" smtClean="0">
                <a:latin typeface="微軟正黑體" panose="020B0604030504040204" pitchFamily="34" charset="-120"/>
                <a:ea typeface="微軟正黑體" panose="020B0604030504040204" pitchFamily="34" charset="-120"/>
              </a:rPr>
              <a:t>來源：交通部、行政院農業委員會</a:t>
            </a:r>
            <a:endParaRPr lang="zh-TW" altLang="en-US" sz="1200" dirty="0">
              <a:latin typeface="微軟正黑體" panose="020B0604030504040204" pitchFamily="34" charset="-120"/>
              <a:ea typeface="微軟正黑體" panose="020B0604030504040204" pitchFamily="34" charset="-120"/>
            </a:endParaRPr>
          </a:p>
        </p:txBody>
      </p:sp>
      <p:graphicFrame>
        <p:nvGraphicFramePr>
          <p:cNvPr id="10" name="表格 9"/>
          <p:cNvGraphicFramePr>
            <a:graphicFrameLocks noGrp="1"/>
          </p:cNvGraphicFramePr>
          <p:nvPr>
            <p:extLst>
              <p:ext uri="{D42A27DB-BD31-4B8C-83A1-F6EECF244321}">
                <p14:modId xmlns:p14="http://schemas.microsoft.com/office/powerpoint/2010/main" xmlns="" val="3448328936"/>
              </p:ext>
            </p:extLst>
          </p:nvPr>
        </p:nvGraphicFramePr>
        <p:xfrm>
          <a:off x="412672" y="2214105"/>
          <a:ext cx="4289957" cy="3691237"/>
        </p:xfrm>
        <a:graphic>
          <a:graphicData uri="http://schemas.openxmlformats.org/drawingml/2006/table">
            <a:tbl>
              <a:tblPr firstRow="1" bandRow="1">
                <a:tableStyleId>{BC89EF96-8CEA-46FF-86C4-4CE0E7609802}</a:tableStyleId>
              </a:tblPr>
              <a:tblGrid>
                <a:gridCol w="4289957"/>
              </a:tblGrid>
              <a:tr h="659724">
                <a:tc>
                  <a:txBody>
                    <a:bodyPr/>
                    <a:lstStyle/>
                    <a:p>
                      <a:pPr marL="269875" marR="0" lvl="3" indent="-269875" algn="l" defTabSz="914400" rtl="0" eaLnBrk="1" fontAlgn="auto" latinLnBrk="0" hangingPunct="1">
                        <a:lnSpc>
                          <a:spcPct val="100000"/>
                        </a:lnSpc>
                        <a:spcBef>
                          <a:spcPts val="0"/>
                        </a:spcBef>
                        <a:spcAft>
                          <a:spcPts val="0"/>
                        </a:spcAft>
                        <a:buClrTx/>
                        <a:buSzPct val="80000"/>
                        <a:buFont typeface="Wingdings" panose="05000000000000000000" pitchFamily="2" charset="2"/>
                        <a:buChar char="ü"/>
                        <a:tabLst/>
                        <a:defRPr/>
                      </a:pPr>
                      <a:r>
                        <a:rPr lang="zh-TW" altLang="en-US" sz="2800" b="0" dirty="0" smtClean="0">
                          <a:solidFill>
                            <a:srgbClr val="002060"/>
                          </a:solidFill>
                          <a:latin typeface="Times New Roman" pitchFamily="18" charset="0"/>
                          <a:ea typeface="微軟正黑體" pitchFamily="34" charset="-120"/>
                          <a:cs typeface="Times New Roman" pitchFamily="18" charset="0"/>
                        </a:rPr>
                        <a:t>低碳運具使用推廣</a:t>
                      </a:r>
                      <a:endParaRPr lang="en-US" altLang="zh-TW" sz="2400" b="0" dirty="0" smtClean="0">
                        <a:ea typeface="微軟正黑體" panose="020B0604030504040204" pitchFamily="34" charset="-120"/>
                      </a:endParaRPr>
                    </a:p>
                  </a:txBody>
                  <a:tcPr marL="36000" marR="36000" marT="72000" marB="72000" anchor="ctr"/>
                </a:tc>
              </a:tr>
              <a:tr h="2034073">
                <a:tc>
                  <a:txBody>
                    <a:bodyPr/>
                    <a:lstStyle/>
                    <a:p>
                      <a:pPr marL="269875" marR="0" lvl="3" indent="-269875" algn="l" defTabSz="914400" rtl="0" eaLnBrk="1" fontAlgn="auto" latinLnBrk="0" hangingPunct="1">
                        <a:lnSpc>
                          <a:spcPct val="100000"/>
                        </a:lnSpc>
                        <a:spcBef>
                          <a:spcPts val="600"/>
                        </a:spcBef>
                        <a:spcAft>
                          <a:spcPts val="0"/>
                        </a:spcAft>
                        <a:buClrTx/>
                        <a:buSzPct val="80000"/>
                        <a:buFont typeface="Wingdings" panose="05000000000000000000" pitchFamily="2" charset="2"/>
                        <a:buChar char="ü"/>
                        <a:tabLst/>
                        <a:defRPr/>
                      </a:pPr>
                      <a:r>
                        <a:rPr lang="zh-TW" altLang="zh-TW" sz="2800" b="0" dirty="0" smtClean="0">
                          <a:solidFill>
                            <a:srgbClr val="002060"/>
                          </a:solidFill>
                          <a:latin typeface="Times New Roman" pitchFamily="18" charset="0"/>
                          <a:ea typeface="微軟正黑體" pitchFamily="34" charset="-120"/>
                          <a:cs typeface="Times New Roman" pitchFamily="18" charset="0"/>
                        </a:rPr>
                        <a:t>提升公共運輸市占率</a:t>
                      </a:r>
                      <a:r>
                        <a:rPr lang="zh-TW" altLang="en-US" sz="2800" b="0" dirty="0" smtClean="0">
                          <a:solidFill>
                            <a:srgbClr val="002060"/>
                          </a:solidFill>
                          <a:latin typeface="Times New Roman" pitchFamily="18" charset="0"/>
                          <a:ea typeface="微軟正黑體" pitchFamily="34" charset="-120"/>
                          <a:cs typeface="Times New Roman" pitchFamily="18" charset="0"/>
                        </a:rPr>
                        <a:t>，</a:t>
                      </a:r>
                      <a:r>
                        <a:rPr lang="en-US" altLang="zh-TW" sz="2800" b="0" dirty="0" smtClean="0">
                          <a:solidFill>
                            <a:srgbClr val="002060"/>
                          </a:solidFill>
                          <a:latin typeface="Times New Roman" pitchFamily="18" charset="0"/>
                          <a:ea typeface="微軟正黑體" pitchFamily="34" charset="-120"/>
                          <a:cs typeface="Times New Roman" pitchFamily="18" charset="0"/>
                        </a:rPr>
                        <a:t/>
                      </a:r>
                      <a:br>
                        <a:rPr lang="en-US" altLang="zh-TW" sz="2800" b="0" dirty="0" smtClean="0">
                          <a:solidFill>
                            <a:srgbClr val="002060"/>
                          </a:solidFill>
                          <a:latin typeface="Times New Roman" pitchFamily="18" charset="0"/>
                          <a:ea typeface="微軟正黑體" pitchFamily="34" charset="-120"/>
                          <a:cs typeface="Times New Roman" pitchFamily="18" charset="0"/>
                        </a:rPr>
                      </a:br>
                      <a:r>
                        <a:rPr lang="zh-TW" altLang="en-US" sz="2800" b="0" dirty="0" smtClean="0">
                          <a:solidFill>
                            <a:srgbClr val="002060"/>
                          </a:solidFill>
                          <a:latin typeface="Times New Roman" pitchFamily="18" charset="0"/>
                          <a:ea typeface="微軟正黑體" pitchFamily="34" charset="-120"/>
                          <a:cs typeface="Times New Roman" pitchFamily="18" charset="0"/>
                        </a:rPr>
                        <a:t>便捷大眾運輸路網與</a:t>
                      </a:r>
                      <a:r>
                        <a:rPr lang="en-US" altLang="zh-TW" sz="2800" b="0" dirty="0" smtClean="0">
                          <a:solidFill>
                            <a:srgbClr val="002060"/>
                          </a:solidFill>
                          <a:latin typeface="Times New Roman" pitchFamily="18" charset="0"/>
                          <a:ea typeface="微軟正黑體" pitchFamily="34" charset="-120"/>
                          <a:cs typeface="Times New Roman" pitchFamily="18" charset="0"/>
                        </a:rPr>
                        <a:t/>
                      </a:r>
                      <a:br>
                        <a:rPr lang="en-US" altLang="zh-TW" sz="2800" b="0" dirty="0" smtClean="0">
                          <a:solidFill>
                            <a:srgbClr val="002060"/>
                          </a:solidFill>
                          <a:latin typeface="Times New Roman" pitchFamily="18" charset="0"/>
                          <a:ea typeface="微軟正黑體" pitchFamily="34" charset="-120"/>
                          <a:cs typeface="Times New Roman" pitchFamily="18" charset="0"/>
                        </a:rPr>
                      </a:br>
                      <a:r>
                        <a:rPr lang="zh-TW" altLang="en-US" sz="2800" b="0" dirty="0" smtClean="0">
                          <a:solidFill>
                            <a:srgbClr val="002060"/>
                          </a:solidFill>
                          <a:latin typeface="Times New Roman" pitchFamily="18" charset="0"/>
                          <a:ea typeface="微軟正黑體" pitchFamily="34" charset="-120"/>
                          <a:cs typeface="Times New Roman" pitchFamily="18" charset="0"/>
                        </a:rPr>
                        <a:t>無接縫公共運輸建置、</a:t>
                      </a:r>
                      <a:r>
                        <a:rPr lang="en-US" altLang="zh-TW" sz="2800" b="0" dirty="0" smtClean="0">
                          <a:solidFill>
                            <a:srgbClr val="002060"/>
                          </a:solidFill>
                          <a:latin typeface="Times New Roman" pitchFamily="18" charset="0"/>
                          <a:ea typeface="微軟正黑體" pitchFamily="34" charset="-120"/>
                          <a:cs typeface="Times New Roman" pitchFamily="18" charset="0"/>
                        </a:rPr>
                        <a:t/>
                      </a:r>
                      <a:br>
                        <a:rPr lang="en-US" altLang="zh-TW" sz="2800" b="0" dirty="0" smtClean="0">
                          <a:solidFill>
                            <a:srgbClr val="002060"/>
                          </a:solidFill>
                          <a:latin typeface="Times New Roman" pitchFamily="18" charset="0"/>
                          <a:ea typeface="微軟正黑體" pitchFamily="34" charset="-120"/>
                          <a:cs typeface="Times New Roman" pitchFamily="18" charset="0"/>
                        </a:rPr>
                      </a:br>
                      <a:r>
                        <a:rPr lang="zh-TW" altLang="en-US" sz="2800" b="0" dirty="0" smtClean="0">
                          <a:solidFill>
                            <a:srgbClr val="002060"/>
                          </a:solidFill>
                          <a:latin typeface="Times New Roman" pitchFamily="18" charset="0"/>
                          <a:ea typeface="微軟正黑體" pitchFamily="34" charset="-120"/>
                          <a:cs typeface="Times New Roman" pitchFamily="18" charset="0"/>
                        </a:rPr>
                        <a:t>加強運輸需求管理</a:t>
                      </a:r>
                      <a:endParaRPr lang="zh-TW" altLang="en-US" sz="2800" b="0" dirty="0" smtClean="0">
                        <a:latin typeface="Times New Roman" panose="02020603050405020304" pitchFamily="18" charset="0"/>
                        <a:ea typeface="微軟正黑體" panose="020B0604030504040204" pitchFamily="34" charset="-120"/>
                        <a:cs typeface="Times New Roman" panose="02020603050405020304" pitchFamily="18" charset="0"/>
                      </a:endParaRPr>
                    </a:p>
                  </a:txBody>
                  <a:tcPr marL="36000" marR="36000" marT="72000" marB="72000" anchor="ctr"/>
                </a:tc>
              </a:tr>
              <a:tr h="759728">
                <a:tc>
                  <a:txBody>
                    <a:bodyPr/>
                    <a:lstStyle/>
                    <a:p>
                      <a:pPr marL="269875" marR="0" lvl="3" indent="-269875" algn="l" defTabSz="914400" rtl="0" eaLnBrk="1" fontAlgn="auto" latinLnBrk="0" hangingPunct="1">
                        <a:lnSpc>
                          <a:spcPct val="100000"/>
                        </a:lnSpc>
                        <a:spcBef>
                          <a:spcPts val="0"/>
                        </a:spcBef>
                        <a:spcAft>
                          <a:spcPts val="0"/>
                        </a:spcAft>
                        <a:buClrTx/>
                        <a:buSzPct val="80000"/>
                        <a:buFont typeface="Wingdings" panose="05000000000000000000" pitchFamily="2" charset="2"/>
                        <a:buChar char="ü"/>
                        <a:tabLst/>
                        <a:defRPr/>
                      </a:pPr>
                      <a:r>
                        <a:rPr lang="zh-TW" altLang="en-US" sz="2800" b="0" dirty="0" smtClean="0">
                          <a:solidFill>
                            <a:srgbClr val="002060"/>
                          </a:solidFill>
                          <a:latin typeface="Times New Roman" pitchFamily="18" charset="0"/>
                          <a:ea typeface="微軟正黑體" pitchFamily="34" charset="-120"/>
                          <a:cs typeface="Times New Roman" pitchFamily="18" charset="0"/>
                        </a:rPr>
                        <a:t>提升</a:t>
                      </a:r>
                      <a:r>
                        <a:rPr lang="zh-TW" altLang="zh-TW" sz="2800" b="0" dirty="0" smtClean="0">
                          <a:solidFill>
                            <a:srgbClr val="002060"/>
                          </a:solidFill>
                          <a:latin typeface="Times New Roman" pitchFamily="18" charset="0"/>
                          <a:ea typeface="微軟正黑體" pitchFamily="34" charset="-120"/>
                          <a:cs typeface="Times New Roman" pitchFamily="18" charset="0"/>
                        </a:rPr>
                        <a:t>運輸系統能效</a:t>
                      </a:r>
                      <a:r>
                        <a:rPr lang="zh-TW" altLang="en-US" sz="2800" b="0" dirty="0" smtClean="0">
                          <a:solidFill>
                            <a:srgbClr val="002060"/>
                          </a:solidFill>
                          <a:latin typeface="Times New Roman" pitchFamily="18" charset="0"/>
                          <a:ea typeface="微軟正黑體" pitchFamily="34" charset="-120"/>
                          <a:cs typeface="Times New Roman" pitchFamily="18" charset="0"/>
                        </a:rPr>
                        <a:t>、</a:t>
                      </a:r>
                      <a:r>
                        <a:rPr lang="en-US" altLang="zh-TW" sz="2800" b="0" dirty="0" smtClean="0">
                          <a:solidFill>
                            <a:srgbClr val="002060"/>
                          </a:solidFill>
                          <a:latin typeface="Times New Roman" pitchFamily="18" charset="0"/>
                          <a:ea typeface="微軟正黑體" pitchFamily="34" charset="-120"/>
                          <a:cs typeface="Times New Roman" pitchFamily="18" charset="0"/>
                        </a:rPr>
                        <a:t/>
                      </a:r>
                      <a:br>
                        <a:rPr lang="en-US" altLang="zh-TW" sz="2800" b="0" dirty="0" smtClean="0">
                          <a:solidFill>
                            <a:srgbClr val="002060"/>
                          </a:solidFill>
                          <a:latin typeface="Times New Roman" pitchFamily="18" charset="0"/>
                          <a:ea typeface="微軟正黑體" pitchFamily="34" charset="-120"/>
                          <a:cs typeface="Times New Roman" pitchFamily="18" charset="0"/>
                        </a:rPr>
                      </a:br>
                      <a:r>
                        <a:rPr lang="zh-TW" altLang="en-US" sz="2800" b="0" dirty="0" smtClean="0">
                          <a:solidFill>
                            <a:srgbClr val="002060"/>
                          </a:solidFill>
                          <a:latin typeface="Times New Roman" pitchFamily="18" charset="0"/>
                          <a:ea typeface="微軟正黑體" pitchFamily="34" charset="-120"/>
                          <a:cs typeface="Times New Roman" pitchFamily="18" charset="0"/>
                        </a:rPr>
                        <a:t>汰舊換新、提升新車能效</a:t>
                      </a:r>
                      <a:endParaRPr lang="en-US" altLang="zh-TW" sz="2800" b="0" dirty="0" smtClean="0">
                        <a:ea typeface="微軟正黑體" panose="020B0604030504040204" pitchFamily="34" charset="-120"/>
                      </a:endParaRPr>
                    </a:p>
                  </a:txBody>
                  <a:tcPr marL="36000" marR="36000" marT="72000" marB="72000" anchor="ctr"/>
                </a:tc>
              </a:tr>
            </a:tbl>
          </a:graphicData>
        </a:graphic>
      </p:graphicFrame>
      <p:graphicFrame>
        <p:nvGraphicFramePr>
          <p:cNvPr id="11" name="表格 10"/>
          <p:cNvGraphicFramePr>
            <a:graphicFrameLocks noGrp="1"/>
          </p:cNvGraphicFramePr>
          <p:nvPr>
            <p:extLst>
              <p:ext uri="{D42A27DB-BD31-4B8C-83A1-F6EECF244321}">
                <p14:modId xmlns:p14="http://schemas.microsoft.com/office/powerpoint/2010/main" xmlns="" val="884723471"/>
              </p:ext>
            </p:extLst>
          </p:nvPr>
        </p:nvGraphicFramePr>
        <p:xfrm>
          <a:off x="5060950" y="2106751"/>
          <a:ext cx="4264892" cy="3706219"/>
        </p:xfrm>
        <a:graphic>
          <a:graphicData uri="http://schemas.openxmlformats.org/drawingml/2006/table">
            <a:tbl>
              <a:tblPr firstRow="1" bandRow="1">
                <a:tableStyleId>{BC89EF96-8CEA-46FF-86C4-4CE0E7609802}</a:tableStyleId>
              </a:tblPr>
              <a:tblGrid>
                <a:gridCol w="4264892"/>
              </a:tblGrid>
              <a:tr h="660128">
                <a:tc>
                  <a:txBody>
                    <a:bodyPr/>
                    <a:lstStyle/>
                    <a:p>
                      <a:pPr marL="269875" marR="0" lvl="3" indent="-269875" algn="l" defTabSz="914400" rtl="0" eaLnBrk="1" fontAlgn="auto" latinLnBrk="0" hangingPunct="1">
                        <a:lnSpc>
                          <a:spcPct val="100000"/>
                        </a:lnSpc>
                        <a:spcBef>
                          <a:spcPts val="600"/>
                        </a:spcBef>
                        <a:spcAft>
                          <a:spcPts val="0"/>
                        </a:spcAft>
                        <a:buClrTx/>
                        <a:buSzPct val="80000"/>
                        <a:buFont typeface="Wingdings" panose="05000000000000000000" pitchFamily="2" charset="2"/>
                        <a:buChar char="ü"/>
                        <a:tabLst/>
                        <a:defRPr/>
                      </a:pPr>
                      <a:r>
                        <a:rPr lang="zh-TW" altLang="en-US" sz="2600" b="0" kern="0" dirty="0" smtClean="0">
                          <a:solidFill>
                            <a:srgbClr val="003E1C"/>
                          </a:solidFill>
                          <a:latin typeface="Times New Roman" panose="02020603050405020304" pitchFamily="18" charset="0"/>
                          <a:ea typeface="微軟正黑體" panose="020B0604030504040204" pitchFamily="34" charset="-120"/>
                          <a:cs typeface="Times New Roman" panose="02020603050405020304" pitchFamily="18" charset="0"/>
                        </a:rPr>
                        <a:t>畜牧場沼氣再利用</a:t>
                      </a:r>
                      <a:endParaRPr lang="en-US" altLang="zh-TW" sz="2600" b="0" kern="0" dirty="0" smtClean="0">
                        <a:solidFill>
                          <a:srgbClr val="003E1C"/>
                        </a:solidFill>
                        <a:latin typeface="Times New Roman" panose="02020603050405020304" pitchFamily="18" charset="0"/>
                        <a:ea typeface="微軟正黑體" panose="020B0604030504040204" pitchFamily="34" charset="-120"/>
                        <a:cs typeface="Times New Roman" panose="02020603050405020304" pitchFamily="18" charset="0"/>
                      </a:endParaRPr>
                    </a:p>
                  </a:txBody>
                  <a:tcPr marL="36000" marR="36000" marT="72000" marB="72000" anchor="ctr"/>
                </a:tc>
              </a:tr>
              <a:tr h="1459301">
                <a:tc>
                  <a:txBody>
                    <a:bodyPr/>
                    <a:lstStyle/>
                    <a:p>
                      <a:pPr marL="269875" marR="0" lvl="3" indent="-269875" algn="l" defTabSz="914400" rtl="0" eaLnBrk="1" fontAlgn="auto" latinLnBrk="0" hangingPunct="1">
                        <a:lnSpc>
                          <a:spcPct val="100000"/>
                        </a:lnSpc>
                        <a:spcBef>
                          <a:spcPts val="600"/>
                        </a:spcBef>
                        <a:spcAft>
                          <a:spcPts val="0"/>
                        </a:spcAft>
                        <a:buClrTx/>
                        <a:buSzPct val="80000"/>
                        <a:buFont typeface="Wingdings" panose="05000000000000000000" pitchFamily="2" charset="2"/>
                        <a:buChar char="ü"/>
                        <a:tabLst/>
                        <a:defRPr/>
                      </a:pPr>
                      <a:r>
                        <a:rPr lang="zh-TW" altLang="en-US" sz="2600" b="0" kern="0" dirty="0" smtClean="0">
                          <a:solidFill>
                            <a:srgbClr val="003E1C"/>
                          </a:solidFill>
                          <a:latin typeface="Times New Roman" panose="02020603050405020304" pitchFamily="18" charset="0"/>
                          <a:ea typeface="微軟正黑體" panose="020B0604030504040204" pitchFamily="34" charset="-120"/>
                          <a:cs typeface="Times New Roman" panose="02020603050405020304" pitchFamily="18" charset="0"/>
                        </a:rPr>
                        <a:t>嚴重地層下陷地區不利農業經營或受污染之農地架設太陽能光電設施</a:t>
                      </a:r>
                      <a:endParaRPr lang="en-US" altLang="zh-TW" sz="2600" b="0" kern="0" dirty="0" smtClean="0">
                        <a:solidFill>
                          <a:srgbClr val="003E1C"/>
                        </a:solidFill>
                        <a:latin typeface="Times New Roman" panose="02020603050405020304" pitchFamily="18" charset="0"/>
                        <a:ea typeface="微軟正黑體" panose="020B0604030504040204" pitchFamily="34" charset="-120"/>
                        <a:cs typeface="Times New Roman" panose="02020603050405020304" pitchFamily="18" charset="0"/>
                      </a:endParaRPr>
                    </a:p>
                  </a:txBody>
                  <a:tcPr marL="36000" marR="36000" marT="72000" marB="72000" anchor="ctr"/>
                </a:tc>
              </a:tr>
              <a:tr h="629503">
                <a:tc>
                  <a:txBody>
                    <a:bodyPr/>
                    <a:lstStyle/>
                    <a:p>
                      <a:pPr marL="269875" marR="0" lvl="3" indent="-269875" algn="l" defTabSz="914400" rtl="0" eaLnBrk="1" fontAlgn="auto" latinLnBrk="0" hangingPunct="1">
                        <a:lnSpc>
                          <a:spcPct val="100000"/>
                        </a:lnSpc>
                        <a:spcBef>
                          <a:spcPts val="600"/>
                        </a:spcBef>
                        <a:spcAft>
                          <a:spcPts val="0"/>
                        </a:spcAft>
                        <a:buClrTx/>
                        <a:buSzPct val="80000"/>
                        <a:buFont typeface="Wingdings" panose="05000000000000000000" pitchFamily="2" charset="2"/>
                        <a:buChar char="ü"/>
                        <a:tabLst/>
                        <a:defRPr/>
                      </a:pPr>
                      <a:r>
                        <a:rPr lang="zh-TW" altLang="en-US" sz="2600" b="0" kern="0" dirty="0" smtClean="0">
                          <a:solidFill>
                            <a:srgbClr val="003E1C"/>
                          </a:solidFill>
                          <a:latin typeface="Times New Roman" panose="02020603050405020304" pitchFamily="18" charset="0"/>
                          <a:ea typeface="微軟正黑體" panose="020B0604030504040204" pitchFamily="34" charset="-120"/>
                          <a:cs typeface="Times New Roman" panose="02020603050405020304" pitchFamily="18" charset="0"/>
                        </a:rPr>
                        <a:t>農業用電戶提高用電效能</a:t>
                      </a:r>
                    </a:p>
                  </a:txBody>
                  <a:tcPr marL="36000" marR="36000" marT="72000" marB="72000" anchor="ctr"/>
                </a:tc>
              </a:tr>
              <a:tr h="957287">
                <a:tc>
                  <a:txBody>
                    <a:bodyPr/>
                    <a:lstStyle/>
                    <a:p>
                      <a:pPr marL="269875" marR="0" lvl="3" indent="-269875" algn="l" defTabSz="914400" rtl="0" eaLnBrk="1" fontAlgn="auto" latinLnBrk="0" hangingPunct="1">
                        <a:lnSpc>
                          <a:spcPct val="100000"/>
                        </a:lnSpc>
                        <a:spcBef>
                          <a:spcPts val="600"/>
                        </a:spcBef>
                        <a:spcAft>
                          <a:spcPts val="0"/>
                        </a:spcAft>
                        <a:buClrTx/>
                        <a:buSzPct val="80000"/>
                        <a:buFont typeface="Wingdings" panose="05000000000000000000" pitchFamily="2" charset="2"/>
                        <a:buChar char="ü"/>
                        <a:tabLst/>
                        <a:defRPr/>
                      </a:pPr>
                      <a:r>
                        <a:rPr lang="zh-TW" altLang="zh-TW" sz="2600" b="0" kern="0" dirty="0" smtClean="0">
                          <a:solidFill>
                            <a:srgbClr val="003E1C"/>
                          </a:solidFill>
                          <a:latin typeface="Times New Roman" panose="02020603050405020304" pitchFamily="18" charset="0"/>
                          <a:ea typeface="微軟正黑體" panose="020B0604030504040204" pitchFamily="34" charset="-120"/>
                          <a:cs typeface="Times New Roman" panose="02020603050405020304" pitchFamily="18" charset="0"/>
                        </a:rPr>
                        <a:t>新植造林及撫育，合理化施肥</a:t>
                      </a:r>
                      <a:r>
                        <a:rPr lang="zh-TW" altLang="en-US" sz="2600" b="0" kern="0" dirty="0" smtClean="0">
                          <a:solidFill>
                            <a:srgbClr val="003E1C"/>
                          </a:solidFill>
                          <a:latin typeface="Times New Roman" panose="02020603050405020304" pitchFamily="18" charset="0"/>
                          <a:ea typeface="微軟正黑體" panose="020B0604030504040204" pitchFamily="34" charset="-120"/>
                          <a:cs typeface="Times New Roman" panose="02020603050405020304" pitchFamily="18" charset="0"/>
                        </a:rPr>
                        <a:t>及發展</a:t>
                      </a:r>
                      <a:r>
                        <a:rPr lang="zh-TW" altLang="zh-TW" sz="2600" b="0" kern="0" dirty="0" smtClean="0">
                          <a:solidFill>
                            <a:srgbClr val="003E1C"/>
                          </a:solidFill>
                          <a:latin typeface="Times New Roman" panose="02020603050405020304" pitchFamily="18" charset="0"/>
                          <a:ea typeface="微軟正黑體" panose="020B0604030504040204" pitchFamily="34" charset="-120"/>
                          <a:cs typeface="Times New Roman" panose="02020603050405020304" pitchFamily="18" charset="0"/>
                        </a:rPr>
                        <a:t>有機農業</a:t>
                      </a:r>
                      <a:endParaRPr lang="en-US" altLang="zh-TW" sz="2600" b="0" kern="0" dirty="0" smtClean="0">
                        <a:solidFill>
                          <a:srgbClr val="003E1C"/>
                        </a:solidFill>
                        <a:latin typeface="Times New Roman" panose="02020603050405020304" pitchFamily="18" charset="0"/>
                        <a:ea typeface="微軟正黑體" panose="020B0604030504040204" pitchFamily="34" charset="-120"/>
                        <a:cs typeface="Times New Roman" panose="02020603050405020304" pitchFamily="18" charset="0"/>
                      </a:endParaRPr>
                    </a:p>
                  </a:txBody>
                  <a:tcPr marL="36000" marR="36000" marT="72000" marB="72000" anchor="ctr"/>
                </a:tc>
              </a:tr>
            </a:tbl>
          </a:graphicData>
        </a:graphic>
      </p:graphicFrame>
      <p:pic>
        <p:nvPicPr>
          <p:cNvPr id="12" name="Picture 6" descr="about_REDD+"/>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8608015" y="1343315"/>
            <a:ext cx="916985" cy="69744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4" name="Picture 2"/>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360610" y="1441213"/>
            <a:ext cx="997060" cy="66553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5" name="AutoShape 79"/>
          <p:cNvSpPr>
            <a:spLocks noChangeArrowheads="1"/>
          </p:cNvSpPr>
          <p:nvPr/>
        </p:nvSpPr>
        <p:spPr bwMode="auto">
          <a:xfrm>
            <a:off x="-12700" y="0"/>
            <a:ext cx="755650" cy="549275"/>
          </a:xfrm>
          <a:prstGeom prst="homePlate">
            <a:avLst>
              <a:gd name="adj" fmla="val 34393"/>
            </a:avLst>
          </a:prstGeom>
          <a:gradFill rotWithShape="1">
            <a:gsLst>
              <a:gs pos="0">
                <a:schemeClr val="bg1"/>
              </a:gs>
              <a:gs pos="100000">
                <a:srgbClr val="00FFFF"/>
              </a:gs>
            </a:gsLst>
            <a:lin ang="0" scaled="1"/>
          </a:gradFill>
          <a:ln w="9525">
            <a:solidFill>
              <a:schemeClr val="tx1"/>
            </a:solidFill>
            <a:miter lim="800000"/>
            <a:headEnd/>
            <a:tailEnd/>
          </a:ln>
        </p:spPr>
        <p:txBody>
          <a:bodyPr wrap="none" anchor="ctr"/>
          <a:lstStyle>
            <a:lvl1pPr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lang="zh-TW" altLang="en-US" sz="2400" b="1">
                <a:solidFill>
                  <a:srgbClr val="003366"/>
                </a:solidFill>
                <a:ea typeface="微軟正黑體" panose="020B0604030504040204" pitchFamily="34" charset="-120"/>
              </a:rPr>
              <a:t>貳</a:t>
            </a:r>
          </a:p>
        </p:txBody>
      </p:sp>
    </p:spTree>
    <p:extLst>
      <p:ext uri="{BB962C8B-B14F-4D97-AF65-F5344CB8AC3E}">
        <p14:creationId xmlns:p14="http://schemas.microsoft.com/office/powerpoint/2010/main" xmlns="" val="2412041572"/>
      </p:ext>
    </p:extLst>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7668912" y="1381628"/>
            <a:ext cx="1365551" cy="955885"/>
          </a:xfrm>
          <a:prstGeom prst="rect">
            <a:avLst/>
          </a:prstGeom>
        </p:spPr>
      </p:pic>
      <p:grpSp>
        <p:nvGrpSpPr>
          <p:cNvPr id="35854" name="Groupe 13"/>
          <p:cNvGrpSpPr>
            <a:grpSpLocks/>
          </p:cNvGrpSpPr>
          <p:nvPr/>
        </p:nvGrpSpPr>
        <p:grpSpPr bwMode="auto">
          <a:xfrm>
            <a:off x="4641850" y="4171950"/>
            <a:ext cx="4937125" cy="2171700"/>
            <a:chOff x="250825" y="1412875"/>
            <a:chExt cx="8605838" cy="4868863"/>
          </a:xfrm>
        </p:grpSpPr>
        <p:sp>
          <p:nvSpPr>
            <p:cNvPr id="35864" name="Freeform 6"/>
            <p:cNvSpPr>
              <a:spLocks/>
            </p:cNvSpPr>
            <p:nvPr/>
          </p:nvSpPr>
          <p:spPr bwMode="auto">
            <a:xfrm>
              <a:off x="7023100" y="5295900"/>
              <a:ext cx="3175" cy="14288"/>
            </a:xfrm>
            <a:custGeom>
              <a:avLst/>
              <a:gdLst>
                <a:gd name="T0" fmla="*/ 0 w 2"/>
                <a:gd name="T1" fmla="*/ 0 h 9"/>
                <a:gd name="T2" fmla="*/ 2147483647 w 2"/>
                <a:gd name="T3" fmla="*/ 2147483647 h 9"/>
                <a:gd name="T4" fmla="*/ 2147483647 w 2"/>
                <a:gd name="T5" fmla="*/ 2147483647 h 9"/>
                <a:gd name="T6" fmla="*/ 2147483647 w 2"/>
                <a:gd name="T7" fmla="*/ 2147483647 h 9"/>
                <a:gd name="T8" fmla="*/ 2147483647 w 2"/>
                <a:gd name="T9" fmla="*/ 0 h 9"/>
                <a:gd name="T10" fmla="*/ 0 w 2"/>
                <a:gd name="T11" fmla="*/ 0 h 9"/>
                <a:gd name="T12" fmla="*/ 0 w 2"/>
                <a:gd name="T13" fmla="*/ 0 h 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 h="9">
                  <a:moveTo>
                    <a:pt x="0" y="0"/>
                  </a:moveTo>
                  <a:lnTo>
                    <a:pt x="2" y="9"/>
                  </a:lnTo>
                  <a:lnTo>
                    <a:pt x="2" y="4"/>
                  </a:lnTo>
                  <a:lnTo>
                    <a:pt x="2" y="0"/>
                  </a:lnTo>
                  <a:lnTo>
                    <a:pt x="0" y="0"/>
                  </a:lnTo>
                  <a:close/>
                </a:path>
              </a:pathLst>
            </a:custGeom>
            <a:solidFill>
              <a:srgbClr val="48B54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TW" altLang="en-US"/>
            </a:p>
          </p:txBody>
        </p:sp>
        <p:sp>
          <p:nvSpPr>
            <p:cNvPr id="35865" name="Freeform 7"/>
            <p:cNvSpPr>
              <a:spLocks/>
            </p:cNvSpPr>
            <p:nvPr/>
          </p:nvSpPr>
          <p:spPr bwMode="auto">
            <a:xfrm>
              <a:off x="4926013" y="3322638"/>
              <a:ext cx="6350" cy="9525"/>
            </a:xfrm>
            <a:custGeom>
              <a:avLst/>
              <a:gdLst>
                <a:gd name="T0" fmla="*/ 0 w 4"/>
                <a:gd name="T1" fmla="*/ 0 h 6"/>
                <a:gd name="T2" fmla="*/ 2147483647 w 4"/>
                <a:gd name="T3" fmla="*/ 2147483647 h 6"/>
                <a:gd name="T4" fmla="*/ 2147483647 w 4"/>
                <a:gd name="T5" fmla="*/ 2147483647 h 6"/>
                <a:gd name="T6" fmla="*/ 2147483647 w 4"/>
                <a:gd name="T7" fmla="*/ 2147483647 h 6"/>
                <a:gd name="T8" fmla="*/ 2147483647 w 4"/>
                <a:gd name="T9" fmla="*/ 0 h 6"/>
                <a:gd name="T10" fmla="*/ 0 w 4"/>
                <a:gd name="T11" fmla="*/ 0 h 6"/>
                <a:gd name="T12" fmla="*/ 0 w 4"/>
                <a:gd name="T13" fmla="*/ 0 h 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 h="6">
                  <a:moveTo>
                    <a:pt x="0" y="0"/>
                  </a:moveTo>
                  <a:lnTo>
                    <a:pt x="4" y="6"/>
                  </a:lnTo>
                  <a:lnTo>
                    <a:pt x="4" y="2"/>
                  </a:lnTo>
                  <a:lnTo>
                    <a:pt x="4" y="0"/>
                  </a:lnTo>
                  <a:lnTo>
                    <a:pt x="0" y="0"/>
                  </a:lnTo>
                  <a:close/>
                </a:path>
              </a:pathLst>
            </a:custGeom>
            <a:solidFill>
              <a:srgbClr val="48B54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TW" altLang="en-US"/>
            </a:p>
          </p:txBody>
        </p:sp>
        <p:sp>
          <p:nvSpPr>
            <p:cNvPr id="35866" name="Freeform 8"/>
            <p:cNvSpPr>
              <a:spLocks noEditPoints="1"/>
            </p:cNvSpPr>
            <p:nvPr/>
          </p:nvSpPr>
          <p:spPr bwMode="auto">
            <a:xfrm>
              <a:off x="7019925" y="4449763"/>
              <a:ext cx="1560513" cy="1552575"/>
            </a:xfrm>
            <a:custGeom>
              <a:avLst/>
              <a:gdLst>
                <a:gd name="T0" fmla="*/ 2147483647 w 983"/>
                <a:gd name="T1" fmla="*/ 2147483647 h 978"/>
                <a:gd name="T2" fmla="*/ 2147483647 w 983"/>
                <a:gd name="T3" fmla="*/ 2147483647 h 978"/>
                <a:gd name="T4" fmla="*/ 2147483647 w 983"/>
                <a:gd name="T5" fmla="*/ 2147483647 h 978"/>
                <a:gd name="T6" fmla="*/ 2147483647 w 983"/>
                <a:gd name="T7" fmla="*/ 2147483647 h 978"/>
                <a:gd name="T8" fmla="*/ 2147483647 w 983"/>
                <a:gd name="T9" fmla="*/ 2147483647 h 978"/>
                <a:gd name="T10" fmla="*/ 2147483647 w 983"/>
                <a:gd name="T11" fmla="*/ 2147483647 h 978"/>
                <a:gd name="T12" fmla="*/ 2147483647 w 983"/>
                <a:gd name="T13" fmla="*/ 2147483647 h 978"/>
                <a:gd name="T14" fmla="*/ 2147483647 w 983"/>
                <a:gd name="T15" fmla="*/ 2147483647 h 978"/>
                <a:gd name="T16" fmla="*/ 2147483647 w 983"/>
                <a:gd name="T17" fmla="*/ 2147483647 h 978"/>
                <a:gd name="T18" fmla="*/ 2147483647 w 983"/>
                <a:gd name="T19" fmla="*/ 2147483647 h 978"/>
                <a:gd name="T20" fmla="*/ 2147483647 w 983"/>
                <a:gd name="T21" fmla="*/ 2147483647 h 978"/>
                <a:gd name="T22" fmla="*/ 2147483647 w 983"/>
                <a:gd name="T23" fmla="*/ 2147483647 h 978"/>
                <a:gd name="T24" fmla="*/ 2147483647 w 983"/>
                <a:gd name="T25" fmla="*/ 2147483647 h 978"/>
                <a:gd name="T26" fmla="*/ 2147483647 w 983"/>
                <a:gd name="T27" fmla="*/ 2147483647 h 978"/>
                <a:gd name="T28" fmla="*/ 2147483647 w 983"/>
                <a:gd name="T29" fmla="*/ 2147483647 h 978"/>
                <a:gd name="T30" fmla="*/ 2147483647 w 983"/>
                <a:gd name="T31" fmla="*/ 2147483647 h 978"/>
                <a:gd name="T32" fmla="*/ 2147483647 w 983"/>
                <a:gd name="T33" fmla="*/ 2147483647 h 978"/>
                <a:gd name="T34" fmla="*/ 2147483647 w 983"/>
                <a:gd name="T35" fmla="*/ 2147483647 h 978"/>
                <a:gd name="T36" fmla="*/ 2147483647 w 983"/>
                <a:gd name="T37" fmla="*/ 2147483647 h 978"/>
                <a:gd name="T38" fmla="*/ 2147483647 w 983"/>
                <a:gd name="T39" fmla="*/ 2147483647 h 978"/>
                <a:gd name="T40" fmla="*/ 2147483647 w 983"/>
                <a:gd name="T41" fmla="*/ 2147483647 h 978"/>
                <a:gd name="T42" fmla="*/ 2147483647 w 983"/>
                <a:gd name="T43" fmla="*/ 2147483647 h 978"/>
                <a:gd name="T44" fmla="*/ 2147483647 w 983"/>
                <a:gd name="T45" fmla="*/ 2147483647 h 978"/>
                <a:gd name="T46" fmla="*/ 2147483647 w 983"/>
                <a:gd name="T47" fmla="*/ 2147483647 h 978"/>
                <a:gd name="T48" fmla="*/ 2147483647 w 983"/>
                <a:gd name="T49" fmla="*/ 2147483647 h 978"/>
                <a:gd name="T50" fmla="*/ 2147483647 w 983"/>
                <a:gd name="T51" fmla="*/ 2147483647 h 978"/>
                <a:gd name="T52" fmla="*/ 2147483647 w 983"/>
                <a:gd name="T53" fmla="*/ 2147483647 h 978"/>
                <a:gd name="T54" fmla="*/ 2147483647 w 983"/>
                <a:gd name="T55" fmla="*/ 2147483647 h 978"/>
                <a:gd name="T56" fmla="*/ 2147483647 w 983"/>
                <a:gd name="T57" fmla="*/ 2147483647 h 978"/>
                <a:gd name="T58" fmla="*/ 2147483647 w 983"/>
                <a:gd name="T59" fmla="*/ 2147483647 h 978"/>
                <a:gd name="T60" fmla="*/ 2147483647 w 983"/>
                <a:gd name="T61" fmla="*/ 2147483647 h 978"/>
                <a:gd name="T62" fmla="*/ 2147483647 w 983"/>
                <a:gd name="T63" fmla="*/ 2147483647 h 978"/>
                <a:gd name="T64" fmla="*/ 2147483647 w 983"/>
                <a:gd name="T65" fmla="*/ 2147483647 h 978"/>
                <a:gd name="T66" fmla="*/ 2147483647 w 983"/>
                <a:gd name="T67" fmla="*/ 2147483647 h 978"/>
                <a:gd name="T68" fmla="*/ 2147483647 w 983"/>
                <a:gd name="T69" fmla="*/ 2147483647 h 978"/>
                <a:gd name="T70" fmla="*/ 2147483647 w 983"/>
                <a:gd name="T71" fmla="*/ 2147483647 h 978"/>
                <a:gd name="T72" fmla="*/ 2147483647 w 983"/>
                <a:gd name="T73" fmla="*/ 2147483647 h 978"/>
                <a:gd name="T74" fmla="*/ 2147483647 w 983"/>
                <a:gd name="T75" fmla="*/ 2147483647 h 978"/>
                <a:gd name="T76" fmla="*/ 2147483647 w 983"/>
                <a:gd name="T77" fmla="*/ 2147483647 h 978"/>
                <a:gd name="T78" fmla="*/ 2147483647 w 983"/>
                <a:gd name="T79" fmla="*/ 2147483647 h 978"/>
                <a:gd name="T80" fmla="*/ 2147483647 w 983"/>
                <a:gd name="T81" fmla="*/ 2147483647 h 978"/>
                <a:gd name="T82" fmla="*/ 2147483647 w 983"/>
                <a:gd name="T83" fmla="*/ 2147483647 h 978"/>
                <a:gd name="T84" fmla="*/ 2147483647 w 983"/>
                <a:gd name="T85" fmla="*/ 2147483647 h 978"/>
                <a:gd name="T86" fmla="*/ 2147483647 w 983"/>
                <a:gd name="T87" fmla="*/ 2147483647 h 978"/>
                <a:gd name="T88" fmla="*/ 2147483647 w 983"/>
                <a:gd name="T89" fmla="*/ 2147483647 h 978"/>
                <a:gd name="T90" fmla="*/ 2147483647 w 983"/>
                <a:gd name="T91" fmla="*/ 2147483647 h 978"/>
                <a:gd name="T92" fmla="*/ 2147483647 w 983"/>
                <a:gd name="T93" fmla="*/ 2147483647 h 978"/>
                <a:gd name="T94" fmla="*/ 2147483647 w 983"/>
                <a:gd name="T95" fmla="*/ 2147483647 h 978"/>
                <a:gd name="T96" fmla="*/ 2147483647 w 983"/>
                <a:gd name="T97" fmla="*/ 2147483647 h 978"/>
                <a:gd name="T98" fmla="*/ 2147483647 w 983"/>
                <a:gd name="T99" fmla="*/ 2147483647 h 978"/>
                <a:gd name="T100" fmla="*/ 2147483647 w 983"/>
                <a:gd name="T101" fmla="*/ 2147483647 h 978"/>
                <a:gd name="T102" fmla="*/ 2147483647 w 983"/>
                <a:gd name="T103" fmla="*/ 2147483647 h 978"/>
                <a:gd name="T104" fmla="*/ 2147483647 w 983"/>
                <a:gd name="T105" fmla="*/ 2147483647 h 978"/>
                <a:gd name="T106" fmla="*/ 2147483647 w 983"/>
                <a:gd name="T107" fmla="*/ 2147483647 h 978"/>
                <a:gd name="T108" fmla="*/ 2147483647 w 983"/>
                <a:gd name="T109" fmla="*/ 2147483647 h 978"/>
                <a:gd name="T110" fmla="*/ 2147483647 w 983"/>
                <a:gd name="T111" fmla="*/ 2147483647 h 978"/>
                <a:gd name="T112" fmla="*/ 2147483647 w 983"/>
                <a:gd name="T113" fmla="*/ 2147483647 h 978"/>
                <a:gd name="T114" fmla="*/ 2147483647 w 983"/>
                <a:gd name="T115" fmla="*/ 2147483647 h 978"/>
                <a:gd name="T116" fmla="*/ 2147483647 w 983"/>
                <a:gd name="T117" fmla="*/ 2147483647 h 978"/>
                <a:gd name="T118" fmla="*/ 2147483647 w 983"/>
                <a:gd name="T119" fmla="*/ 2147483647 h 978"/>
                <a:gd name="T120" fmla="*/ 2147483647 w 983"/>
                <a:gd name="T121" fmla="*/ 2147483647 h 978"/>
                <a:gd name="T122" fmla="*/ 2147483647 w 983"/>
                <a:gd name="T123" fmla="*/ 2147483647 h 97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983" h="978">
                  <a:moveTo>
                    <a:pt x="516" y="173"/>
                  </a:moveTo>
                  <a:lnTo>
                    <a:pt x="516" y="173"/>
                  </a:lnTo>
                  <a:lnTo>
                    <a:pt x="514" y="175"/>
                  </a:lnTo>
                  <a:lnTo>
                    <a:pt x="513" y="179"/>
                  </a:lnTo>
                  <a:lnTo>
                    <a:pt x="513" y="182"/>
                  </a:lnTo>
                  <a:lnTo>
                    <a:pt x="514" y="186"/>
                  </a:lnTo>
                  <a:lnTo>
                    <a:pt x="518" y="190"/>
                  </a:lnTo>
                  <a:lnTo>
                    <a:pt x="522" y="191"/>
                  </a:lnTo>
                  <a:lnTo>
                    <a:pt x="525" y="193"/>
                  </a:lnTo>
                  <a:lnTo>
                    <a:pt x="529" y="195"/>
                  </a:lnTo>
                  <a:lnTo>
                    <a:pt x="529" y="197"/>
                  </a:lnTo>
                  <a:lnTo>
                    <a:pt x="529" y="199"/>
                  </a:lnTo>
                  <a:lnTo>
                    <a:pt x="529" y="202"/>
                  </a:lnTo>
                  <a:lnTo>
                    <a:pt x="529" y="204"/>
                  </a:lnTo>
                  <a:lnTo>
                    <a:pt x="533" y="204"/>
                  </a:lnTo>
                  <a:lnTo>
                    <a:pt x="534" y="206"/>
                  </a:lnTo>
                  <a:lnTo>
                    <a:pt x="534" y="208"/>
                  </a:lnTo>
                  <a:lnTo>
                    <a:pt x="534" y="209"/>
                  </a:lnTo>
                  <a:lnTo>
                    <a:pt x="534" y="211"/>
                  </a:lnTo>
                  <a:lnTo>
                    <a:pt x="536" y="215"/>
                  </a:lnTo>
                  <a:lnTo>
                    <a:pt x="538" y="215"/>
                  </a:lnTo>
                  <a:lnTo>
                    <a:pt x="540" y="215"/>
                  </a:lnTo>
                  <a:lnTo>
                    <a:pt x="545" y="217"/>
                  </a:lnTo>
                  <a:lnTo>
                    <a:pt x="547" y="219"/>
                  </a:lnTo>
                  <a:lnTo>
                    <a:pt x="549" y="222"/>
                  </a:lnTo>
                  <a:lnTo>
                    <a:pt x="552" y="226"/>
                  </a:lnTo>
                  <a:lnTo>
                    <a:pt x="558" y="229"/>
                  </a:lnTo>
                  <a:lnTo>
                    <a:pt x="562" y="235"/>
                  </a:lnTo>
                  <a:lnTo>
                    <a:pt x="562" y="238"/>
                  </a:lnTo>
                  <a:lnTo>
                    <a:pt x="560" y="240"/>
                  </a:lnTo>
                  <a:lnTo>
                    <a:pt x="554" y="240"/>
                  </a:lnTo>
                  <a:lnTo>
                    <a:pt x="549" y="240"/>
                  </a:lnTo>
                  <a:lnTo>
                    <a:pt x="538" y="237"/>
                  </a:lnTo>
                  <a:lnTo>
                    <a:pt x="529" y="231"/>
                  </a:lnTo>
                  <a:lnTo>
                    <a:pt x="518" y="226"/>
                  </a:lnTo>
                  <a:lnTo>
                    <a:pt x="511" y="217"/>
                  </a:lnTo>
                  <a:lnTo>
                    <a:pt x="502" y="208"/>
                  </a:lnTo>
                  <a:lnTo>
                    <a:pt x="493" y="199"/>
                  </a:lnTo>
                  <a:lnTo>
                    <a:pt x="487" y="195"/>
                  </a:lnTo>
                  <a:lnTo>
                    <a:pt x="482" y="193"/>
                  </a:lnTo>
                  <a:lnTo>
                    <a:pt x="475" y="191"/>
                  </a:lnTo>
                  <a:lnTo>
                    <a:pt x="466" y="193"/>
                  </a:lnTo>
                  <a:lnTo>
                    <a:pt x="458" y="197"/>
                  </a:lnTo>
                  <a:lnTo>
                    <a:pt x="453" y="202"/>
                  </a:lnTo>
                  <a:lnTo>
                    <a:pt x="446" y="209"/>
                  </a:lnTo>
                  <a:lnTo>
                    <a:pt x="442" y="213"/>
                  </a:lnTo>
                  <a:lnTo>
                    <a:pt x="435" y="213"/>
                  </a:lnTo>
                  <a:lnTo>
                    <a:pt x="428" y="213"/>
                  </a:lnTo>
                  <a:lnTo>
                    <a:pt x="420" y="213"/>
                  </a:lnTo>
                  <a:lnTo>
                    <a:pt x="413" y="211"/>
                  </a:lnTo>
                  <a:lnTo>
                    <a:pt x="408" y="206"/>
                  </a:lnTo>
                  <a:lnTo>
                    <a:pt x="404" y="200"/>
                  </a:lnTo>
                  <a:lnTo>
                    <a:pt x="400" y="197"/>
                  </a:lnTo>
                  <a:lnTo>
                    <a:pt x="395" y="197"/>
                  </a:lnTo>
                  <a:lnTo>
                    <a:pt x="390" y="197"/>
                  </a:lnTo>
                  <a:lnTo>
                    <a:pt x="381" y="199"/>
                  </a:lnTo>
                  <a:lnTo>
                    <a:pt x="375" y="200"/>
                  </a:lnTo>
                  <a:lnTo>
                    <a:pt x="371" y="200"/>
                  </a:lnTo>
                  <a:lnTo>
                    <a:pt x="368" y="197"/>
                  </a:lnTo>
                  <a:lnTo>
                    <a:pt x="368" y="193"/>
                  </a:lnTo>
                  <a:lnTo>
                    <a:pt x="370" y="188"/>
                  </a:lnTo>
                  <a:lnTo>
                    <a:pt x="371" y="184"/>
                  </a:lnTo>
                  <a:lnTo>
                    <a:pt x="379" y="179"/>
                  </a:lnTo>
                  <a:lnTo>
                    <a:pt x="381" y="175"/>
                  </a:lnTo>
                  <a:lnTo>
                    <a:pt x="382" y="170"/>
                  </a:lnTo>
                  <a:lnTo>
                    <a:pt x="382" y="161"/>
                  </a:lnTo>
                  <a:lnTo>
                    <a:pt x="381" y="157"/>
                  </a:lnTo>
                  <a:lnTo>
                    <a:pt x="379" y="153"/>
                  </a:lnTo>
                  <a:lnTo>
                    <a:pt x="373" y="146"/>
                  </a:lnTo>
                  <a:lnTo>
                    <a:pt x="368" y="139"/>
                  </a:lnTo>
                  <a:lnTo>
                    <a:pt x="366" y="137"/>
                  </a:lnTo>
                  <a:lnTo>
                    <a:pt x="362" y="133"/>
                  </a:lnTo>
                  <a:lnTo>
                    <a:pt x="355" y="130"/>
                  </a:lnTo>
                  <a:lnTo>
                    <a:pt x="346" y="128"/>
                  </a:lnTo>
                  <a:lnTo>
                    <a:pt x="337" y="126"/>
                  </a:lnTo>
                  <a:lnTo>
                    <a:pt x="330" y="121"/>
                  </a:lnTo>
                  <a:lnTo>
                    <a:pt x="324" y="115"/>
                  </a:lnTo>
                  <a:lnTo>
                    <a:pt x="319" y="110"/>
                  </a:lnTo>
                  <a:lnTo>
                    <a:pt x="314" y="110"/>
                  </a:lnTo>
                  <a:lnTo>
                    <a:pt x="308" y="110"/>
                  </a:lnTo>
                  <a:lnTo>
                    <a:pt x="303" y="108"/>
                  </a:lnTo>
                  <a:lnTo>
                    <a:pt x="297" y="105"/>
                  </a:lnTo>
                  <a:lnTo>
                    <a:pt x="295" y="99"/>
                  </a:lnTo>
                  <a:lnTo>
                    <a:pt x="295" y="95"/>
                  </a:lnTo>
                  <a:lnTo>
                    <a:pt x="295" y="94"/>
                  </a:lnTo>
                  <a:lnTo>
                    <a:pt x="299" y="90"/>
                  </a:lnTo>
                  <a:lnTo>
                    <a:pt x="303" y="88"/>
                  </a:lnTo>
                  <a:lnTo>
                    <a:pt x="310" y="88"/>
                  </a:lnTo>
                  <a:lnTo>
                    <a:pt x="310" y="85"/>
                  </a:lnTo>
                  <a:lnTo>
                    <a:pt x="308" y="83"/>
                  </a:lnTo>
                  <a:lnTo>
                    <a:pt x="303" y="83"/>
                  </a:lnTo>
                  <a:lnTo>
                    <a:pt x="290" y="81"/>
                  </a:lnTo>
                  <a:lnTo>
                    <a:pt x="285" y="79"/>
                  </a:lnTo>
                  <a:lnTo>
                    <a:pt x="279" y="76"/>
                  </a:lnTo>
                  <a:lnTo>
                    <a:pt x="277" y="70"/>
                  </a:lnTo>
                  <a:lnTo>
                    <a:pt x="276" y="65"/>
                  </a:lnTo>
                  <a:lnTo>
                    <a:pt x="279" y="59"/>
                  </a:lnTo>
                  <a:lnTo>
                    <a:pt x="283" y="56"/>
                  </a:lnTo>
                  <a:lnTo>
                    <a:pt x="288" y="54"/>
                  </a:lnTo>
                  <a:lnTo>
                    <a:pt x="295" y="54"/>
                  </a:lnTo>
                  <a:lnTo>
                    <a:pt x="306" y="56"/>
                  </a:lnTo>
                  <a:lnTo>
                    <a:pt x="315" y="57"/>
                  </a:lnTo>
                  <a:lnTo>
                    <a:pt x="319" y="61"/>
                  </a:lnTo>
                  <a:lnTo>
                    <a:pt x="321" y="65"/>
                  </a:lnTo>
                  <a:lnTo>
                    <a:pt x="323" y="68"/>
                  </a:lnTo>
                  <a:lnTo>
                    <a:pt x="323" y="76"/>
                  </a:lnTo>
                  <a:lnTo>
                    <a:pt x="323" y="79"/>
                  </a:lnTo>
                  <a:lnTo>
                    <a:pt x="324" y="83"/>
                  </a:lnTo>
                  <a:lnTo>
                    <a:pt x="328" y="86"/>
                  </a:lnTo>
                  <a:lnTo>
                    <a:pt x="332" y="88"/>
                  </a:lnTo>
                  <a:lnTo>
                    <a:pt x="335" y="90"/>
                  </a:lnTo>
                  <a:lnTo>
                    <a:pt x="341" y="90"/>
                  </a:lnTo>
                  <a:lnTo>
                    <a:pt x="344" y="90"/>
                  </a:lnTo>
                  <a:lnTo>
                    <a:pt x="350" y="86"/>
                  </a:lnTo>
                  <a:lnTo>
                    <a:pt x="353" y="83"/>
                  </a:lnTo>
                  <a:lnTo>
                    <a:pt x="357" y="77"/>
                  </a:lnTo>
                  <a:lnTo>
                    <a:pt x="361" y="74"/>
                  </a:lnTo>
                  <a:lnTo>
                    <a:pt x="366" y="74"/>
                  </a:lnTo>
                  <a:lnTo>
                    <a:pt x="371" y="74"/>
                  </a:lnTo>
                  <a:lnTo>
                    <a:pt x="375" y="74"/>
                  </a:lnTo>
                  <a:lnTo>
                    <a:pt x="386" y="81"/>
                  </a:lnTo>
                  <a:lnTo>
                    <a:pt x="395" y="86"/>
                  </a:lnTo>
                  <a:lnTo>
                    <a:pt x="404" y="92"/>
                  </a:lnTo>
                  <a:lnTo>
                    <a:pt x="415" y="94"/>
                  </a:lnTo>
                  <a:lnTo>
                    <a:pt x="429" y="97"/>
                  </a:lnTo>
                  <a:lnTo>
                    <a:pt x="444" y="101"/>
                  </a:lnTo>
                  <a:lnTo>
                    <a:pt x="451" y="103"/>
                  </a:lnTo>
                  <a:lnTo>
                    <a:pt x="458" y="108"/>
                  </a:lnTo>
                  <a:lnTo>
                    <a:pt x="462" y="112"/>
                  </a:lnTo>
                  <a:lnTo>
                    <a:pt x="466" y="117"/>
                  </a:lnTo>
                  <a:lnTo>
                    <a:pt x="473" y="121"/>
                  </a:lnTo>
                  <a:lnTo>
                    <a:pt x="482" y="124"/>
                  </a:lnTo>
                  <a:lnTo>
                    <a:pt x="485" y="128"/>
                  </a:lnTo>
                  <a:lnTo>
                    <a:pt x="489" y="132"/>
                  </a:lnTo>
                  <a:lnTo>
                    <a:pt x="496" y="139"/>
                  </a:lnTo>
                  <a:lnTo>
                    <a:pt x="500" y="143"/>
                  </a:lnTo>
                  <a:lnTo>
                    <a:pt x="504" y="144"/>
                  </a:lnTo>
                  <a:lnTo>
                    <a:pt x="513" y="148"/>
                  </a:lnTo>
                  <a:lnTo>
                    <a:pt x="522" y="152"/>
                  </a:lnTo>
                  <a:lnTo>
                    <a:pt x="525" y="153"/>
                  </a:lnTo>
                  <a:lnTo>
                    <a:pt x="527" y="157"/>
                  </a:lnTo>
                  <a:lnTo>
                    <a:pt x="527" y="162"/>
                  </a:lnTo>
                  <a:lnTo>
                    <a:pt x="523" y="166"/>
                  </a:lnTo>
                  <a:lnTo>
                    <a:pt x="516" y="173"/>
                  </a:lnTo>
                  <a:close/>
                  <a:moveTo>
                    <a:pt x="511" y="850"/>
                  </a:moveTo>
                  <a:lnTo>
                    <a:pt x="511" y="850"/>
                  </a:lnTo>
                  <a:lnTo>
                    <a:pt x="504" y="850"/>
                  </a:lnTo>
                  <a:lnTo>
                    <a:pt x="496" y="850"/>
                  </a:lnTo>
                  <a:lnTo>
                    <a:pt x="493" y="850"/>
                  </a:lnTo>
                  <a:lnTo>
                    <a:pt x="489" y="846"/>
                  </a:lnTo>
                  <a:lnTo>
                    <a:pt x="482" y="845"/>
                  </a:lnTo>
                  <a:lnTo>
                    <a:pt x="478" y="845"/>
                  </a:lnTo>
                  <a:lnTo>
                    <a:pt x="476" y="846"/>
                  </a:lnTo>
                  <a:lnTo>
                    <a:pt x="473" y="848"/>
                  </a:lnTo>
                  <a:lnTo>
                    <a:pt x="473" y="852"/>
                  </a:lnTo>
                  <a:lnTo>
                    <a:pt x="473" y="854"/>
                  </a:lnTo>
                  <a:lnTo>
                    <a:pt x="473" y="857"/>
                  </a:lnTo>
                  <a:lnTo>
                    <a:pt x="478" y="859"/>
                  </a:lnTo>
                  <a:lnTo>
                    <a:pt x="482" y="863"/>
                  </a:lnTo>
                  <a:lnTo>
                    <a:pt x="485" y="866"/>
                  </a:lnTo>
                  <a:lnTo>
                    <a:pt x="484" y="870"/>
                  </a:lnTo>
                  <a:lnTo>
                    <a:pt x="482" y="875"/>
                  </a:lnTo>
                  <a:lnTo>
                    <a:pt x="482" y="881"/>
                  </a:lnTo>
                  <a:lnTo>
                    <a:pt x="484" y="886"/>
                  </a:lnTo>
                  <a:lnTo>
                    <a:pt x="487" y="895"/>
                  </a:lnTo>
                  <a:lnTo>
                    <a:pt x="495" y="901"/>
                  </a:lnTo>
                  <a:lnTo>
                    <a:pt x="504" y="902"/>
                  </a:lnTo>
                  <a:lnTo>
                    <a:pt x="513" y="902"/>
                  </a:lnTo>
                  <a:lnTo>
                    <a:pt x="522" y="899"/>
                  </a:lnTo>
                  <a:lnTo>
                    <a:pt x="525" y="895"/>
                  </a:lnTo>
                  <a:lnTo>
                    <a:pt x="529" y="892"/>
                  </a:lnTo>
                  <a:lnTo>
                    <a:pt x="529" y="886"/>
                  </a:lnTo>
                  <a:lnTo>
                    <a:pt x="527" y="874"/>
                  </a:lnTo>
                  <a:lnTo>
                    <a:pt x="525" y="861"/>
                  </a:lnTo>
                  <a:lnTo>
                    <a:pt x="523" y="854"/>
                  </a:lnTo>
                  <a:lnTo>
                    <a:pt x="522" y="852"/>
                  </a:lnTo>
                  <a:lnTo>
                    <a:pt x="516" y="850"/>
                  </a:lnTo>
                  <a:lnTo>
                    <a:pt x="511" y="850"/>
                  </a:lnTo>
                  <a:close/>
                  <a:moveTo>
                    <a:pt x="598" y="559"/>
                  </a:moveTo>
                  <a:lnTo>
                    <a:pt x="598" y="559"/>
                  </a:lnTo>
                  <a:lnTo>
                    <a:pt x="598" y="551"/>
                  </a:lnTo>
                  <a:lnTo>
                    <a:pt x="600" y="544"/>
                  </a:lnTo>
                  <a:lnTo>
                    <a:pt x="601" y="537"/>
                  </a:lnTo>
                  <a:lnTo>
                    <a:pt x="600" y="530"/>
                  </a:lnTo>
                  <a:lnTo>
                    <a:pt x="598" y="523"/>
                  </a:lnTo>
                  <a:lnTo>
                    <a:pt x="594" y="515"/>
                  </a:lnTo>
                  <a:lnTo>
                    <a:pt x="589" y="510"/>
                  </a:lnTo>
                  <a:lnTo>
                    <a:pt x="581" y="504"/>
                  </a:lnTo>
                  <a:lnTo>
                    <a:pt x="574" y="499"/>
                  </a:lnTo>
                  <a:lnTo>
                    <a:pt x="569" y="494"/>
                  </a:lnTo>
                  <a:lnTo>
                    <a:pt x="567" y="490"/>
                  </a:lnTo>
                  <a:lnTo>
                    <a:pt x="565" y="488"/>
                  </a:lnTo>
                  <a:lnTo>
                    <a:pt x="560" y="485"/>
                  </a:lnTo>
                  <a:lnTo>
                    <a:pt x="556" y="481"/>
                  </a:lnTo>
                  <a:lnTo>
                    <a:pt x="554" y="474"/>
                  </a:lnTo>
                  <a:lnTo>
                    <a:pt x="552" y="461"/>
                  </a:lnTo>
                  <a:lnTo>
                    <a:pt x="551" y="450"/>
                  </a:lnTo>
                  <a:lnTo>
                    <a:pt x="547" y="441"/>
                  </a:lnTo>
                  <a:lnTo>
                    <a:pt x="545" y="434"/>
                  </a:lnTo>
                  <a:lnTo>
                    <a:pt x="542" y="427"/>
                  </a:lnTo>
                  <a:lnTo>
                    <a:pt x="534" y="421"/>
                  </a:lnTo>
                  <a:lnTo>
                    <a:pt x="527" y="416"/>
                  </a:lnTo>
                  <a:lnTo>
                    <a:pt x="520" y="412"/>
                  </a:lnTo>
                  <a:lnTo>
                    <a:pt x="513" y="405"/>
                  </a:lnTo>
                  <a:lnTo>
                    <a:pt x="507" y="398"/>
                  </a:lnTo>
                  <a:lnTo>
                    <a:pt x="504" y="390"/>
                  </a:lnTo>
                  <a:lnTo>
                    <a:pt x="498" y="374"/>
                  </a:lnTo>
                  <a:lnTo>
                    <a:pt x="491" y="363"/>
                  </a:lnTo>
                  <a:lnTo>
                    <a:pt x="487" y="352"/>
                  </a:lnTo>
                  <a:lnTo>
                    <a:pt x="485" y="342"/>
                  </a:lnTo>
                  <a:lnTo>
                    <a:pt x="485" y="331"/>
                  </a:lnTo>
                  <a:lnTo>
                    <a:pt x="484" y="320"/>
                  </a:lnTo>
                  <a:lnTo>
                    <a:pt x="482" y="316"/>
                  </a:lnTo>
                  <a:lnTo>
                    <a:pt x="478" y="313"/>
                  </a:lnTo>
                  <a:lnTo>
                    <a:pt x="475" y="311"/>
                  </a:lnTo>
                  <a:lnTo>
                    <a:pt x="471" y="311"/>
                  </a:lnTo>
                  <a:lnTo>
                    <a:pt x="466" y="311"/>
                  </a:lnTo>
                  <a:lnTo>
                    <a:pt x="464" y="309"/>
                  </a:lnTo>
                  <a:lnTo>
                    <a:pt x="462" y="307"/>
                  </a:lnTo>
                  <a:lnTo>
                    <a:pt x="457" y="300"/>
                  </a:lnTo>
                  <a:lnTo>
                    <a:pt x="455" y="293"/>
                  </a:lnTo>
                  <a:lnTo>
                    <a:pt x="451" y="276"/>
                  </a:lnTo>
                  <a:lnTo>
                    <a:pt x="451" y="267"/>
                  </a:lnTo>
                  <a:lnTo>
                    <a:pt x="449" y="262"/>
                  </a:lnTo>
                  <a:lnTo>
                    <a:pt x="446" y="258"/>
                  </a:lnTo>
                  <a:lnTo>
                    <a:pt x="444" y="257"/>
                  </a:lnTo>
                  <a:lnTo>
                    <a:pt x="440" y="257"/>
                  </a:lnTo>
                  <a:lnTo>
                    <a:pt x="437" y="258"/>
                  </a:lnTo>
                  <a:lnTo>
                    <a:pt x="435" y="260"/>
                  </a:lnTo>
                  <a:lnTo>
                    <a:pt x="433" y="267"/>
                  </a:lnTo>
                  <a:lnTo>
                    <a:pt x="433" y="275"/>
                  </a:lnTo>
                  <a:lnTo>
                    <a:pt x="435" y="282"/>
                  </a:lnTo>
                  <a:lnTo>
                    <a:pt x="435" y="289"/>
                  </a:lnTo>
                  <a:lnTo>
                    <a:pt x="433" y="295"/>
                  </a:lnTo>
                  <a:lnTo>
                    <a:pt x="431" y="298"/>
                  </a:lnTo>
                  <a:lnTo>
                    <a:pt x="428" y="302"/>
                  </a:lnTo>
                  <a:lnTo>
                    <a:pt x="426" y="307"/>
                  </a:lnTo>
                  <a:lnTo>
                    <a:pt x="426" y="314"/>
                  </a:lnTo>
                  <a:lnTo>
                    <a:pt x="428" y="320"/>
                  </a:lnTo>
                  <a:lnTo>
                    <a:pt x="429" y="325"/>
                  </a:lnTo>
                  <a:lnTo>
                    <a:pt x="431" y="333"/>
                  </a:lnTo>
                  <a:lnTo>
                    <a:pt x="429" y="340"/>
                  </a:lnTo>
                  <a:lnTo>
                    <a:pt x="428" y="345"/>
                  </a:lnTo>
                  <a:lnTo>
                    <a:pt x="426" y="349"/>
                  </a:lnTo>
                  <a:lnTo>
                    <a:pt x="424" y="352"/>
                  </a:lnTo>
                  <a:lnTo>
                    <a:pt x="422" y="363"/>
                  </a:lnTo>
                  <a:lnTo>
                    <a:pt x="422" y="367"/>
                  </a:lnTo>
                  <a:lnTo>
                    <a:pt x="422" y="369"/>
                  </a:lnTo>
                  <a:lnTo>
                    <a:pt x="420" y="371"/>
                  </a:lnTo>
                  <a:lnTo>
                    <a:pt x="413" y="372"/>
                  </a:lnTo>
                  <a:lnTo>
                    <a:pt x="406" y="372"/>
                  </a:lnTo>
                  <a:lnTo>
                    <a:pt x="399" y="371"/>
                  </a:lnTo>
                  <a:lnTo>
                    <a:pt x="393" y="369"/>
                  </a:lnTo>
                  <a:lnTo>
                    <a:pt x="386" y="365"/>
                  </a:lnTo>
                  <a:lnTo>
                    <a:pt x="381" y="358"/>
                  </a:lnTo>
                  <a:lnTo>
                    <a:pt x="373" y="343"/>
                  </a:lnTo>
                  <a:lnTo>
                    <a:pt x="368" y="336"/>
                  </a:lnTo>
                  <a:lnTo>
                    <a:pt x="361" y="334"/>
                  </a:lnTo>
                  <a:lnTo>
                    <a:pt x="353" y="331"/>
                  </a:lnTo>
                  <a:lnTo>
                    <a:pt x="348" y="325"/>
                  </a:lnTo>
                  <a:lnTo>
                    <a:pt x="344" y="318"/>
                  </a:lnTo>
                  <a:lnTo>
                    <a:pt x="342" y="313"/>
                  </a:lnTo>
                  <a:lnTo>
                    <a:pt x="342" y="307"/>
                  </a:lnTo>
                  <a:lnTo>
                    <a:pt x="344" y="302"/>
                  </a:lnTo>
                  <a:lnTo>
                    <a:pt x="352" y="295"/>
                  </a:lnTo>
                  <a:lnTo>
                    <a:pt x="357" y="287"/>
                  </a:lnTo>
                  <a:lnTo>
                    <a:pt x="359" y="284"/>
                  </a:lnTo>
                  <a:lnTo>
                    <a:pt x="357" y="278"/>
                  </a:lnTo>
                  <a:lnTo>
                    <a:pt x="355" y="276"/>
                  </a:lnTo>
                  <a:lnTo>
                    <a:pt x="352" y="275"/>
                  </a:lnTo>
                  <a:lnTo>
                    <a:pt x="344" y="273"/>
                  </a:lnTo>
                  <a:lnTo>
                    <a:pt x="328" y="271"/>
                  </a:lnTo>
                  <a:lnTo>
                    <a:pt x="321" y="269"/>
                  </a:lnTo>
                  <a:lnTo>
                    <a:pt x="315" y="266"/>
                  </a:lnTo>
                  <a:lnTo>
                    <a:pt x="310" y="262"/>
                  </a:lnTo>
                  <a:lnTo>
                    <a:pt x="299" y="258"/>
                  </a:lnTo>
                  <a:lnTo>
                    <a:pt x="294" y="257"/>
                  </a:lnTo>
                  <a:lnTo>
                    <a:pt x="288" y="257"/>
                  </a:lnTo>
                  <a:lnTo>
                    <a:pt x="285" y="258"/>
                  </a:lnTo>
                  <a:lnTo>
                    <a:pt x="285" y="262"/>
                  </a:lnTo>
                  <a:lnTo>
                    <a:pt x="285" y="264"/>
                  </a:lnTo>
                  <a:lnTo>
                    <a:pt x="288" y="267"/>
                  </a:lnTo>
                  <a:lnTo>
                    <a:pt x="288" y="271"/>
                  </a:lnTo>
                  <a:lnTo>
                    <a:pt x="288" y="273"/>
                  </a:lnTo>
                  <a:lnTo>
                    <a:pt x="285" y="275"/>
                  </a:lnTo>
                  <a:lnTo>
                    <a:pt x="281" y="276"/>
                  </a:lnTo>
                  <a:lnTo>
                    <a:pt x="276" y="275"/>
                  </a:lnTo>
                  <a:lnTo>
                    <a:pt x="272" y="275"/>
                  </a:lnTo>
                  <a:lnTo>
                    <a:pt x="268" y="276"/>
                  </a:lnTo>
                  <a:lnTo>
                    <a:pt x="263" y="282"/>
                  </a:lnTo>
                  <a:lnTo>
                    <a:pt x="261" y="289"/>
                  </a:lnTo>
                  <a:lnTo>
                    <a:pt x="259" y="293"/>
                  </a:lnTo>
                  <a:lnTo>
                    <a:pt x="257" y="296"/>
                  </a:lnTo>
                  <a:lnTo>
                    <a:pt x="252" y="300"/>
                  </a:lnTo>
                  <a:lnTo>
                    <a:pt x="250" y="305"/>
                  </a:lnTo>
                  <a:lnTo>
                    <a:pt x="250" y="311"/>
                  </a:lnTo>
                  <a:lnTo>
                    <a:pt x="252" y="318"/>
                  </a:lnTo>
                  <a:lnTo>
                    <a:pt x="250" y="320"/>
                  </a:lnTo>
                  <a:lnTo>
                    <a:pt x="247" y="322"/>
                  </a:lnTo>
                  <a:lnTo>
                    <a:pt x="241" y="323"/>
                  </a:lnTo>
                  <a:lnTo>
                    <a:pt x="238" y="323"/>
                  </a:lnTo>
                  <a:lnTo>
                    <a:pt x="234" y="322"/>
                  </a:lnTo>
                  <a:lnTo>
                    <a:pt x="228" y="318"/>
                  </a:lnTo>
                  <a:lnTo>
                    <a:pt x="221" y="311"/>
                  </a:lnTo>
                  <a:lnTo>
                    <a:pt x="214" y="305"/>
                  </a:lnTo>
                  <a:lnTo>
                    <a:pt x="210" y="304"/>
                  </a:lnTo>
                  <a:lnTo>
                    <a:pt x="207" y="304"/>
                  </a:lnTo>
                  <a:lnTo>
                    <a:pt x="203" y="307"/>
                  </a:lnTo>
                  <a:lnTo>
                    <a:pt x="200" y="311"/>
                  </a:lnTo>
                  <a:lnTo>
                    <a:pt x="196" y="316"/>
                  </a:lnTo>
                  <a:lnTo>
                    <a:pt x="190" y="320"/>
                  </a:lnTo>
                  <a:lnTo>
                    <a:pt x="178" y="325"/>
                  </a:lnTo>
                  <a:lnTo>
                    <a:pt x="172" y="331"/>
                  </a:lnTo>
                  <a:lnTo>
                    <a:pt x="171" y="334"/>
                  </a:lnTo>
                  <a:lnTo>
                    <a:pt x="167" y="345"/>
                  </a:lnTo>
                  <a:lnTo>
                    <a:pt x="165" y="352"/>
                  </a:lnTo>
                  <a:lnTo>
                    <a:pt x="160" y="356"/>
                  </a:lnTo>
                  <a:lnTo>
                    <a:pt x="147" y="360"/>
                  </a:lnTo>
                  <a:lnTo>
                    <a:pt x="142" y="361"/>
                  </a:lnTo>
                  <a:lnTo>
                    <a:pt x="138" y="365"/>
                  </a:lnTo>
                  <a:lnTo>
                    <a:pt x="136" y="371"/>
                  </a:lnTo>
                  <a:lnTo>
                    <a:pt x="138" y="376"/>
                  </a:lnTo>
                  <a:lnTo>
                    <a:pt x="138" y="381"/>
                  </a:lnTo>
                  <a:lnTo>
                    <a:pt x="136" y="387"/>
                  </a:lnTo>
                  <a:lnTo>
                    <a:pt x="131" y="394"/>
                  </a:lnTo>
                  <a:lnTo>
                    <a:pt x="129" y="396"/>
                  </a:lnTo>
                  <a:lnTo>
                    <a:pt x="127" y="401"/>
                  </a:lnTo>
                  <a:lnTo>
                    <a:pt x="127" y="405"/>
                  </a:lnTo>
                  <a:lnTo>
                    <a:pt x="123" y="409"/>
                  </a:lnTo>
                  <a:lnTo>
                    <a:pt x="118" y="412"/>
                  </a:lnTo>
                  <a:lnTo>
                    <a:pt x="113" y="412"/>
                  </a:lnTo>
                  <a:lnTo>
                    <a:pt x="104" y="412"/>
                  </a:lnTo>
                  <a:lnTo>
                    <a:pt x="100" y="414"/>
                  </a:lnTo>
                  <a:lnTo>
                    <a:pt x="96" y="416"/>
                  </a:lnTo>
                  <a:lnTo>
                    <a:pt x="95" y="418"/>
                  </a:lnTo>
                  <a:lnTo>
                    <a:pt x="91" y="419"/>
                  </a:lnTo>
                  <a:lnTo>
                    <a:pt x="89" y="421"/>
                  </a:lnTo>
                  <a:lnTo>
                    <a:pt x="82" y="425"/>
                  </a:lnTo>
                  <a:lnTo>
                    <a:pt x="78" y="428"/>
                  </a:lnTo>
                  <a:lnTo>
                    <a:pt x="75" y="430"/>
                  </a:lnTo>
                  <a:lnTo>
                    <a:pt x="71" y="432"/>
                  </a:lnTo>
                  <a:lnTo>
                    <a:pt x="62" y="434"/>
                  </a:lnTo>
                  <a:lnTo>
                    <a:pt x="53" y="437"/>
                  </a:lnTo>
                  <a:lnTo>
                    <a:pt x="44" y="443"/>
                  </a:lnTo>
                  <a:lnTo>
                    <a:pt x="37" y="450"/>
                  </a:lnTo>
                  <a:lnTo>
                    <a:pt x="26" y="454"/>
                  </a:lnTo>
                  <a:lnTo>
                    <a:pt x="17" y="459"/>
                  </a:lnTo>
                  <a:lnTo>
                    <a:pt x="11" y="463"/>
                  </a:lnTo>
                  <a:lnTo>
                    <a:pt x="8" y="466"/>
                  </a:lnTo>
                  <a:lnTo>
                    <a:pt x="2" y="477"/>
                  </a:lnTo>
                  <a:lnTo>
                    <a:pt x="0" y="488"/>
                  </a:lnTo>
                  <a:lnTo>
                    <a:pt x="2" y="497"/>
                  </a:lnTo>
                  <a:lnTo>
                    <a:pt x="8" y="508"/>
                  </a:lnTo>
                  <a:lnTo>
                    <a:pt x="11" y="515"/>
                  </a:lnTo>
                  <a:lnTo>
                    <a:pt x="15" y="524"/>
                  </a:lnTo>
                  <a:lnTo>
                    <a:pt x="13" y="530"/>
                  </a:lnTo>
                  <a:lnTo>
                    <a:pt x="9" y="535"/>
                  </a:lnTo>
                  <a:lnTo>
                    <a:pt x="8" y="542"/>
                  </a:lnTo>
                  <a:lnTo>
                    <a:pt x="8" y="550"/>
                  </a:lnTo>
                  <a:lnTo>
                    <a:pt x="9" y="557"/>
                  </a:lnTo>
                  <a:lnTo>
                    <a:pt x="13" y="564"/>
                  </a:lnTo>
                  <a:lnTo>
                    <a:pt x="17" y="568"/>
                  </a:lnTo>
                  <a:lnTo>
                    <a:pt x="20" y="573"/>
                  </a:lnTo>
                  <a:lnTo>
                    <a:pt x="26" y="577"/>
                  </a:lnTo>
                  <a:lnTo>
                    <a:pt x="29" y="582"/>
                  </a:lnTo>
                  <a:lnTo>
                    <a:pt x="31" y="584"/>
                  </a:lnTo>
                  <a:lnTo>
                    <a:pt x="31" y="589"/>
                  </a:lnTo>
                  <a:lnTo>
                    <a:pt x="31" y="595"/>
                  </a:lnTo>
                  <a:lnTo>
                    <a:pt x="28" y="606"/>
                  </a:lnTo>
                  <a:lnTo>
                    <a:pt x="26" y="618"/>
                  </a:lnTo>
                  <a:lnTo>
                    <a:pt x="28" y="624"/>
                  </a:lnTo>
                  <a:lnTo>
                    <a:pt x="29" y="629"/>
                  </a:lnTo>
                  <a:lnTo>
                    <a:pt x="37" y="638"/>
                  </a:lnTo>
                  <a:lnTo>
                    <a:pt x="38" y="644"/>
                  </a:lnTo>
                  <a:lnTo>
                    <a:pt x="42" y="649"/>
                  </a:lnTo>
                  <a:lnTo>
                    <a:pt x="44" y="655"/>
                  </a:lnTo>
                  <a:lnTo>
                    <a:pt x="44" y="662"/>
                  </a:lnTo>
                  <a:lnTo>
                    <a:pt x="42" y="676"/>
                  </a:lnTo>
                  <a:lnTo>
                    <a:pt x="40" y="684"/>
                  </a:lnTo>
                  <a:lnTo>
                    <a:pt x="35" y="689"/>
                  </a:lnTo>
                  <a:lnTo>
                    <a:pt x="33" y="691"/>
                  </a:lnTo>
                  <a:lnTo>
                    <a:pt x="31" y="693"/>
                  </a:lnTo>
                  <a:lnTo>
                    <a:pt x="31" y="696"/>
                  </a:lnTo>
                  <a:lnTo>
                    <a:pt x="33" y="700"/>
                  </a:lnTo>
                  <a:lnTo>
                    <a:pt x="38" y="705"/>
                  </a:lnTo>
                  <a:lnTo>
                    <a:pt x="44" y="711"/>
                  </a:lnTo>
                  <a:lnTo>
                    <a:pt x="49" y="712"/>
                  </a:lnTo>
                  <a:lnTo>
                    <a:pt x="58" y="714"/>
                  </a:lnTo>
                  <a:lnTo>
                    <a:pt x="67" y="716"/>
                  </a:lnTo>
                  <a:lnTo>
                    <a:pt x="76" y="714"/>
                  </a:lnTo>
                  <a:lnTo>
                    <a:pt x="84" y="711"/>
                  </a:lnTo>
                  <a:lnTo>
                    <a:pt x="91" y="703"/>
                  </a:lnTo>
                  <a:lnTo>
                    <a:pt x="95" y="700"/>
                  </a:lnTo>
                  <a:lnTo>
                    <a:pt x="100" y="700"/>
                  </a:lnTo>
                  <a:lnTo>
                    <a:pt x="109" y="702"/>
                  </a:lnTo>
                  <a:lnTo>
                    <a:pt x="118" y="702"/>
                  </a:lnTo>
                  <a:lnTo>
                    <a:pt x="125" y="703"/>
                  </a:lnTo>
                  <a:lnTo>
                    <a:pt x="134" y="700"/>
                  </a:lnTo>
                  <a:lnTo>
                    <a:pt x="145" y="696"/>
                  </a:lnTo>
                  <a:lnTo>
                    <a:pt x="152" y="689"/>
                  </a:lnTo>
                  <a:lnTo>
                    <a:pt x="165" y="676"/>
                  </a:lnTo>
                  <a:lnTo>
                    <a:pt x="174" y="671"/>
                  </a:lnTo>
                  <a:lnTo>
                    <a:pt x="187" y="665"/>
                  </a:lnTo>
                  <a:lnTo>
                    <a:pt x="209" y="662"/>
                  </a:lnTo>
                  <a:lnTo>
                    <a:pt x="219" y="658"/>
                  </a:lnTo>
                  <a:lnTo>
                    <a:pt x="230" y="655"/>
                  </a:lnTo>
                  <a:lnTo>
                    <a:pt x="243" y="651"/>
                  </a:lnTo>
                  <a:lnTo>
                    <a:pt x="254" y="647"/>
                  </a:lnTo>
                  <a:lnTo>
                    <a:pt x="266" y="646"/>
                  </a:lnTo>
                  <a:lnTo>
                    <a:pt x="272" y="647"/>
                  </a:lnTo>
                  <a:lnTo>
                    <a:pt x="279" y="649"/>
                  </a:lnTo>
                  <a:lnTo>
                    <a:pt x="292" y="656"/>
                  </a:lnTo>
                  <a:lnTo>
                    <a:pt x="303" y="662"/>
                  </a:lnTo>
                  <a:lnTo>
                    <a:pt x="308" y="662"/>
                  </a:lnTo>
                  <a:lnTo>
                    <a:pt x="312" y="665"/>
                  </a:lnTo>
                  <a:lnTo>
                    <a:pt x="314" y="667"/>
                  </a:lnTo>
                  <a:lnTo>
                    <a:pt x="315" y="671"/>
                  </a:lnTo>
                  <a:lnTo>
                    <a:pt x="317" y="673"/>
                  </a:lnTo>
                  <a:lnTo>
                    <a:pt x="319" y="674"/>
                  </a:lnTo>
                  <a:lnTo>
                    <a:pt x="326" y="678"/>
                  </a:lnTo>
                  <a:lnTo>
                    <a:pt x="330" y="684"/>
                  </a:lnTo>
                  <a:lnTo>
                    <a:pt x="330" y="691"/>
                  </a:lnTo>
                  <a:lnTo>
                    <a:pt x="330" y="694"/>
                  </a:lnTo>
                  <a:lnTo>
                    <a:pt x="332" y="698"/>
                  </a:lnTo>
                  <a:lnTo>
                    <a:pt x="333" y="700"/>
                  </a:lnTo>
                  <a:lnTo>
                    <a:pt x="339" y="702"/>
                  </a:lnTo>
                  <a:lnTo>
                    <a:pt x="344" y="703"/>
                  </a:lnTo>
                  <a:lnTo>
                    <a:pt x="350" y="703"/>
                  </a:lnTo>
                  <a:lnTo>
                    <a:pt x="352" y="700"/>
                  </a:lnTo>
                  <a:lnTo>
                    <a:pt x="355" y="694"/>
                  </a:lnTo>
                  <a:lnTo>
                    <a:pt x="359" y="685"/>
                  </a:lnTo>
                  <a:lnTo>
                    <a:pt x="362" y="682"/>
                  </a:lnTo>
                  <a:lnTo>
                    <a:pt x="366" y="680"/>
                  </a:lnTo>
                  <a:lnTo>
                    <a:pt x="371" y="678"/>
                  </a:lnTo>
                  <a:lnTo>
                    <a:pt x="375" y="678"/>
                  </a:lnTo>
                  <a:lnTo>
                    <a:pt x="377" y="680"/>
                  </a:lnTo>
                  <a:lnTo>
                    <a:pt x="377" y="685"/>
                  </a:lnTo>
                  <a:lnTo>
                    <a:pt x="377" y="689"/>
                  </a:lnTo>
                  <a:lnTo>
                    <a:pt x="373" y="691"/>
                  </a:lnTo>
                  <a:lnTo>
                    <a:pt x="368" y="696"/>
                  </a:lnTo>
                  <a:lnTo>
                    <a:pt x="361" y="705"/>
                  </a:lnTo>
                  <a:lnTo>
                    <a:pt x="359" y="711"/>
                  </a:lnTo>
                  <a:lnTo>
                    <a:pt x="357" y="714"/>
                  </a:lnTo>
                  <a:lnTo>
                    <a:pt x="357" y="718"/>
                  </a:lnTo>
                  <a:lnTo>
                    <a:pt x="359" y="720"/>
                  </a:lnTo>
                  <a:lnTo>
                    <a:pt x="364" y="722"/>
                  </a:lnTo>
                  <a:lnTo>
                    <a:pt x="368" y="722"/>
                  </a:lnTo>
                  <a:lnTo>
                    <a:pt x="370" y="720"/>
                  </a:lnTo>
                  <a:lnTo>
                    <a:pt x="373" y="714"/>
                  </a:lnTo>
                  <a:lnTo>
                    <a:pt x="377" y="712"/>
                  </a:lnTo>
                  <a:lnTo>
                    <a:pt x="379" y="712"/>
                  </a:lnTo>
                  <a:lnTo>
                    <a:pt x="381" y="714"/>
                  </a:lnTo>
                  <a:lnTo>
                    <a:pt x="381" y="718"/>
                  </a:lnTo>
                  <a:lnTo>
                    <a:pt x="379" y="722"/>
                  </a:lnTo>
                  <a:lnTo>
                    <a:pt x="377" y="723"/>
                  </a:lnTo>
                  <a:lnTo>
                    <a:pt x="373" y="727"/>
                  </a:lnTo>
                  <a:lnTo>
                    <a:pt x="373" y="731"/>
                  </a:lnTo>
                  <a:lnTo>
                    <a:pt x="375" y="732"/>
                  </a:lnTo>
                  <a:lnTo>
                    <a:pt x="377" y="734"/>
                  </a:lnTo>
                  <a:lnTo>
                    <a:pt x="382" y="734"/>
                  </a:lnTo>
                  <a:lnTo>
                    <a:pt x="390" y="734"/>
                  </a:lnTo>
                  <a:lnTo>
                    <a:pt x="395" y="736"/>
                  </a:lnTo>
                  <a:lnTo>
                    <a:pt x="399" y="738"/>
                  </a:lnTo>
                  <a:lnTo>
                    <a:pt x="400" y="740"/>
                  </a:lnTo>
                  <a:lnTo>
                    <a:pt x="402" y="747"/>
                  </a:lnTo>
                  <a:lnTo>
                    <a:pt x="402" y="752"/>
                  </a:lnTo>
                  <a:lnTo>
                    <a:pt x="399" y="760"/>
                  </a:lnTo>
                  <a:lnTo>
                    <a:pt x="397" y="769"/>
                  </a:lnTo>
                  <a:lnTo>
                    <a:pt x="397" y="774"/>
                  </a:lnTo>
                  <a:lnTo>
                    <a:pt x="399" y="776"/>
                  </a:lnTo>
                  <a:lnTo>
                    <a:pt x="404" y="779"/>
                  </a:lnTo>
                  <a:lnTo>
                    <a:pt x="409" y="781"/>
                  </a:lnTo>
                  <a:lnTo>
                    <a:pt x="422" y="783"/>
                  </a:lnTo>
                  <a:lnTo>
                    <a:pt x="431" y="785"/>
                  </a:lnTo>
                  <a:lnTo>
                    <a:pt x="437" y="788"/>
                  </a:lnTo>
                  <a:lnTo>
                    <a:pt x="444" y="801"/>
                  </a:lnTo>
                  <a:lnTo>
                    <a:pt x="449" y="805"/>
                  </a:lnTo>
                  <a:lnTo>
                    <a:pt x="455" y="805"/>
                  </a:lnTo>
                  <a:lnTo>
                    <a:pt x="460" y="803"/>
                  </a:lnTo>
                  <a:lnTo>
                    <a:pt x="464" y="798"/>
                  </a:lnTo>
                  <a:lnTo>
                    <a:pt x="469" y="794"/>
                  </a:lnTo>
                  <a:lnTo>
                    <a:pt x="475" y="792"/>
                  </a:lnTo>
                  <a:lnTo>
                    <a:pt x="480" y="792"/>
                  </a:lnTo>
                  <a:lnTo>
                    <a:pt x="485" y="794"/>
                  </a:lnTo>
                  <a:lnTo>
                    <a:pt x="491" y="801"/>
                  </a:lnTo>
                  <a:lnTo>
                    <a:pt x="495" y="805"/>
                  </a:lnTo>
                  <a:lnTo>
                    <a:pt x="500" y="807"/>
                  </a:lnTo>
                  <a:lnTo>
                    <a:pt x="505" y="805"/>
                  </a:lnTo>
                  <a:lnTo>
                    <a:pt x="509" y="801"/>
                  </a:lnTo>
                  <a:lnTo>
                    <a:pt x="513" y="798"/>
                  </a:lnTo>
                  <a:lnTo>
                    <a:pt x="514" y="792"/>
                  </a:lnTo>
                  <a:lnTo>
                    <a:pt x="516" y="785"/>
                  </a:lnTo>
                  <a:lnTo>
                    <a:pt x="518" y="781"/>
                  </a:lnTo>
                  <a:lnTo>
                    <a:pt x="520" y="779"/>
                  </a:lnTo>
                  <a:lnTo>
                    <a:pt x="523" y="778"/>
                  </a:lnTo>
                  <a:lnTo>
                    <a:pt x="527" y="778"/>
                  </a:lnTo>
                  <a:lnTo>
                    <a:pt x="533" y="778"/>
                  </a:lnTo>
                  <a:lnTo>
                    <a:pt x="540" y="779"/>
                  </a:lnTo>
                  <a:lnTo>
                    <a:pt x="547" y="778"/>
                  </a:lnTo>
                  <a:lnTo>
                    <a:pt x="552" y="776"/>
                  </a:lnTo>
                  <a:lnTo>
                    <a:pt x="554" y="774"/>
                  </a:lnTo>
                  <a:lnTo>
                    <a:pt x="556" y="770"/>
                  </a:lnTo>
                  <a:lnTo>
                    <a:pt x="556" y="765"/>
                  </a:lnTo>
                  <a:lnTo>
                    <a:pt x="554" y="761"/>
                  </a:lnTo>
                  <a:lnTo>
                    <a:pt x="552" y="758"/>
                  </a:lnTo>
                  <a:lnTo>
                    <a:pt x="552" y="754"/>
                  </a:lnTo>
                  <a:lnTo>
                    <a:pt x="554" y="750"/>
                  </a:lnTo>
                  <a:lnTo>
                    <a:pt x="556" y="749"/>
                  </a:lnTo>
                  <a:lnTo>
                    <a:pt x="556" y="741"/>
                  </a:lnTo>
                  <a:lnTo>
                    <a:pt x="558" y="731"/>
                  </a:lnTo>
                  <a:lnTo>
                    <a:pt x="558" y="727"/>
                  </a:lnTo>
                  <a:lnTo>
                    <a:pt x="562" y="722"/>
                  </a:lnTo>
                  <a:lnTo>
                    <a:pt x="565" y="716"/>
                  </a:lnTo>
                  <a:lnTo>
                    <a:pt x="569" y="711"/>
                  </a:lnTo>
                  <a:lnTo>
                    <a:pt x="571" y="703"/>
                  </a:lnTo>
                  <a:lnTo>
                    <a:pt x="571" y="696"/>
                  </a:lnTo>
                  <a:lnTo>
                    <a:pt x="571" y="687"/>
                  </a:lnTo>
                  <a:lnTo>
                    <a:pt x="571" y="682"/>
                  </a:lnTo>
                  <a:lnTo>
                    <a:pt x="572" y="678"/>
                  </a:lnTo>
                  <a:lnTo>
                    <a:pt x="576" y="673"/>
                  </a:lnTo>
                  <a:lnTo>
                    <a:pt x="581" y="671"/>
                  </a:lnTo>
                  <a:lnTo>
                    <a:pt x="590" y="667"/>
                  </a:lnTo>
                  <a:lnTo>
                    <a:pt x="596" y="665"/>
                  </a:lnTo>
                  <a:lnTo>
                    <a:pt x="600" y="662"/>
                  </a:lnTo>
                  <a:lnTo>
                    <a:pt x="603" y="658"/>
                  </a:lnTo>
                  <a:lnTo>
                    <a:pt x="605" y="653"/>
                  </a:lnTo>
                  <a:lnTo>
                    <a:pt x="605" y="644"/>
                  </a:lnTo>
                  <a:lnTo>
                    <a:pt x="603" y="637"/>
                  </a:lnTo>
                  <a:lnTo>
                    <a:pt x="601" y="620"/>
                  </a:lnTo>
                  <a:lnTo>
                    <a:pt x="601" y="615"/>
                  </a:lnTo>
                  <a:lnTo>
                    <a:pt x="603" y="609"/>
                  </a:lnTo>
                  <a:lnTo>
                    <a:pt x="607" y="599"/>
                  </a:lnTo>
                  <a:lnTo>
                    <a:pt x="609" y="593"/>
                  </a:lnTo>
                  <a:lnTo>
                    <a:pt x="607" y="589"/>
                  </a:lnTo>
                  <a:lnTo>
                    <a:pt x="603" y="580"/>
                  </a:lnTo>
                  <a:lnTo>
                    <a:pt x="600" y="570"/>
                  </a:lnTo>
                  <a:lnTo>
                    <a:pt x="598" y="559"/>
                  </a:lnTo>
                  <a:close/>
                  <a:moveTo>
                    <a:pt x="238" y="19"/>
                  </a:moveTo>
                  <a:lnTo>
                    <a:pt x="238" y="19"/>
                  </a:lnTo>
                  <a:lnTo>
                    <a:pt x="234" y="18"/>
                  </a:lnTo>
                  <a:lnTo>
                    <a:pt x="232" y="18"/>
                  </a:lnTo>
                  <a:lnTo>
                    <a:pt x="228" y="18"/>
                  </a:lnTo>
                  <a:lnTo>
                    <a:pt x="227" y="16"/>
                  </a:lnTo>
                  <a:lnTo>
                    <a:pt x="227" y="12"/>
                  </a:lnTo>
                  <a:lnTo>
                    <a:pt x="227" y="7"/>
                  </a:lnTo>
                  <a:lnTo>
                    <a:pt x="225" y="3"/>
                  </a:lnTo>
                  <a:lnTo>
                    <a:pt x="223" y="0"/>
                  </a:lnTo>
                  <a:lnTo>
                    <a:pt x="221" y="0"/>
                  </a:lnTo>
                  <a:lnTo>
                    <a:pt x="219" y="1"/>
                  </a:lnTo>
                  <a:lnTo>
                    <a:pt x="219" y="3"/>
                  </a:lnTo>
                  <a:lnTo>
                    <a:pt x="216" y="12"/>
                  </a:lnTo>
                  <a:lnTo>
                    <a:pt x="216" y="25"/>
                  </a:lnTo>
                  <a:lnTo>
                    <a:pt x="219" y="32"/>
                  </a:lnTo>
                  <a:lnTo>
                    <a:pt x="223" y="34"/>
                  </a:lnTo>
                  <a:lnTo>
                    <a:pt x="225" y="36"/>
                  </a:lnTo>
                  <a:lnTo>
                    <a:pt x="230" y="36"/>
                  </a:lnTo>
                  <a:lnTo>
                    <a:pt x="232" y="34"/>
                  </a:lnTo>
                  <a:lnTo>
                    <a:pt x="234" y="32"/>
                  </a:lnTo>
                  <a:lnTo>
                    <a:pt x="232" y="32"/>
                  </a:lnTo>
                  <a:lnTo>
                    <a:pt x="232" y="30"/>
                  </a:lnTo>
                  <a:lnTo>
                    <a:pt x="232" y="29"/>
                  </a:lnTo>
                  <a:lnTo>
                    <a:pt x="232" y="27"/>
                  </a:lnTo>
                  <a:lnTo>
                    <a:pt x="238" y="23"/>
                  </a:lnTo>
                  <a:lnTo>
                    <a:pt x="238" y="21"/>
                  </a:lnTo>
                  <a:lnTo>
                    <a:pt x="238" y="19"/>
                  </a:lnTo>
                  <a:close/>
                  <a:moveTo>
                    <a:pt x="967" y="792"/>
                  </a:moveTo>
                  <a:lnTo>
                    <a:pt x="967" y="792"/>
                  </a:lnTo>
                  <a:lnTo>
                    <a:pt x="958" y="790"/>
                  </a:lnTo>
                  <a:lnTo>
                    <a:pt x="949" y="787"/>
                  </a:lnTo>
                  <a:lnTo>
                    <a:pt x="945" y="783"/>
                  </a:lnTo>
                  <a:lnTo>
                    <a:pt x="943" y="776"/>
                  </a:lnTo>
                  <a:lnTo>
                    <a:pt x="942" y="769"/>
                  </a:lnTo>
                  <a:lnTo>
                    <a:pt x="938" y="763"/>
                  </a:lnTo>
                  <a:lnTo>
                    <a:pt x="933" y="760"/>
                  </a:lnTo>
                  <a:lnTo>
                    <a:pt x="929" y="752"/>
                  </a:lnTo>
                  <a:lnTo>
                    <a:pt x="927" y="747"/>
                  </a:lnTo>
                  <a:lnTo>
                    <a:pt x="925" y="738"/>
                  </a:lnTo>
                  <a:lnTo>
                    <a:pt x="924" y="731"/>
                  </a:lnTo>
                  <a:lnTo>
                    <a:pt x="920" y="725"/>
                  </a:lnTo>
                  <a:lnTo>
                    <a:pt x="913" y="722"/>
                  </a:lnTo>
                  <a:lnTo>
                    <a:pt x="907" y="722"/>
                  </a:lnTo>
                  <a:lnTo>
                    <a:pt x="904" y="722"/>
                  </a:lnTo>
                  <a:lnTo>
                    <a:pt x="902" y="723"/>
                  </a:lnTo>
                  <a:lnTo>
                    <a:pt x="902" y="729"/>
                  </a:lnTo>
                  <a:lnTo>
                    <a:pt x="905" y="732"/>
                  </a:lnTo>
                  <a:lnTo>
                    <a:pt x="911" y="740"/>
                  </a:lnTo>
                  <a:lnTo>
                    <a:pt x="916" y="747"/>
                  </a:lnTo>
                  <a:lnTo>
                    <a:pt x="920" y="758"/>
                  </a:lnTo>
                  <a:lnTo>
                    <a:pt x="924" y="779"/>
                  </a:lnTo>
                  <a:lnTo>
                    <a:pt x="924" y="787"/>
                  </a:lnTo>
                  <a:lnTo>
                    <a:pt x="924" y="790"/>
                  </a:lnTo>
                  <a:lnTo>
                    <a:pt x="922" y="794"/>
                  </a:lnTo>
                  <a:lnTo>
                    <a:pt x="916" y="801"/>
                  </a:lnTo>
                  <a:lnTo>
                    <a:pt x="914" y="805"/>
                  </a:lnTo>
                  <a:lnTo>
                    <a:pt x="914" y="810"/>
                  </a:lnTo>
                  <a:lnTo>
                    <a:pt x="916" y="816"/>
                  </a:lnTo>
                  <a:lnTo>
                    <a:pt x="918" y="821"/>
                  </a:lnTo>
                  <a:lnTo>
                    <a:pt x="925" y="832"/>
                  </a:lnTo>
                  <a:lnTo>
                    <a:pt x="931" y="834"/>
                  </a:lnTo>
                  <a:lnTo>
                    <a:pt x="933" y="837"/>
                  </a:lnTo>
                  <a:lnTo>
                    <a:pt x="931" y="843"/>
                  </a:lnTo>
                  <a:lnTo>
                    <a:pt x="929" y="848"/>
                  </a:lnTo>
                  <a:lnTo>
                    <a:pt x="931" y="852"/>
                  </a:lnTo>
                  <a:lnTo>
                    <a:pt x="934" y="857"/>
                  </a:lnTo>
                  <a:lnTo>
                    <a:pt x="938" y="859"/>
                  </a:lnTo>
                  <a:lnTo>
                    <a:pt x="943" y="859"/>
                  </a:lnTo>
                  <a:lnTo>
                    <a:pt x="949" y="855"/>
                  </a:lnTo>
                  <a:lnTo>
                    <a:pt x="952" y="850"/>
                  </a:lnTo>
                  <a:lnTo>
                    <a:pt x="956" y="837"/>
                  </a:lnTo>
                  <a:lnTo>
                    <a:pt x="962" y="828"/>
                  </a:lnTo>
                  <a:lnTo>
                    <a:pt x="969" y="821"/>
                  </a:lnTo>
                  <a:lnTo>
                    <a:pt x="978" y="808"/>
                  </a:lnTo>
                  <a:lnTo>
                    <a:pt x="981" y="803"/>
                  </a:lnTo>
                  <a:lnTo>
                    <a:pt x="983" y="799"/>
                  </a:lnTo>
                  <a:lnTo>
                    <a:pt x="981" y="796"/>
                  </a:lnTo>
                  <a:lnTo>
                    <a:pt x="980" y="792"/>
                  </a:lnTo>
                  <a:lnTo>
                    <a:pt x="976" y="792"/>
                  </a:lnTo>
                  <a:lnTo>
                    <a:pt x="967" y="792"/>
                  </a:lnTo>
                  <a:close/>
                  <a:moveTo>
                    <a:pt x="893" y="854"/>
                  </a:moveTo>
                  <a:lnTo>
                    <a:pt x="893" y="854"/>
                  </a:lnTo>
                  <a:lnTo>
                    <a:pt x="889" y="854"/>
                  </a:lnTo>
                  <a:lnTo>
                    <a:pt x="885" y="857"/>
                  </a:lnTo>
                  <a:lnTo>
                    <a:pt x="882" y="861"/>
                  </a:lnTo>
                  <a:lnTo>
                    <a:pt x="878" y="870"/>
                  </a:lnTo>
                  <a:lnTo>
                    <a:pt x="876" y="883"/>
                  </a:lnTo>
                  <a:lnTo>
                    <a:pt x="875" y="888"/>
                  </a:lnTo>
                  <a:lnTo>
                    <a:pt x="873" y="895"/>
                  </a:lnTo>
                  <a:lnTo>
                    <a:pt x="867" y="901"/>
                  </a:lnTo>
                  <a:lnTo>
                    <a:pt x="860" y="908"/>
                  </a:lnTo>
                  <a:lnTo>
                    <a:pt x="853" y="912"/>
                  </a:lnTo>
                  <a:lnTo>
                    <a:pt x="846" y="915"/>
                  </a:lnTo>
                  <a:lnTo>
                    <a:pt x="838" y="917"/>
                  </a:lnTo>
                  <a:lnTo>
                    <a:pt x="835" y="919"/>
                  </a:lnTo>
                  <a:lnTo>
                    <a:pt x="833" y="921"/>
                  </a:lnTo>
                  <a:lnTo>
                    <a:pt x="829" y="924"/>
                  </a:lnTo>
                  <a:lnTo>
                    <a:pt x="826" y="928"/>
                  </a:lnTo>
                  <a:lnTo>
                    <a:pt x="826" y="926"/>
                  </a:lnTo>
                  <a:lnTo>
                    <a:pt x="826" y="930"/>
                  </a:lnTo>
                  <a:lnTo>
                    <a:pt x="824" y="933"/>
                  </a:lnTo>
                  <a:lnTo>
                    <a:pt x="819" y="937"/>
                  </a:lnTo>
                  <a:lnTo>
                    <a:pt x="813" y="939"/>
                  </a:lnTo>
                  <a:lnTo>
                    <a:pt x="808" y="942"/>
                  </a:lnTo>
                  <a:lnTo>
                    <a:pt x="802" y="950"/>
                  </a:lnTo>
                  <a:lnTo>
                    <a:pt x="800" y="955"/>
                  </a:lnTo>
                  <a:lnTo>
                    <a:pt x="800" y="959"/>
                  </a:lnTo>
                  <a:lnTo>
                    <a:pt x="804" y="962"/>
                  </a:lnTo>
                  <a:lnTo>
                    <a:pt x="806" y="964"/>
                  </a:lnTo>
                  <a:lnTo>
                    <a:pt x="815" y="964"/>
                  </a:lnTo>
                  <a:lnTo>
                    <a:pt x="817" y="966"/>
                  </a:lnTo>
                  <a:lnTo>
                    <a:pt x="820" y="968"/>
                  </a:lnTo>
                  <a:lnTo>
                    <a:pt x="824" y="973"/>
                  </a:lnTo>
                  <a:lnTo>
                    <a:pt x="829" y="977"/>
                  </a:lnTo>
                  <a:lnTo>
                    <a:pt x="838" y="978"/>
                  </a:lnTo>
                  <a:lnTo>
                    <a:pt x="847" y="977"/>
                  </a:lnTo>
                  <a:lnTo>
                    <a:pt x="855" y="975"/>
                  </a:lnTo>
                  <a:lnTo>
                    <a:pt x="862" y="971"/>
                  </a:lnTo>
                  <a:lnTo>
                    <a:pt x="864" y="968"/>
                  </a:lnTo>
                  <a:lnTo>
                    <a:pt x="864" y="964"/>
                  </a:lnTo>
                  <a:lnTo>
                    <a:pt x="866" y="948"/>
                  </a:lnTo>
                  <a:lnTo>
                    <a:pt x="866" y="940"/>
                  </a:lnTo>
                  <a:lnTo>
                    <a:pt x="867" y="933"/>
                  </a:lnTo>
                  <a:lnTo>
                    <a:pt x="875" y="926"/>
                  </a:lnTo>
                  <a:lnTo>
                    <a:pt x="882" y="922"/>
                  </a:lnTo>
                  <a:lnTo>
                    <a:pt x="889" y="921"/>
                  </a:lnTo>
                  <a:lnTo>
                    <a:pt x="893" y="919"/>
                  </a:lnTo>
                  <a:lnTo>
                    <a:pt x="895" y="915"/>
                  </a:lnTo>
                  <a:lnTo>
                    <a:pt x="896" y="912"/>
                  </a:lnTo>
                  <a:lnTo>
                    <a:pt x="896" y="908"/>
                  </a:lnTo>
                  <a:lnTo>
                    <a:pt x="895" y="904"/>
                  </a:lnTo>
                  <a:lnTo>
                    <a:pt x="896" y="901"/>
                  </a:lnTo>
                  <a:lnTo>
                    <a:pt x="898" y="897"/>
                  </a:lnTo>
                  <a:lnTo>
                    <a:pt x="900" y="893"/>
                  </a:lnTo>
                  <a:lnTo>
                    <a:pt x="907" y="888"/>
                  </a:lnTo>
                  <a:lnTo>
                    <a:pt x="914" y="883"/>
                  </a:lnTo>
                  <a:lnTo>
                    <a:pt x="918" y="879"/>
                  </a:lnTo>
                  <a:lnTo>
                    <a:pt x="920" y="875"/>
                  </a:lnTo>
                  <a:lnTo>
                    <a:pt x="920" y="872"/>
                  </a:lnTo>
                  <a:lnTo>
                    <a:pt x="918" y="866"/>
                  </a:lnTo>
                  <a:lnTo>
                    <a:pt x="913" y="859"/>
                  </a:lnTo>
                  <a:lnTo>
                    <a:pt x="905" y="854"/>
                  </a:lnTo>
                  <a:lnTo>
                    <a:pt x="893" y="854"/>
                  </a:lnTo>
                  <a:close/>
                  <a:moveTo>
                    <a:pt x="147" y="68"/>
                  </a:moveTo>
                  <a:lnTo>
                    <a:pt x="147" y="68"/>
                  </a:lnTo>
                  <a:lnTo>
                    <a:pt x="151" y="67"/>
                  </a:lnTo>
                  <a:lnTo>
                    <a:pt x="152" y="61"/>
                  </a:lnTo>
                  <a:lnTo>
                    <a:pt x="152" y="57"/>
                  </a:lnTo>
                  <a:lnTo>
                    <a:pt x="151" y="54"/>
                  </a:lnTo>
                  <a:lnTo>
                    <a:pt x="147" y="50"/>
                  </a:lnTo>
                  <a:lnTo>
                    <a:pt x="140" y="48"/>
                  </a:lnTo>
                  <a:lnTo>
                    <a:pt x="129" y="50"/>
                  </a:lnTo>
                  <a:lnTo>
                    <a:pt x="120" y="48"/>
                  </a:lnTo>
                  <a:lnTo>
                    <a:pt x="114" y="47"/>
                  </a:lnTo>
                  <a:lnTo>
                    <a:pt x="114" y="45"/>
                  </a:lnTo>
                  <a:lnTo>
                    <a:pt x="114" y="43"/>
                  </a:lnTo>
                  <a:lnTo>
                    <a:pt x="116" y="39"/>
                  </a:lnTo>
                  <a:lnTo>
                    <a:pt x="123" y="38"/>
                  </a:lnTo>
                  <a:lnTo>
                    <a:pt x="134" y="36"/>
                  </a:lnTo>
                  <a:lnTo>
                    <a:pt x="143" y="36"/>
                  </a:lnTo>
                  <a:lnTo>
                    <a:pt x="151" y="36"/>
                  </a:lnTo>
                  <a:lnTo>
                    <a:pt x="160" y="36"/>
                  </a:lnTo>
                  <a:lnTo>
                    <a:pt x="167" y="34"/>
                  </a:lnTo>
                  <a:lnTo>
                    <a:pt x="174" y="29"/>
                  </a:lnTo>
                  <a:lnTo>
                    <a:pt x="176" y="27"/>
                  </a:lnTo>
                  <a:lnTo>
                    <a:pt x="178" y="21"/>
                  </a:lnTo>
                  <a:lnTo>
                    <a:pt x="176" y="18"/>
                  </a:lnTo>
                  <a:lnTo>
                    <a:pt x="174" y="16"/>
                  </a:lnTo>
                  <a:lnTo>
                    <a:pt x="171" y="18"/>
                  </a:lnTo>
                  <a:lnTo>
                    <a:pt x="165" y="19"/>
                  </a:lnTo>
                  <a:lnTo>
                    <a:pt x="160" y="23"/>
                  </a:lnTo>
                  <a:lnTo>
                    <a:pt x="154" y="25"/>
                  </a:lnTo>
                  <a:lnTo>
                    <a:pt x="143" y="25"/>
                  </a:lnTo>
                  <a:lnTo>
                    <a:pt x="134" y="23"/>
                  </a:lnTo>
                  <a:lnTo>
                    <a:pt x="123" y="23"/>
                  </a:lnTo>
                  <a:lnTo>
                    <a:pt x="120" y="19"/>
                  </a:lnTo>
                  <a:lnTo>
                    <a:pt x="116" y="18"/>
                  </a:lnTo>
                  <a:lnTo>
                    <a:pt x="114" y="18"/>
                  </a:lnTo>
                  <a:lnTo>
                    <a:pt x="109" y="19"/>
                  </a:lnTo>
                  <a:lnTo>
                    <a:pt x="104" y="21"/>
                  </a:lnTo>
                  <a:lnTo>
                    <a:pt x="100" y="27"/>
                  </a:lnTo>
                  <a:lnTo>
                    <a:pt x="98" y="32"/>
                  </a:lnTo>
                  <a:lnTo>
                    <a:pt x="98" y="38"/>
                  </a:lnTo>
                  <a:lnTo>
                    <a:pt x="100" y="41"/>
                  </a:lnTo>
                  <a:lnTo>
                    <a:pt x="100" y="47"/>
                  </a:lnTo>
                  <a:lnTo>
                    <a:pt x="98" y="52"/>
                  </a:lnTo>
                  <a:lnTo>
                    <a:pt x="95" y="57"/>
                  </a:lnTo>
                  <a:lnTo>
                    <a:pt x="93" y="65"/>
                  </a:lnTo>
                  <a:lnTo>
                    <a:pt x="95" y="72"/>
                  </a:lnTo>
                  <a:lnTo>
                    <a:pt x="95" y="77"/>
                  </a:lnTo>
                  <a:lnTo>
                    <a:pt x="91" y="88"/>
                  </a:lnTo>
                  <a:lnTo>
                    <a:pt x="89" y="92"/>
                  </a:lnTo>
                  <a:lnTo>
                    <a:pt x="91" y="97"/>
                  </a:lnTo>
                  <a:lnTo>
                    <a:pt x="91" y="103"/>
                  </a:lnTo>
                  <a:lnTo>
                    <a:pt x="91" y="108"/>
                  </a:lnTo>
                  <a:lnTo>
                    <a:pt x="91" y="123"/>
                  </a:lnTo>
                  <a:lnTo>
                    <a:pt x="93" y="132"/>
                  </a:lnTo>
                  <a:lnTo>
                    <a:pt x="95" y="139"/>
                  </a:lnTo>
                  <a:lnTo>
                    <a:pt x="98" y="141"/>
                  </a:lnTo>
                  <a:lnTo>
                    <a:pt x="102" y="141"/>
                  </a:lnTo>
                  <a:lnTo>
                    <a:pt x="105" y="141"/>
                  </a:lnTo>
                  <a:lnTo>
                    <a:pt x="107" y="137"/>
                  </a:lnTo>
                  <a:lnTo>
                    <a:pt x="114" y="130"/>
                  </a:lnTo>
                  <a:lnTo>
                    <a:pt x="116" y="123"/>
                  </a:lnTo>
                  <a:lnTo>
                    <a:pt x="114" y="115"/>
                  </a:lnTo>
                  <a:lnTo>
                    <a:pt x="114" y="110"/>
                  </a:lnTo>
                  <a:lnTo>
                    <a:pt x="114" y="106"/>
                  </a:lnTo>
                  <a:lnTo>
                    <a:pt x="116" y="103"/>
                  </a:lnTo>
                  <a:lnTo>
                    <a:pt x="118" y="101"/>
                  </a:lnTo>
                  <a:lnTo>
                    <a:pt x="122" y="101"/>
                  </a:lnTo>
                  <a:lnTo>
                    <a:pt x="123" y="103"/>
                  </a:lnTo>
                  <a:lnTo>
                    <a:pt x="125" y="106"/>
                  </a:lnTo>
                  <a:lnTo>
                    <a:pt x="127" y="110"/>
                  </a:lnTo>
                  <a:lnTo>
                    <a:pt x="129" y="115"/>
                  </a:lnTo>
                  <a:lnTo>
                    <a:pt x="131" y="119"/>
                  </a:lnTo>
                  <a:lnTo>
                    <a:pt x="133" y="123"/>
                  </a:lnTo>
                  <a:lnTo>
                    <a:pt x="134" y="123"/>
                  </a:lnTo>
                  <a:lnTo>
                    <a:pt x="136" y="124"/>
                  </a:lnTo>
                  <a:lnTo>
                    <a:pt x="138" y="123"/>
                  </a:lnTo>
                  <a:lnTo>
                    <a:pt x="138" y="119"/>
                  </a:lnTo>
                  <a:lnTo>
                    <a:pt x="145" y="115"/>
                  </a:lnTo>
                  <a:lnTo>
                    <a:pt x="147" y="114"/>
                  </a:lnTo>
                  <a:lnTo>
                    <a:pt x="149" y="112"/>
                  </a:lnTo>
                  <a:lnTo>
                    <a:pt x="149" y="108"/>
                  </a:lnTo>
                  <a:lnTo>
                    <a:pt x="147" y="105"/>
                  </a:lnTo>
                  <a:lnTo>
                    <a:pt x="142" y="99"/>
                  </a:lnTo>
                  <a:lnTo>
                    <a:pt x="134" y="94"/>
                  </a:lnTo>
                  <a:lnTo>
                    <a:pt x="131" y="92"/>
                  </a:lnTo>
                  <a:lnTo>
                    <a:pt x="129" y="88"/>
                  </a:lnTo>
                  <a:lnTo>
                    <a:pt x="127" y="85"/>
                  </a:lnTo>
                  <a:lnTo>
                    <a:pt x="127" y="81"/>
                  </a:lnTo>
                  <a:lnTo>
                    <a:pt x="129" y="76"/>
                  </a:lnTo>
                  <a:lnTo>
                    <a:pt x="131" y="72"/>
                  </a:lnTo>
                  <a:lnTo>
                    <a:pt x="134" y="70"/>
                  </a:lnTo>
                  <a:lnTo>
                    <a:pt x="140" y="70"/>
                  </a:lnTo>
                  <a:lnTo>
                    <a:pt x="143" y="70"/>
                  </a:lnTo>
                  <a:lnTo>
                    <a:pt x="147" y="68"/>
                  </a:lnTo>
                  <a:close/>
                  <a:moveTo>
                    <a:pt x="156" y="242"/>
                  </a:moveTo>
                  <a:lnTo>
                    <a:pt x="156" y="242"/>
                  </a:lnTo>
                  <a:lnTo>
                    <a:pt x="161" y="240"/>
                  </a:lnTo>
                  <a:lnTo>
                    <a:pt x="165" y="238"/>
                  </a:lnTo>
                  <a:lnTo>
                    <a:pt x="174" y="233"/>
                  </a:lnTo>
                  <a:lnTo>
                    <a:pt x="180" y="229"/>
                  </a:lnTo>
                  <a:lnTo>
                    <a:pt x="183" y="226"/>
                  </a:lnTo>
                  <a:lnTo>
                    <a:pt x="190" y="219"/>
                  </a:lnTo>
                  <a:lnTo>
                    <a:pt x="200" y="215"/>
                  </a:lnTo>
                  <a:lnTo>
                    <a:pt x="205" y="211"/>
                  </a:lnTo>
                  <a:lnTo>
                    <a:pt x="209" y="208"/>
                  </a:lnTo>
                  <a:lnTo>
                    <a:pt x="209" y="206"/>
                  </a:lnTo>
                  <a:lnTo>
                    <a:pt x="207" y="204"/>
                  </a:lnTo>
                  <a:lnTo>
                    <a:pt x="201" y="204"/>
                  </a:lnTo>
                  <a:lnTo>
                    <a:pt x="198" y="206"/>
                  </a:lnTo>
                  <a:lnTo>
                    <a:pt x="194" y="208"/>
                  </a:lnTo>
                  <a:lnTo>
                    <a:pt x="190" y="209"/>
                  </a:lnTo>
                  <a:lnTo>
                    <a:pt x="185" y="209"/>
                  </a:lnTo>
                  <a:lnTo>
                    <a:pt x="181" y="209"/>
                  </a:lnTo>
                  <a:lnTo>
                    <a:pt x="180" y="211"/>
                  </a:lnTo>
                  <a:lnTo>
                    <a:pt x="180" y="213"/>
                  </a:lnTo>
                  <a:lnTo>
                    <a:pt x="178" y="215"/>
                  </a:lnTo>
                  <a:lnTo>
                    <a:pt x="174" y="217"/>
                  </a:lnTo>
                  <a:lnTo>
                    <a:pt x="171" y="217"/>
                  </a:lnTo>
                  <a:lnTo>
                    <a:pt x="167" y="219"/>
                  </a:lnTo>
                  <a:lnTo>
                    <a:pt x="165" y="220"/>
                  </a:lnTo>
                  <a:lnTo>
                    <a:pt x="154" y="231"/>
                  </a:lnTo>
                  <a:lnTo>
                    <a:pt x="151" y="235"/>
                  </a:lnTo>
                  <a:lnTo>
                    <a:pt x="149" y="238"/>
                  </a:lnTo>
                  <a:lnTo>
                    <a:pt x="151" y="240"/>
                  </a:lnTo>
                  <a:lnTo>
                    <a:pt x="156" y="242"/>
                  </a:lnTo>
                  <a:close/>
                </a:path>
              </a:pathLst>
            </a:custGeom>
            <a:solidFill>
              <a:srgbClr val="EE2A7B"/>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TW" altLang="en-US"/>
            </a:p>
          </p:txBody>
        </p:sp>
        <p:sp>
          <p:nvSpPr>
            <p:cNvPr id="35867" name="Freeform 9"/>
            <p:cNvSpPr>
              <a:spLocks noEditPoints="1"/>
            </p:cNvSpPr>
            <p:nvPr/>
          </p:nvSpPr>
          <p:spPr bwMode="auto">
            <a:xfrm>
              <a:off x="250825" y="1412875"/>
              <a:ext cx="3741738" cy="2843213"/>
            </a:xfrm>
            <a:custGeom>
              <a:avLst/>
              <a:gdLst>
                <a:gd name="T0" fmla="*/ 2147483647 w 2357"/>
                <a:gd name="T1" fmla="*/ 2147483647 h 1791"/>
                <a:gd name="T2" fmla="*/ 2147483647 w 2357"/>
                <a:gd name="T3" fmla="*/ 2147483647 h 1791"/>
                <a:gd name="T4" fmla="*/ 2147483647 w 2357"/>
                <a:gd name="T5" fmla="*/ 2147483647 h 1791"/>
                <a:gd name="T6" fmla="*/ 2147483647 w 2357"/>
                <a:gd name="T7" fmla="*/ 2147483647 h 1791"/>
                <a:gd name="T8" fmla="*/ 2147483647 w 2357"/>
                <a:gd name="T9" fmla="*/ 2147483647 h 1791"/>
                <a:gd name="T10" fmla="*/ 2147483647 w 2357"/>
                <a:gd name="T11" fmla="*/ 2147483647 h 1791"/>
                <a:gd name="T12" fmla="*/ 2147483647 w 2357"/>
                <a:gd name="T13" fmla="*/ 2147483647 h 1791"/>
                <a:gd name="T14" fmla="*/ 2147483647 w 2357"/>
                <a:gd name="T15" fmla="*/ 2147483647 h 1791"/>
                <a:gd name="T16" fmla="*/ 2147483647 w 2357"/>
                <a:gd name="T17" fmla="*/ 2147483647 h 1791"/>
                <a:gd name="T18" fmla="*/ 2147483647 w 2357"/>
                <a:gd name="T19" fmla="*/ 2147483647 h 1791"/>
                <a:gd name="T20" fmla="*/ 2147483647 w 2357"/>
                <a:gd name="T21" fmla="*/ 2147483647 h 1791"/>
                <a:gd name="T22" fmla="*/ 2147483647 w 2357"/>
                <a:gd name="T23" fmla="*/ 2147483647 h 1791"/>
                <a:gd name="T24" fmla="*/ 2147483647 w 2357"/>
                <a:gd name="T25" fmla="*/ 2147483647 h 1791"/>
                <a:gd name="T26" fmla="*/ 2147483647 w 2357"/>
                <a:gd name="T27" fmla="*/ 2147483647 h 1791"/>
                <a:gd name="T28" fmla="*/ 2147483647 w 2357"/>
                <a:gd name="T29" fmla="*/ 2147483647 h 1791"/>
                <a:gd name="T30" fmla="*/ 2147483647 w 2357"/>
                <a:gd name="T31" fmla="*/ 2147483647 h 1791"/>
                <a:gd name="T32" fmla="*/ 2147483647 w 2357"/>
                <a:gd name="T33" fmla="*/ 2147483647 h 1791"/>
                <a:gd name="T34" fmla="*/ 2147483647 w 2357"/>
                <a:gd name="T35" fmla="*/ 2147483647 h 1791"/>
                <a:gd name="T36" fmla="*/ 2147483647 w 2357"/>
                <a:gd name="T37" fmla="*/ 2147483647 h 1791"/>
                <a:gd name="T38" fmla="*/ 2147483647 w 2357"/>
                <a:gd name="T39" fmla="*/ 2147483647 h 1791"/>
                <a:gd name="T40" fmla="*/ 2147483647 w 2357"/>
                <a:gd name="T41" fmla="*/ 2147483647 h 1791"/>
                <a:gd name="T42" fmla="*/ 2147483647 w 2357"/>
                <a:gd name="T43" fmla="*/ 2147483647 h 1791"/>
                <a:gd name="T44" fmla="*/ 2147483647 w 2357"/>
                <a:gd name="T45" fmla="*/ 2147483647 h 1791"/>
                <a:gd name="T46" fmla="*/ 2147483647 w 2357"/>
                <a:gd name="T47" fmla="*/ 2147483647 h 1791"/>
                <a:gd name="T48" fmla="*/ 2147483647 w 2357"/>
                <a:gd name="T49" fmla="*/ 2147483647 h 1791"/>
                <a:gd name="T50" fmla="*/ 2147483647 w 2357"/>
                <a:gd name="T51" fmla="*/ 2147483647 h 1791"/>
                <a:gd name="T52" fmla="*/ 2147483647 w 2357"/>
                <a:gd name="T53" fmla="*/ 2147483647 h 1791"/>
                <a:gd name="T54" fmla="*/ 2147483647 w 2357"/>
                <a:gd name="T55" fmla="*/ 2147483647 h 1791"/>
                <a:gd name="T56" fmla="*/ 2147483647 w 2357"/>
                <a:gd name="T57" fmla="*/ 2147483647 h 1791"/>
                <a:gd name="T58" fmla="*/ 2147483647 w 2357"/>
                <a:gd name="T59" fmla="*/ 2147483647 h 1791"/>
                <a:gd name="T60" fmla="*/ 2147483647 w 2357"/>
                <a:gd name="T61" fmla="*/ 2147483647 h 1791"/>
                <a:gd name="T62" fmla="*/ 2147483647 w 2357"/>
                <a:gd name="T63" fmla="*/ 2147483647 h 1791"/>
                <a:gd name="T64" fmla="*/ 2147483647 w 2357"/>
                <a:gd name="T65" fmla="*/ 2147483647 h 1791"/>
                <a:gd name="T66" fmla="*/ 2147483647 w 2357"/>
                <a:gd name="T67" fmla="*/ 2147483647 h 1791"/>
                <a:gd name="T68" fmla="*/ 2147483647 w 2357"/>
                <a:gd name="T69" fmla="*/ 2147483647 h 1791"/>
                <a:gd name="T70" fmla="*/ 2147483647 w 2357"/>
                <a:gd name="T71" fmla="*/ 2147483647 h 1791"/>
                <a:gd name="T72" fmla="*/ 2147483647 w 2357"/>
                <a:gd name="T73" fmla="*/ 2147483647 h 1791"/>
                <a:gd name="T74" fmla="*/ 2147483647 w 2357"/>
                <a:gd name="T75" fmla="*/ 2147483647 h 1791"/>
                <a:gd name="T76" fmla="*/ 2147483647 w 2357"/>
                <a:gd name="T77" fmla="*/ 2147483647 h 1791"/>
                <a:gd name="T78" fmla="*/ 2147483647 w 2357"/>
                <a:gd name="T79" fmla="*/ 2147483647 h 1791"/>
                <a:gd name="T80" fmla="*/ 2147483647 w 2357"/>
                <a:gd name="T81" fmla="*/ 2147483647 h 1791"/>
                <a:gd name="T82" fmla="*/ 2147483647 w 2357"/>
                <a:gd name="T83" fmla="*/ 2147483647 h 1791"/>
                <a:gd name="T84" fmla="*/ 2147483647 w 2357"/>
                <a:gd name="T85" fmla="*/ 2147483647 h 1791"/>
                <a:gd name="T86" fmla="*/ 2147483647 w 2357"/>
                <a:gd name="T87" fmla="*/ 2147483647 h 1791"/>
                <a:gd name="T88" fmla="*/ 2147483647 w 2357"/>
                <a:gd name="T89" fmla="*/ 2147483647 h 1791"/>
                <a:gd name="T90" fmla="*/ 2147483647 w 2357"/>
                <a:gd name="T91" fmla="*/ 2147483647 h 1791"/>
                <a:gd name="T92" fmla="*/ 2147483647 w 2357"/>
                <a:gd name="T93" fmla="*/ 2147483647 h 1791"/>
                <a:gd name="T94" fmla="*/ 2147483647 w 2357"/>
                <a:gd name="T95" fmla="*/ 2147483647 h 1791"/>
                <a:gd name="T96" fmla="*/ 2147483647 w 2357"/>
                <a:gd name="T97" fmla="*/ 2147483647 h 1791"/>
                <a:gd name="T98" fmla="*/ 2147483647 w 2357"/>
                <a:gd name="T99" fmla="*/ 2147483647 h 1791"/>
                <a:gd name="T100" fmla="*/ 2147483647 w 2357"/>
                <a:gd name="T101" fmla="*/ 2147483647 h 1791"/>
                <a:gd name="T102" fmla="*/ 2147483647 w 2357"/>
                <a:gd name="T103" fmla="*/ 2147483647 h 1791"/>
                <a:gd name="T104" fmla="*/ 2147483647 w 2357"/>
                <a:gd name="T105" fmla="*/ 2147483647 h 1791"/>
                <a:gd name="T106" fmla="*/ 2147483647 w 2357"/>
                <a:gd name="T107" fmla="*/ 2147483647 h 1791"/>
                <a:gd name="T108" fmla="*/ 2147483647 w 2357"/>
                <a:gd name="T109" fmla="*/ 2147483647 h 1791"/>
                <a:gd name="T110" fmla="*/ 2147483647 w 2357"/>
                <a:gd name="T111" fmla="*/ 2147483647 h 1791"/>
                <a:gd name="T112" fmla="*/ 2147483647 w 2357"/>
                <a:gd name="T113" fmla="*/ 2147483647 h 1791"/>
                <a:gd name="T114" fmla="*/ 2147483647 w 2357"/>
                <a:gd name="T115" fmla="*/ 2147483647 h 1791"/>
                <a:gd name="T116" fmla="*/ 2147483647 w 2357"/>
                <a:gd name="T117" fmla="*/ 2147483647 h 1791"/>
                <a:gd name="T118" fmla="*/ 2147483647 w 2357"/>
                <a:gd name="T119" fmla="*/ 2147483647 h 1791"/>
                <a:gd name="T120" fmla="*/ 2147483647 w 2357"/>
                <a:gd name="T121" fmla="*/ 2147483647 h 1791"/>
                <a:gd name="T122" fmla="*/ 2147483647 w 2357"/>
                <a:gd name="T123" fmla="*/ 2147483647 h 1791"/>
                <a:gd name="T124" fmla="*/ 2147483647 w 2357"/>
                <a:gd name="T125" fmla="*/ 2147483647 h 1791"/>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357" h="1791">
                  <a:moveTo>
                    <a:pt x="1086" y="284"/>
                  </a:moveTo>
                  <a:lnTo>
                    <a:pt x="1086" y="284"/>
                  </a:lnTo>
                  <a:lnTo>
                    <a:pt x="1086" y="279"/>
                  </a:lnTo>
                  <a:lnTo>
                    <a:pt x="1088" y="275"/>
                  </a:lnTo>
                  <a:lnTo>
                    <a:pt x="1093" y="268"/>
                  </a:lnTo>
                  <a:lnTo>
                    <a:pt x="1102" y="261"/>
                  </a:lnTo>
                  <a:lnTo>
                    <a:pt x="1111" y="259"/>
                  </a:lnTo>
                  <a:lnTo>
                    <a:pt x="1115" y="261"/>
                  </a:lnTo>
                  <a:lnTo>
                    <a:pt x="1119" y="262"/>
                  </a:lnTo>
                  <a:lnTo>
                    <a:pt x="1124" y="268"/>
                  </a:lnTo>
                  <a:lnTo>
                    <a:pt x="1128" y="275"/>
                  </a:lnTo>
                  <a:lnTo>
                    <a:pt x="1128" y="282"/>
                  </a:lnTo>
                  <a:lnTo>
                    <a:pt x="1126" y="290"/>
                  </a:lnTo>
                  <a:lnTo>
                    <a:pt x="1122" y="291"/>
                  </a:lnTo>
                  <a:lnTo>
                    <a:pt x="1117" y="293"/>
                  </a:lnTo>
                  <a:lnTo>
                    <a:pt x="1110" y="293"/>
                  </a:lnTo>
                  <a:lnTo>
                    <a:pt x="1097" y="291"/>
                  </a:lnTo>
                  <a:lnTo>
                    <a:pt x="1090" y="290"/>
                  </a:lnTo>
                  <a:lnTo>
                    <a:pt x="1088" y="286"/>
                  </a:lnTo>
                  <a:lnTo>
                    <a:pt x="1086" y="284"/>
                  </a:lnTo>
                  <a:close/>
                  <a:moveTo>
                    <a:pt x="1122" y="214"/>
                  </a:moveTo>
                  <a:lnTo>
                    <a:pt x="1122" y="214"/>
                  </a:lnTo>
                  <a:lnTo>
                    <a:pt x="1131" y="214"/>
                  </a:lnTo>
                  <a:lnTo>
                    <a:pt x="1137" y="210"/>
                  </a:lnTo>
                  <a:lnTo>
                    <a:pt x="1140" y="208"/>
                  </a:lnTo>
                  <a:lnTo>
                    <a:pt x="1142" y="204"/>
                  </a:lnTo>
                  <a:lnTo>
                    <a:pt x="1140" y="201"/>
                  </a:lnTo>
                  <a:lnTo>
                    <a:pt x="1137" y="197"/>
                  </a:lnTo>
                  <a:lnTo>
                    <a:pt x="1131" y="197"/>
                  </a:lnTo>
                  <a:lnTo>
                    <a:pt x="1122" y="197"/>
                  </a:lnTo>
                  <a:lnTo>
                    <a:pt x="1115" y="201"/>
                  </a:lnTo>
                  <a:lnTo>
                    <a:pt x="1106" y="204"/>
                  </a:lnTo>
                  <a:lnTo>
                    <a:pt x="1100" y="204"/>
                  </a:lnTo>
                  <a:lnTo>
                    <a:pt x="1099" y="203"/>
                  </a:lnTo>
                  <a:lnTo>
                    <a:pt x="1095" y="203"/>
                  </a:lnTo>
                  <a:lnTo>
                    <a:pt x="1091" y="208"/>
                  </a:lnTo>
                  <a:lnTo>
                    <a:pt x="1095" y="208"/>
                  </a:lnTo>
                  <a:lnTo>
                    <a:pt x="1097" y="208"/>
                  </a:lnTo>
                  <a:lnTo>
                    <a:pt x="1099" y="206"/>
                  </a:lnTo>
                  <a:lnTo>
                    <a:pt x="1100" y="206"/>
                  </a:lnTo>
                  <a:lnTo>
                    <a:pt x="1111" y="210"/>
                  </a:lnTo>
                  <a:lnTo>
                    <a:pt x="1117" y="212"/>
                  </a:lnTo>
                  <a:lnTo>
                    <a:pt x="1122" y="214"/>
                  </a:lnTo>
                  <a:close/>
                  <a:moveTo>
                    <a:pt x="1403" y="481"/>
                  </a:moveTo>
                  <a:lnTo>
                    <a:pt x="1403" y="481"/>
                  </a:lnTo>
                  <a:lnTo>
                    <a:pt x="1401" y="481"/>
                  </a:lnTo>
                  <a:lnTo>
                    <a:pt x="1397" y="483"/>
                  </a:lnTo>
                  <a:lnTo>
                    <a:pt x="1394" y="485"/>
                  </a:lnTo>
                  <a:lnTo>
                    <a:pt x="1392" y="487"/>
                  </a:lnTo>
                  <a:lnTo>
                    <a:pt x="1392" y="490"/>
                  </a:lnTo>
                  <a:lnTo>
                    <a:pt x="1392" y="499"/>
                  </a:lnTo>
                  <a:lnTo>
                    <a:pt x="1396" y="501"/>
                  </a:lnTo>
                  <a:lnTo>
                    <a:pt x="1397" y="505"/>
                  </a:lnTo>
                  <a:lnTo>
                    <a:pt x="1403" y="505"/>
                  </a:lnTo>
                  <a:lnTo>
                    <a:pt x="1406" y="503"/>
                  </a:lnTo>
                  <a:lnTo>
                    <a:pt x="1408" y="499"/>
                  </a:lnTo>
                  <a:lnTo>
                    <a:pt x="1410" y="496"/>
                  </a:lnTo>
                  <a:lnTo>
                    <a:pt x="1410" y="490"/>
                  </a:lnTo>
                  <a:lnTo>
                    <a:pt x="1408" y="487"/>
                  </a:lnTo>
                  <a:lnTo>
                    <a:pt x="1406" y="483"/>
                  </a:lnTo>
                  <a:lnTo>
                    <a:pt x="1403" y="481"/>
                  </a:lnTo>
                  <a:close/>
                  <a:moveTo>
                    <a:pt x="1153" y="268"/>
                  </a:moveTo>
                  <a:lnTo>
                    <a:pt x="1153" y="268"/>
                  </a:lnTo>
                  <a:lnTo>
                    <a:pt x="1155" y="275"/>
                  </a:lnTo>
                  <a:lnTo>
                    <a:pt x="1157" y="282"/>
                  </a:lnTo>
                  <a:lnTo>
                    <a:pt x="1160" y="286"/>
                  </a:lnTo>
                  <a:lnTo>
                    <a:pt x="1166" y="290"/>
                  </a:lnTo>
                  <a:lnTo>
                    <a:pt x="1173" y="291"/>
                  </a:lnTo>
                  <a:lnTo>
                    <a:pt x="1182" y="291"/>
                  </a:lnTo>
                  <a:lnTo>
                    <a:pt x="1187" y="290"/>
                  </a:lnTo>
                  <a:lnTo>
                    <a:pt x="1191" y="290"/>
                  </a:lnTo>
                  <a:lnTo>
                    <a:pt x="1196" y="293"/>
                  </a:lnTo>
                  <a:lnTo>
                    <a:pt x="1200" y="295"/>
                  </a:lnTo>
                  <a:lnTo>
                    <a:pt x="1204" y="295"/>
                  </a:lnTo>
                  <a:lnTo>
                    <a:pt x="1205" y="295"/>
                  </a:lnTo>
                  <a:lnTo>
                    <a:pt x="1213" y="290"/>
                  </a:lnTo>
                  <a:lnTo>
                    <a:pt x="1224" y="280"/>
                  </a:lnTo>
                  <a:lnTo>
                    <a:pt x="1229" y="277"/>
                  </a:lnTo>
                  <a:lnTo>
                    <a:pt x="1236" y="277"/>
                  </a:lnTo>
                  <a:lnTo>
                    <a:pt x="1242" y="279"/>
                  </a:lnTo>
                  <a:lnTo>
                    <a:pt x="1247" y="282"/>
                  </a:lnTo>
                  <a:lnTo>
                    <a:pt x="1254" y="288"/>
                  </a:lnTo>
                  <a:lnTo>
                    <a:pt x="1260" y="291"/>
                  </a:lnTo>
                  <a:lnTo>
                    <a:pt x="1265" y="291"/>
                  </a:lnTo>
                  <a:lnTo>
                    <a:pt x="1274" y="290"/>
                  </a:lnTo>
                  <a:lnTo>
                    <a:pt x="1280" y="286"/>
                  </a:lnTo>
                  <a:lnTo>
                    <a:pt x="1283" y="284"/>
                  </a:lnTo>
                  <a:lnTo>
                    <a:pt x="1287" y="284"/>
                  </a:lnTo>
                  <a:lnTo>
                    <a:pt x="1292" y="288"/>
                  </a:lnTo>
                  <a:lnTo>
                    <a:pt x="1298" y="291"/>
                  </a:lnTo>
                  <a:lnTo>
                    <a:pt x="1307" y="293"/>
                  </a:lnTo>
                  <a:lnTo>
                    <a:pt x="1320" y="291"/>
                  </a:lnTo>
                  <a:lnTo>
                    <a:pt x="1330" y="288"/>
                  </a:lnTo>
                  <a:lnTo>
                    <a:pt x="1334" y="286"/>
                  </a:lnTo>
                  <a:lnTo>
                    <a:pt x="1336" y="282"/>
                  </a:lnTo>
                  <a:lnTo>
                    <a:pt x="1338" y="273"/>
                  </a:lnTo>
                  <a:lnTo>
                    <a:pt x="1336" y="268"/>
                  </a:lnTo>
                  <a:lnTo>
                    <a:pt x="1330" y="262"/>
                  </a:lnTo>
                  <a:lnTo>
                    <a:pt x="1323" y="259"/>
                  </a:lnTo>
                  <a:lnTo>
                    <a:pt x="1307" y="259"/>
                  </a:lnTo>
                  <a:lnTo>
                    <a:pt x="1300" y="257"/>
                  </a:lnTo>
                  <a:lnTo>
                    <a:pt x="1292" y="255"/>
                  </a:lnTo>
                  <a:lnTo>
                    <a:pt x="1287" y="255"/>
                  </a:lnTo>
                  <a:lnTo>
                    <a:pt x="1283" y="255"/>
                  </a:lnTo>
                  <a:lnTo>
                    <a:pt x="1276" y="257"/>
                  </a:lnTo>
                  <a:lnTo>
                    <a:pt x="1271" y="259"/>
                  </a:lnTo>
                  <a:lnTo>
                    <a:pt x="1265" y="259"/>
                  </a:lnTo>
                  <a:lnTo>
                    <a:pt x="1253" y="257"/>
                  </a:lnTo>
                  <a:lnTo>
                    <a:pt x="1247" y="257"/>
                  </a:lnTo>
                  <a:lnTo>
                    <a:pt x="1242" y="259"/>
                  </a:lnTo>
                  <a:lnTo>
                    <a:pt x="1231" y="264"/>
                  </a:lnTo>
                  <a:lnTo>
                    <a:pt x="1224" y="266"/>
                  </a:lnTo>
                  <a:lnTo>
                    <a:pt x="1215" y="268"/>
                  </a:lnTo>
                  <a:lnTo>
                    <a:pt x="1207" y="268"/>
                  </a:lnTo>
                  <a:lnTo>
                    <a:pt x="1200" y="264"/>
                  </a:lnTo>
                  <a:lnTo>
                    <a:pt x="1195" y="261"/>
                  </a:lnTo>
                  <a:lnTo>
                    <a:pt x="1187" y="259"/>
                  </a:lnTo>
                  <a:lnTo>
                    <a:pt x="1186" y="255"/>
                  </a:lnTo>
                  <a:lnTo>
                    <a:pt x="1184" y="252"/>
                  </a:lnTo>
                  <a:lnTo>
                    <a:pt x="1182" y="244"/>
                  </a:lnTo>
                  <a:lnTo>
                    <a:pt x="1178" y="239"/>
                  </a:lnTo>
                  <a:lnTo>
                    <a:pt x="1175" y="237"/>
                  </a:lnTo>
                  <a:lnTo>
                    <a:pt x="1169" y="237"/>
                  </a:lnTo>
                  <a:lnTo>
                    <a:pt x="1164" y="235"/>
                  </a:lnTo>
                  <a:lnTo>
                    <a:pt x="1158" y="230"/>
                  </a:lnTo>
                  <a:lnTo>
                    <a:pt x="1155" y="228"/>
                  </a:lnTo>
                  <a:lnTo>
                    <a:pt x="1151" y="228"/>
                  </a:lnTo>
                  <a:lnTo>
                    <a:pt x="1146" y="228"/>
                  </a:lnTo>
                  <a:lnTo>
                    <a:pt x="1139" y="230"/>
                  </a:lnTo>
                  <a:lnTo>
                    <a:pt x="1135" y="230"/>
                  </a:lnTo>
                  <a:lnTo>
                    <a:pt x="1133" y="228"/>
                  </a:lnTo>
                  <a:lnTo>
                    <a:pt x="1131" y="226"/>
                  </a:lnTo>
                  <a:lnTo>
                    <a:pt x="1129" y="223"/>
                  </a:lnTo>
                  <a:lnTo>
                    <a:pt x="1122" y="221"/>
                  </a:lnTo>
                  <a:lnTo>
                    <a:pt x="1115" y="219"/>
                  </a:lnTo>
                  <a:lnTo>
                    <a:pt x="1106" y="221"/>
                  </a:lnTo>
                  <a:lnTo>
                    <a:pt x="1099" y="224"/>
                  </a:lnTo>
                  <a:lnTo>
                    <a:pt x="1097" y="226"/>
                  </a:lnTo>
                  <a:lnTo>
                    <a:pt x="1095" y="230"/>
                  </a:lnTo>
                  <a:lnTo>
                    <a:pt x="1097" y="232"/>
                  </a:lnTo>
                  <a:lnTo>
                    <a:pt x="1100" y="235"/>
                  </a:lnTo>
                  <a:lnTo>
                    <a:pt x="1106" y="237"/>
                  </a:lnTo>
                  <a:lnTo>
                    <a:pt x="1111" y="237"/>
                  </a:lnTo>
                  <a:lnTo>
                    <a:pt x="1133" y="237"/>
                  </a:lnTo>
                  <a:lnTo>
                    <a:pt x="1144" y="241"/>
                  </a:lnTo>
                  <a:lnTo>
                    <a:pt x="1148" y="242"/>
                  </a:lnTo>
                  <a:lnTo>
                    <a:pt x="1151" y="246"/>
                  </a:lnTo>
                  <a:lnTo>
                    <a:pt x="1153" y="250"/>
                  </a:lnTo>
                  <a:lnTo>
                    <a:pt x="1153" y="257"/>
                  </a:lnTo>
                  <a:lnTo>
                    <a:pt x="1153" y="268"/>
                  </a:lnTo>
                  <a:close/>
                  <a:moveTo>
                    <a:pt x="1032" y="226"/>
                  </a:moveTo>
                  <a:lnTo>
                    <a:pt x="1032" y="226"/>
                  </a:lnTo>
                  <a:lnTo>
                    <a:pt x="1028" y="228"/>
                  </a:lnTo>
                  <a:lnTo>
                    <a:pt x="1026" y="232"/>
                  </a:lnTo>
                  <a:lnTo>
                    <a:pt x="1026" y="233"/>
                  </a:lnTo>
                  <a:lnTo>
                    <a:pt x="1026" y="237"/>
                  </a:lnTo>
                  <a:lnTo>
                    <a:pt x="1030" y="242"/>
                  </a:lnTo>
                  <a:lnTo>
                    <a:pt x="1030" y="250"/>
                  </a:lnTo>
                  <a:lnTo>
                    <a:pt x="1030" y="253"/>
                  </a:lnTo>
                  <a:lnTo>
                    <a:pt x="1028" y="255"/>
                  </a:lnTo>
                  <a:lnTo>
                    <a:pt x="1026" y="253"/>
                  </a:lnTo>
                  <a:lnTo>
                    <a:pt x="1023" y="252"/>
                  </a:lnTo>
                  <a:lnTo>
                    <a:pt x="1015" y="239"/>
                  </a:lnTo>
                  <a:lnTo>
                    <a:pt x="1014" y="237"/>
                  </a:lnTo>
                  <a:lnTo>
                    <a:pt x="1008" y="235"/>
                  </a:lnTo>
                  <a:lnTo>
                    <a:pt x="1005" y="235"/>
                  </a:lnTo>
                  <a:lnTo>
                    <a:pt x="1003" y="237"/>
                  </a:lnTo>
                  <a:lnTo>
                    <a:pt x="1001" y="241"/>
                  </a:lnTo>
                  <a:lnTo>
                    <a:pt x="1003" y="242"/>
                  </a:lnTo>
                  <a:lnTo>
                    <a:pt x="1005" y="246"/>
                  </a:lnTo>
                  <a:lnTo>
                    <a:pt x="1010" y="250"/>
                  </a:lnTo>
                  <a:lnTo>
                    <a:pt x="1012" y="255"/>
                  </a:lnTo>
                  <a:lnTo>
                    <a:pt x="1012" y="259"/>
                  </a:lnTo>
                  <a:lnTo>
                    <a:pt x="1008" y="261"/>
                  </a:lnTo>
                  <a:lnTo>
                    <a:pt x="1001" y="262"/>
                  </a:lnTo>
                  <a:lnTo>
                    <a:pt x="996" y="262"/>
                  </a:lnTo>
                  <a:lnTo>
                    <a:pt x="992" y="266"/>
                  </a:lnTo>
                  <a:lnTo>
                    <a:pt x="990" y="268"/>
                  </a:lnTo>
                  <a:lnTo>
                    <a:pt x="992" y="273"/>
                  </a:lnTo>
                  <a:lnTo>
                    <a:pt x="996" y="275"/>
                  </a:lnTo>
                  <a:lnTo>
                    <a:pt x="997" y="275"/>
                  </a:lnTo>
                  <a:lnTo>
                    <a:pt x="1003" y="273"/>
                  </a:lnTo>
                  <a:lnTo>
                    <a:pt x="1012" y="270"/>
                  </a:lnTo>
                  <a:lnTo>
                    <a:pt x="1019" y="266"/>
                  </a:lnTo>
                  <a:lnTo>
                    <a:pt x="1023" y="266"/>
                  </a:lnTo>
                  <a:lnTo>
                    <a:pt x="1026" y="266"/>
                  </a:lnTo>
                  <a:lnTo>
                    <a:pt x="1028" y="268"/>
                  </a:lnTo>
                  <a:lnTo>
                    <a:pt x="1028" y="270"/>
                  </a:lnTo>
                  <a:lnTo>
                    <a:pt x="1026" y="273"/>
                  </a:lnTo>
                  <a:lnTo>
                    <a:pt x="1026" y="277"/>
                  </a:lnTo>
                  <a:lnTo>
                    <a:pt x="1026" y="280"/>
                  </a:lnTo>
                  <a:lnTo>
                    <a:pt x="1030" y="284"/>
                  </a:lnTo>
                  <a:lnTo>
                    <a:pt x="1035" y="286"/>
                  </a:lnTo>
                  <a:lnTo>
                    <a:pt x="1048" y="286"/>
                  </a:lnTo>
                  <a:lnTo>
                    <a:pt x="1061" y="284"/>
                  </a:lnTo>
                  <a:lnTo>
                    <a:pt x="1066" y="282"/>
                  </a:lnTo>
                  <a:lnTo>
                    <a:pt x="1072" y="275"/>
                  </a:lnTo>
                  <a:lnTo>
                    <a:pt x="1073" y="270"/>
                  </a:lnTo>
                  <a:lnTo>
                    <a:pt x="1072" y="266"/>
                  </a:lnTo>
                  <a:lnTo>
                    <a:pt x="1068" y="262"/>
                  </a:lnTo>
                  <a:lnTo>
                    <a:pt x="1066" y="257"/>
                  </a:lnTo>
                  <a:lnTo>
                    <a:pt x="1064" y="253"/>
                  </a:lnTo>
                  <a:lnTo>
                    <a:pt x="1066" y="248"/>
                  </a:lnTo>
                  <a:lnTo>
                    <a:pt x="1066" y="242"/>
                  </a:lnTo>
                  <a:lnTo>
                    <a:pt x="1066" y="237"/>
                  </a:lnTo>
                  <a:lnTo>
                    <a:pt x="1061" y="232"/>
                  </a:lnTo>
                  <a:lnTo>
                    <a:pt x="1052" y="226"/>
                  </a:lnTo>
                  <a:lnTo>
                    <a:pt x="1044" y="224"/>
                  </a:lnTo>
                  <a:lnTo>
                    <a:pt x="1035" y="224"/>
                  </a:lnTo>
                  <a:lnTo>
                    <a:pt x="1032" y="226"/>
                  </a:lnTo>
                  <a:close/>
                  <a:moveTo>
                    <a:pt x="1061" y="434"/>
                  </a:moveTo>
                  <a:lnTo>
                    <a:pt x="1061" y="434"/>
                  </a:lnTo>
                  <a:lnTo>
                    <a:pt x="1055" y="432"/>
                  </a:lnTo>
                  <a:lnTo>
                    <a:pt x="1048" y="434"/>
                  </a:lnTo>
                  <a:lnTo>
                    <a:pt x="1044" y="438"/>
                  </a:lnTo>
                  <a:lnTo>
                    <a:pt x="1041" y="443"/>
                  </a:lnTo>
                  <a:lnTo>
                    <a:pt x="1041" y="451"/>
                  </a:lnTo>
                  <a:lnTo>
                    <a:pt x="1044" y="458"/>
                  </a:lnTo>
                  <a:lnTo>
                    <a:pt x="1050" y="463"/>
                  </a:lnTo>
                  <a:lnTo>
                    <a:pt x="1057" y="469"/>
                  </a:lnTo>
                  <a:lnTo>
                    <a:pt x="1066" y="472"/>
                  </a:lnTo>
                  <a:lnTo>
                    <a:pt x="1075" y="474"/>
                  </a:lnTo>
                  <a:lnTo>
                    <a:pt x="1082" y="474"/>
                  </a:lnTo>
                  <a:lnTo>
                    <a:pt x="1090" y="472"/>
                  </a:lnTo>
                  <a:lnTo>
                    <a:pt x="1093" y="470"/>
                  </a:lnTo>
                  <a:lnTo>
                    <a:pt x="1095" y="469"/>
                  </a:lnTo>
                  <a:lnTo>
                    <a:pt x="1097" y="461"/>
                  </a:lnTo>
                  <a:lnTo>
                    <a:pt x="1095" y="454"/>
                  </a:lnTo>
                  <a:lnTo>
                    <a:pt x="1095" y="447"/>
                  </a:lnTo>
                  <a:lnTo>
                    <a:pt x="1090" y="443"/>
                  </a:lnTo>
                  <a:lnTo>
                    <a:pt x="1082" y="440"/>
                  </a:lnTo>
                  <a:lnTo>
                    <a:pt x="1068" y="434"/>
                  </a:lnTo>
                  <a:lnTo>
                    <a:pt x="1061" y="434"/>
                  </a:lnTo>
                  <a:close/>
                  <a:moveTo>
                    <a:pt x="1077" y="346"/>
                  </a:moveTo>
                  <a:lnTo>
                    <a:pt x="1077" y="346"/>
                  </a:lnTo>
                  <a:lnTo>
                    <a:pt x="1072" y="344"/>
                  </a:lnTo>
                  <a:lnTo>
                    <a:pt x="1064" y="340"/>
                  </a:lnTo>
                  <a:lnTo>
                    <a:pt x="1061" y="335"/>
                  </a:lnTo>
                  <a:lnTo>
                    <a:pt x="1061" y="333"/>
                  </a:lnTo>
                  <a:lnTo>
                    <a:pt x="1062" y="329"/>
                  </a:lnTo>
                  <a:lnTo>
                    <a:pt x="1066" y="326"/>
                  </a:lnTo>
                  <a:lnTo>
                    <a:pt x="1072" y="324"/>
                  </a:lnTo>
                  <a:lnTo>
                    <a:pt x="1073" y="320"/>
                  </a:lnTo>
                  <a:lnTo>
                    <a:pt x="1073" y="315"/>
                  </a:lnTo>
                  <a:lnTo>
                    <a:pt x="1072" y="311"/>
                  </a:lnTo>
                  <a:lnTo>
                    <a:pt x="1070" y="308"/>
                  </a:lnTo>
                  <a:lnTo>
                    <a:pt x="1068" y="306"/>
                  </a:lnTo>
                  <a:lnTo>
                    <a:pt x="1064" y="304"/>
                  </a:lnTo>
                  <a:lnTo>
                    <a:pt x="1057" y="304"/>
                  </a:lnTo>
                  <a:lnTo>
                    <a:pt x="1052" y="306"/>
                  </a:lnTo>
                  <a:lnTo>
                    <a:pt x="1048" y="308"/>
                  </a:lnTo>
                  <a:lnTo>
                    <a:pt x="1039" y="313"/>
                  </a:lnTo>
                  <a:lnTo>
                    <a:pt x="1030" y="315"/>
                  </a:lnTo>
                  <a:lnTo>
                    <a:pt x="1023" y="317"/>
                  </a:lnTo>
                  <a:lnTo>
                    <a:pt x="1017" y="320"/>
                  </a:lnTo>
                  <a:lnTo>
                    <a:pt x="1015" y="322"/>
                  </a:lnTo>
                  <a:lnTo>
                    <a:pt x="1015" y="324"/>
                  </a:lnTo>
                  <a:lnTo>
                    <a:pt x="1017" y="328"/>
                  </a:lnTo>
                  <a:lnTo>
                    <a:pt x="1021" y="331"/>
                  </a:lnTo>
                  <a:lnTo>
                    <a:pt x="1024" y="335"/>
                  </a:lnTo>
                  <a:lnTo>
                    <a:pt x="1026" y="340"/>
                  </a:lnTo>
                  <a:lnTo>
                    <a:pt x="1026" y="342"/>
                  </a:lnTo>
                  <a:lnTo>
                    <a:pt x="1024" y="346"/>
                  </a:lnTo>
                  <a:lnTo>
                    <a:pt x="1023" y="346"/>
                  </a:lnTo>
                  <a:lnTo>
                    <a:pt x="1019" y="347"/>
                  </a:lnTo>
                  <a:lnTo>
                    <a:pt x="1015" y="347"/>
                  </a:lnTo>
                  <a:lnTo>
                    <a:pt x="1010" y="346"/>
                  </a:lnTo>
                  <a:lnTo>
                    <a:pt x="1006" y="344"/>
                  </a:lnTo>
                  <a:lnTo>
                    <a:pt x="1003" y="342"/>
                  </a:lnTo>
                  <a:lnTo>
                    <a:pt x="997" y="344"/>
                  </a:lnTo>
                  <a:lnTo>
                    <a:pt x="996" y="346"/>
                  </a:lnTo>
                  <a:lnTo>
                    <a:pt x="994" y="349"/>
                  </a:lnTo>
                  <a:lnTo>
                    <a:pt x="992" y="355"/>
                  </a:lnTo>
                  <a:lnTo>
                    <a:pt x="994" y="360"/>
                  </a:lnTo>
                  <a:lnTo>
                    <a:pt x="997" y="362"/>
                  </a:lnTo>
                  <a:lnTo>
                    <a:pt x="1008" y="362"/>
                  </a:lnTo>
                  <a:lnTo>
                    <a:pt x="1015" y="364"/>
                  </a:lnTo>
                  <a:lnTo>
                    <a:pt x="1021" y="369"/>
                  </a:lnTo>
                  <a:lnTo>
                    <a:pt x="1030" y="380"/>
                  </a:lnTo>
                  <a:lnTo>
                    <a:pt x="1039" y="387"/>
                  </a:lnTo>
                  <a:lnTo>
                    <a:pt x="1043" y="391"/>
                  </a:lnTo>
                  <a:lnTo>
                    <a:pt x="1050" y="391"/>
                  </a:lnTo>
                  <a:lnTo>
                    <a:pt x="1055" y="389"/>
                  </a:lnTo>
                  <a:lnTo>
                    <a:pt x="1061" y="387"/>
                  </a:lnTo>
                  <a:lnTo>
                    <a:pt x="1072" y="384"/>
                  </a:lnTo>
                  <a:lnTo>
                    <a:pt x="1077" y="382"/>
                  </a:lnTo>
                  <a:lnTo>
                    <a:pt x="1079" y="380"/>
                  </a:lnTo>
                  <a:lnTo>
                    <a:pt x="1084" y="373"/>
                  </a:lnTo>
                  <a:lnTo>
                    <a:pt x="1088" y="364"/>
                  </a:lnTo>
                  <a:lnTo>
                    <a:pt x="1090" y="355"/>
                  </a:lnTo>
                  <a:lnTo>
                    <a:pt x="1088" y="349"/>
                  </a:lnTo>
                  <a:lnTo>
                    <a:pt x="1086" y="347"/>
                  </a:lnTo>
                  <a:lnTo>
                    <a:pt x="1077" y="346"/>
                  </a:lnTo>
                  <a:close/>
                  <a:moveTo>
                    <a:pt x="1068" y="183"/>
                  </a:moveTo>
                  <a:lnTo>
                    <a:pt x="1068" y="183"/>
                  </a:lnTo>
                  <a:lnTo>
                    <a:pt x="1072" y="185"/>
                  </a:lnTo>
                  <a:lnTo>
                    <a:pt x="1072" y="186"/>
                  </a:lnTo>
                  <a:lnTo>
                    <a:pt x="1072" y="190"/>
                  </a:lnTo>
                  <a:lnTo>
                    <a:pt x="1073" y="194"/>
                  </a:lnTo>
                  <a:lnTo>
                    <a:pt x="1077" y="197"/>
                  </a:lnTo>
                  <a:lnTo>
                    <a:pt x="1081" y="199"/>
                  </a:lnTo>
                  <a:lnTo>
                    <a:pt x="1090" y="201"/>
                  </a:lnTo>
                  <a:lnTo>
                    <a:pt x="1099" y="199"/>
                  </a:lnTo>
                  <a:lnTo>
                    <a:pt x="1106" y="195"/>
                  </a:lnTo>
                  <a:lnTo>
                    <a:pt x="1108" y="192"/>
                  </a:lnTo>
                  <a:lnTo>
                    <a:pt x="1108" y="190"/>
                  </a:lnTo>
                  <a:lnTo>
                    <a:pt x="1106" y="186"/>
                  </a:lnTo>
                  <a:lnTo>
                    <a:pt x="1104" y="183"/>
                  </a:lnTo>
                  <a:lnTo>
                    <a:pt x="1090" y="174"/>
                  </a:lnTo>
                  <a:lnTo>
                    <a:pt x="1084" y="168"/>
                  </a:lnTo>
                  <a:lnTo>
                    <a:pt x="1075" y="165"/>
                  </a:lnTo>
                  <a:lnTo>
                    <a:pt x="1068" y="163"/>
                  </a:lnTo>
                  <a:lnTo>
                    <a:pt x="1064" y="163"/>
                  </a:lnTo>
                  <a:lnTo>
                    <a:pt x="1061" y="165"/>
                  </a:lnTo>
                  <a:lnTo>
                    <a:pt x="1057" y="168"/>
                  </a:lnTo>
                  <a:lnTo>
                    <a:pt x="1055" y="170"/>
                  </a:lnTo>
                  <a:lnTo>
                    <a:pt x="1055" y="172"/>
                  </a:lnTo>
                  <a:lnTo>
                    <a:pt x="1059" y="177"/>
                  </a:lnTo>
                  <a:lnTo>
                    <a:pt x="1068" y="183"/>
                  </a:lnTo>
                  <a:close/>
                  <a:moveTo>
                    <a:pt x="679" y="391"/>
                  </a:moveTo>
                  <a:lnTo>
                    <a:pt x="679" y="391"/>
                  </a:lnTo>
                  <a:lnTo>
                    <a:pt x="691" y="393"/>
                  </a:lnTo>
                  <a:lnTo>
                    <a:pt x="702" y="391"/>
                  </a:lnTo>
                  <a:lnTo>
                    <a:pt x="710" y="391"/>
                  </a:lnTo>
                  <a:lnTo>
                    <a:pt x="711" y="389"/>
                  </a:lnTo>
                  <a:lnTo>
                    <a:pt x="713" y="389"/>
                  </a:lnTo>
                  <a:lnTo>
                    <a:pt x="715" y="384"/>
                  </a:lnTo>
                  <a:lnTo>
                    <a:pt x="715" y="380"/>
                  </a:lnTo>
                  <a:lnTo>
                    <a:pt x="719" y="371"/>
                  </a:lnTo>
                  <a:lnTo>
                    <a:pt x="724" y="362"/>
                  </a:lnTo>
                  <a:lnTo>
                    <a:pt x="731" y="355"/>
                  </a:lnTo>
                  <a:lnTo>
                    <a:pt x="740" y="347"/>
                  </a:lnTo>
                  <a:lnTo>
                    <a:pt x="751" y="342"/>
                  </a:lnTo>
                  <a:lnTo>
                    <a:pt x="771" y="335"/>
                  </a:lnTo>
                  <a:lnTo>
                    <a:pt x="780" y="329"/>
                  </a:lnTo>
                  <a:lnTo>
                    <a:pt x="784" y="326"/>
                  </a:lnTo>
                  <a:lnTo>
                    <a:pt x="786" y="320"/>
                  </a:lnTo>
                  <a:lnTo>
                    <a:pt x="787" y="317"/>
                  </a:lnTo>
                  <a:lnTo>
                    <a:pt x="786" y="313"/>
                  </a:lnTo>
                  <a:lnTo>
                    <a:pt x="786" y="309"/>
                  </a:lnTo>
                  <a:lnTo>
                    <a:pt x="782" y="308"/>
                  </a:lnTo>
                  <a:lnTo>
                    <a:pt x="776" y="306"/>
                  </a:lnTo>
                  <a:lnTo>
                    <a:pt x="769" y="308"/>
                  </a:lnTo>
                  <a:lnTo>
                    <a:pt x="764" y="311"/>
                  </a:lnTo>
                  <a:lnTo>
                    <a:pt x="760" y="313"/>
                  </a:lnTo>
                  <a:lnTo>
                    <a:pt x="755" y="313"/>
                  </a:lnTo>
                  <a:lnTo>
                    <a:pt x="746" y="311"/>
                  </a:lnTo>
                  <a:lnTo>
                    <a:pt x="737" y="309"/>
                  </a:lnTo>
                  <a:lnTo>
                    <a:pt x="720" y="304"/>
                  </a:lnTo>
                  <a:lnTo>
                    <a:pt x="708" y="299"/>
                  </a:lnTo>
                  <a:lnTo>
                    <a:pt x="700" y="297"/>
                  </a:lnTo>
                  <a:lnTo>
                    <a:pt x="693" y="297"/>
                  </a:lnTo>
                  <a:lnTo>
                    <a:pt x="684" y="300"/>
                  </a:lnTo>
                  <a:lnTo>
                    <a:pt x="675" y="306"/>
                  </a:lnTo>
                  <a:lnTo>
                    <a:pt x="670" y="313"/>
                  </a:lnTo>
                  <a:lnTo>
                    <a:pt x="666" y="320"/>
                  </a:lnTo>
                  <a:lnTo>
                    <a:pt x="664" y="337"/>
                  </a:lnTo>
                  <a:lnTo>
                    <a:pt x="661" y="347"/>
                  </a:lnTo>
                  <a:lnTo>
                    <a:pt x="657" y="360"/>
                  </a:lnTo>
                  <a:lnTo>
                    <a:pt x="659" y="369"/>
                  </a:lnTo>
                  <a:lnTo>
                    <a:pt x="662" y="378"/>
                  </a:lnTo>
                  <a:lnTo>
                    <a:pt x="670" y="387"/>
                  </a:lnTo>
                  <a:lnTo>
                    <a:pt x="679" y="391"/>
                  </a:lnTo>
                  <a:close/>
                  <a:moveTo>
                    <a:pt x="690" y="257"/>
                  </a:moveTo>
                  <a:lnTo>
                    <a:pt x="690" y="257"/>
                  </a:lnTo>
                  <a:lnTo>
                    <a:pt x="693" y="255"/>
                  </a:lnTo>
                  <a:lnTo>
                    <a:pt x="697" y="255"/>
                  </a:lnTo>
                  <a:lnTo>
                    <a:pt x="706" y="257"/>
                  </a:lnTo>
                  <a:lnTo>
                    <a:pt x="708" y="257"/>
                  </a:lnTo>
                  <a:lnTo>
                    <a:pt x="711" y="255"/>
                  </a:lnTo>
                  <a:lnTo>
                    <a:pt x="717" y="253"/>
                  </a:lnTo>
                  <a:lnTo>
                    <a:pt x="720" y="252"/>
                  </a:lnTo>
                  <a:lnTo>
                    <a:pt x="724" y="253"/>
                  </a:lnTo>
                  <a:lnTo>
                    <a:pt x="728" y="252"/>
                  </a:lnTo>
                  <a:lnTo>
                    <a:pt x="731" y="250"/>
                  </a:lnTo>
                  <a:lnTo>
                    <a:pt x="735" y="248"/>
                  </a:lnTo>
                  <a:lnTo>
                    <a:pt x="738" y="244"/>
                  </a:lnTo>
                  <a:lnTo>
                    <a:pt x="738" y="237"/>
                  </a:lnTo>
                  <a:lnTo>
                    <a:pt x="740" y="230"/>
                  </a:lnTo>
                  <a:lnTo>
                    <a:pt x="742" y="228"/>
                  </a:lnTo>
                  <a:lnTo>
                    <a:pt x="744" y="228"/>
                  </a:lnTo>
                  <a:lnTo>
                    <a:pt x="748" y="230"/>
                  </a:lnTo>
                  <a:lnTo>
                    <a:pt x="751" y="224"/>
                  </a:lnTo>
                  <a:lnTo>
                    <a:pt x="753" y="223"/>
                  </a:lnTo>
                  <a:lnTo>
                    <a:pt x="755" y="224"/>
                  </a:lnTo>
                  <a:lnTo>
                    <a:pt x="755" y="228"/>
                  </a:lnTo>
                  <a:lnTo>
                    <a:pt x="753" y="232"/>
                  </a:lnTo>
                  <a:lnTo>
                    <a:pt x="751" y="235"/>
                  </a:lnTo>
                  <a:lnTo>
                    <a:pt x="753" y="237"/>
                  </a:lnTo>
                  <a:lnTo>
                    <a:pt x="755" y="239"/>
                  </a:lnTo>
                  <a:lnTo>
                    <a:pt x="757" y="239"/>
                  </a:lnTo>
                  <a:lnTo>
                    <a:pt x="760" y="239"/>
                  </a:lnTo>
                  <a:lnTo>
                    <a:pt x="766" y="233"/>
                  </a:lnTo>
                  <a:lnTo>
                    <a:pt x="773" y="223"/>
                  </a:lnTo>
                  <a:lnTo>
                    <a:pt x="778" y="219"/>
                  </a:lnTo>
                  <a:lnTo>
                    <a:pt x="786" y="217"/>
                  </a:lnTo>
                  <a:lnTo>
                    <a:pt x="789" y="214"/>
                  </a:lnTo>
                  <a:lnTo>
                    <a:pt x="791" y="210"/>
                  </a:lnTo>
                  <a:lnTo>
                    <a:pt x="791" y="206"/>
                  </a:lnTo>
                  <a:lnTo>
                    <a:pt x="791" y="199"/>
                  </a:lnTo>
                  <a:lnTo>
                    <a:pt x="787" y="194"/>
                  </a:lnTo>
                  <a:lnTo>
                    <a:pt x="780" y="190"/>
                  </a:lnTo>
                  <a:lnTo>
                    <a:pt x="776" y="190"/>
                  </a:lnTo>
                  <a:lnTo>
                    <a:pt x="773" y="190"/>
                  </a:lnTo>
                  <a:lnTo>
                    <a:pt x="771" y="192"/>
                  </a:lnTo>
                  <a:lnTo>
                    <a:pt x="769" y="195"/>
                  </a:lnTo>
                  <a:lnTo>
                    <a:pt x="766" y="199"/>
                  </a:lnTo>
                  <a:lnTo>
                    <a:pt x="764" y="203"/>
                  </a:lnTo>
                  <a:lnTo>
                    <a:pt x="762" y="203"/>
                  </a:lnTo>
                  <a:lnTo>
                    <a:pt x="755" y="203"/>
                  </a:lnTo>
                  <a:lnTo>
                    <a:pt x="742" y="201"/>
                  </a:lnTo>
                  <a:lnTo>
                    <a:pt x="735" y="201"/>
                  </a:lnTo>
                  <a:lnTo>
                    <a:pt x="728" y="201"/>
                  </a:lnTo>
                  <a:lnTo>
                    <a:pt x="720" y="204"/>
                  </a:lnTo>
                  <a:lnTo>
                    <a:pt x="715" y="208"/>
                  </a:lnTo>
                  <a:lnTo>
                    <a:pt x="711" y="212"/>
                  </a:lnTo>
                  <a:lnTo>
                    <a:pt x="708" y="215"/>
                  </a:lnTo>
                  <a:lnTo>
                    <a:pt x="702" y="219"/>
                  </a:lnTo>
                  <a:lnTo>
                    <a:pt x="697" y="221"/>
                  </a:lnTo>
                  <a:lnTo>
                    <a:pt x="690" y="223"/>
                  </a:lnTo>
                  <a:lnTo>
                    <a:pt x="682" y="226"/>
                  </a:lnTo>
                  <a:lnTo>
                    <a:pt x="677" y="232"/>
                  </a:lnTo>
                  <a:lnTo>
                    <a:pt x="672" y="237"/>
                  </a:lnTo>
                  <a:lnTo>
                    <a:pt x="670" y="242"/>
                  </a:lnTo>
                  <a:lnTo>
                    <a:pt x="670" y="248"/>
                  </a:lnTo>
                  <a:lnTo>
                    <a:pt x="672" y="253"/>
                  </a:lnTo>
                  <a:lnTo>
                    <a:pt x="673" y="259"/>
                  </a:lnTo>
                  <a:lnTo>
                    <a:pt x="677" y="261"/>
                  </a:lnTo>
                  <a:lnTo>
                    <a:pt x="681" y="261"/>
                  </a:lnTo>
                  <a:lnTo>
                    <a:pt x="690" y="257"/>
                  </a:lnTo>
                  <a:close/>
                  <a:moveTo>
                    <a:pt x="776" y="259"/>
                  </a:moveTo>
                  <a:lnTo>
                    <a:pt x="776" y="259"/>
                  </a:lnTo>
                  <a:lnTo>
                    <a:pt x="775" y="264"/>
                  </a:lnTo>
                  <a:lnTo>
                    <a:pt x="776" y="268"/>
                  </a:lnTo>
                  <a:lnTo>
                    <a:pt x="778" y="271"/>
                  </a:lnTo>
                  <a:lnTo>
                    <a:pt x="782" y="275"/>
                  </a:lnTo>
                  <a:lnTo>
                    <a:pt x="786" y="277"/>
                  </a:lnTo>
                  <a:lnTo>
                    <a:pt x="791" y="277"/>
                  </a:lnTo>
                  <a:lnTo>
                    <a:pt x="796" y="275"/>
                  </a:lnTo>
                  <a:lnTo>
                    <a:pt x="800" y="271"/>
                  </a:lnTo>
                  <a:lnTo>
                    <a:pt x="804" y="266"/>
                  </a:lnTo>
                  <a:lnTo>
                    <a:pt x="805" y="264"/>
                  </a:lnTo>
                  <a:lnTo>
                    <a:pt x="807" y="262"/>
                  </a:lnTo>
                  <a:lnTo>
                    <a:pt x="813" y="261"/>
                  </a:lnTo>
                  <a:lnTo>
                    <a:pt x="815" y="264"/>
                  </a:lnTo>
                  <a:lnTo>
                    <a:pt x="818" y="268"/>
                  </a:lnTo>
                  <a:lnTo>
                    <a:pt x="820" y="271"/>
                  </a:lnTo>
                  <a:lnTo>
                    <a:pt x="825" y="273"/>
                  </a:lnTo>
                  <a:lnTo>
                    <a:pt x="829" y="273"/>
                  </a:lnTo>
                  <a:lnTo>
                    <a:pt x="840" y="271"/>
                  </a:lnTo>
                  <a:lnTo>
                    <a:pt x="858" y="271"/>
                  </a:lnTo>
                  <a:lnTo>
                    <a:pt x="863" y="271"/>
                  </a:lnTo>
                  <a:lnTo>
                    <a:pt x="863" y="273"/>
                  </a:lnTo>
                  <a:lnTo>
                    <a:pt x="863" y="275"/>
                  </a:lnTo>
                  <a:lnTo>
                    <a:pt x="860" y="279"/>
                  </a:lnTo>
                  <a:lnTo>
                    <a:pt x="854" y="280"/>
                  </a:lnTo>
                  <a:lnTo>
                    <a:pt x="843" y="282"/>
                  </a:lnTo>
                  <a:lnTo>
                    <a:pt x="834" y="284"/>
                  </a:lnTo>
                  <a:lnTo>
                    <a:pt x="824" y="288"/>
                  </a:lnTo>
                  <a:lnTo>
                    <a:pt x="818" y="291"/>
                  </a:lnTo>
                  <a:lnTo>
                    <a:pt x="815" y="295"/>
                  </a:lnTo>
                  <a:lnTo>
                    <a:pt x="815" y="299"/>
                  </a:lnTo>
                  <a:lnTo>
                    <a:pt x="816" y="302"/>
                  </a:lnTo>
                  <a:lnTo>
                    <a:pt x="822" y="304"/>
                  </a:lnTo>
                  <a:lnTo>
                    <a:pt x="825" y="306"/>
                  </a:lnTo>
                  <a:lnTo>
                    <a:pt x="831" y="304"/>
                  </a:lnTo>
                  <a:lnTo>
                    <a:pt x="836" y="302"/>
                  </a:lnTo>
                  <a:lnTo>
                    <a:pt x="847" y="297"/>
                  </a:lnTo>
                  <a:lnTo>
                    <a:pt x="856" y="291"/>
                  </a:lnTo>
                  <a:lnTo>
                    <a:pt x="869" y="286"/>
                  </a:lnTo>
                  <a:lnTo>
                    <a:pt x="876" y="284"/>
                  </a:lnTo>
                  <a:lnTo>
                    <a:pt x="883" y="284"/>
                  </a:lnTo>
                  <a:lnTo>
                    <a:pt x="894" y="284"/>
                  </a:lnTo>
                  <a:lnTo>
                    <a:pt x="905" y="282"/>
                  </a:lnTo>
                  <a:lnTo>
                    <a:pt x="912" y="280"/>
                  </a:lnTo>
                  <a:lnTo>
                    <a:pt x="923" y="275"/>
                  </a:lnTo>
                  <a:lnTo>
                    <a:pt x="932" y="270"/>
                  </a:lnTo>
                  <a:lnTo>
                    <a:pt x="934" y="264"/>
                  </a:lnTo>
                  <a:lnTo>
                    <a:pt x="936" y="261"/>
                  </a:lnTo>
                  <a:lnTo>
                    <a:pt x="936" y="255"/>
                  </a:lnTo>
                  <a:lnTo>
                    <a:pt x="934" y="248"/>
                  </a:lnTo>
                  <a:lnTo>
                    <a:pt x="932" y="246"/>
                  </a:lnTo>
                  <a:lnTo>
                    <a:pt x="930" y="246"/>
                  </a:lnTo>
                  <a:lnTo>
                    <a:pt x="927" y="246"/>
                  </a:lnTo>
                  <a:lnTo>
                    <a:pt x="925" y="250"/>
                  </a:lnTo>
                  <a:lnTo>
                    <a:pt x="921" y="257"/>
                  </a:lnTo>
                  <a:lnTo>
                    <a:pt x="919" y="259"/>
                  </a:lnTo>
                  <a:lnTo>
                    <a:pt x="914" y="259"/>
                  </a:lnTo>
                  <a:lnTo>
                    <a:pt x="912" y="255"/>
                  </a:lnTo>
                  <a:lnTo>
                    <a:pt x="910" y="250"/>
                  </a:lnTo>
                  <a:lnTo>
                    <a:pt x="909" y="246"/>
                  </a:lnTo>
                  <a:lnTo>
                    <a:pt x="907" y="241"/>
                  </a:lnTo>
                  <a:lnTo>
                    <a:pt x="900" y="235"/>
                  </a:lnTo>
                  <a:lnTo>
                    <a:pt x="892" y="226"/>
                  </a:lnTo>
                  <a:lnTo>
                    <a:pt x="887" y="224"/>
                  </a:lnTo>
                  <a:lnTo>
                    <a:pt x="883" y="223"/>
                  </a:lnTo>
                  <a:lnTo>
                    <a:pt x="878" y="224"/>
                  </a:lnTo>
                  <a:lnTo>
                    <a:pt x="876" y="226"/>
                  </a:lnTo>
                  <a:lnTo>
                    <a:pt x="874" y="228"/>
                  </a:lnTo>
                  <a:lnTo>
                    <a:pt x="874" y="233"/>
                  </a:lnTo>
                  <a:lnTo>
                    <a:pt x="876" y="235"/>
                  </a:lnTo>
                  <a:lnTo>
                    <a:pt x="881" y="242"/>
                  </a:lnTo>
                  <a:lnTo>
                    <a:pt x="887" y="248"/>
                  </a:lnTo>
                  <a:lnTo>
                    <a:pt x="889" y="252"/>
                  </a:lnTo>
                  <a:lnTo>
                    <a:pt x="891" y="255"/>
                  </a:lnTo>
                  <a:lnTo>
                    <a:pt x="889" y="259"/>
                  </a:lnTo>
                  <a:lnTo>
                    <a:pt x="887" y="261"/>
                  </a:lnTo>
                  <a:lnTo>
                    <a:pt x="881" y="264"/>
                  </a:lnTo>
                  <a:lnTo>
                    <a:pt x="874" y="266"/>
                  </a:lnTo>
                  <a:lnTo>
                    <a:pt x="869" y="266"/>
                  </a:lnTo>
                  <a:lnTo>
                    <a:pt x="862" y="264"/>
                  </a:lnTo>
                  <a:lnTo>
                    <a:pt x="856" y="259"/>
                  </a:lnTo>
                  <a:lnTo>
                    <a:pt x="851" y="255"/>
                  </a:lnTo>
                  <a:lnTo>
                    <a:pt x="843" y="252"/>
                  </a:lnTo>
                  <a:lnTo>
                    <a:pt x="838" y="252"/>
                  </a:lnTo>
                  <a:lnTo>
                    <a:pt x="833" y="252"/>
                  </a:lnTo>
                  <a:lnTo>
                    <a:pt x="825" y="248"/>
                  </a:lnTo>
                  <a:lnTo>
                    <a:pt x="820" y="244"/>
                  </a:lnTo>
                  <a:lnTo>
                    <a:pt x="813" y="242"/>
                  </a:lnTo>
                  <a:lnTo>
                    <a:pt x="807" y="242"/>
                  </a:lnTo>
                  <a:lnTo>
                    <a:pt x="795" y="244"/>
                  </a:lnTo>
                  <a:lnTo>
                    <a:pt x="787" y="246"/>
                  </a:lnTo>
                  <a:lnTo>
                    <a:pt x="782" y="248"/>
                  </a:lnTo>
                  <a:lnTo>
                    <a:pt x="778" y="252"/>
                  </a:lnTo>
                  <a:lnTo>
                    <a:pt x="776" y="259"/>
                  </a:lnTo>
                  <a:close/>
                  <a:moveTo>
                    <a:pt x="952" y="166"/>
                  </a:moveTo>
                  <a:lnTo>
                    <a:pt x="952" y="166"/>
                  </a:lnTo>
                  <a:lnTo>
                    <a:pt x="956" y="170"/>
                  </a:lnTo>
                  <a:lnTo>
                    <a:pt x="959" y="176"/>
                  </a:lnTo>
                  <a:lnTo>
                    <a:pt x="965" y="179"/>
                  </a:lnTo>
                  <a:lnTo>
                    <a:pt x="972" y="179"/>
                  </a:lnTo>
                  <a:lnTo>
                    <a:pt x="985" y="177"/>
                  </a:lnTo>
                  <a:lnTo>
                    <a:pt x="990" y="177"/>
                  </a:lnTo>
                  <a:lnTo>
                    <a:pt x="996" y="177"/>
                  </a:lnTo>
                  <a:lnTo>
                    <a:pt x="999" y="179"/>
                  </a:lnTo>
                  <a:lnTo>
                    <a:pt x="1005" y="183"/>
                  </a:lnTo>
                  <a:lnTo>
                    <a:pt x="1017" y="195"/>
                  </a:lnTo>
                  <a:lnTo>
                    <a:pt x="1024" y="201"/>
                  </a:lnTo>
                  <a:lnTo>
                    <a:pt x="1034" y="203"/>
                  </a:lnTo>
                  <a:lnTo>
                    <a:pt x="1037" y="201"/>
                  </a:lnTo>
                  <a:lnTo>
                    <a:pt x="1039" y="197"/>
                  </a:lnTo>
                  <a:lnTo>
                    <a:pt x="1039" y="194"/>
                  </a:lnTo>
                  <a:lnTo>
                    <a:pt x="1037" y="190"/>
                  </a:lnTo>
                  <a:lnTo>
                    <a:pt x="1034" y="185"/>
                  </a:lnTo>
                  <a:lnTo>
                    <a:pt x="1028" y="181"/>
                  </a:lnTo>
                  <a:lnTo>
                    <a:pt x="1015" y="176"/>
                  </a:lnTo>
                  <a:lnTo>
                    <a:pt x="1008" y="170"/>
                  </a:lnTo>
                  <a:lnTo>
                    <a:pt x="1001" y="165"/>
                  </a:lnTo>
                  <a:lnTo>
                    <a:pt x="992" y="161"/>
                  </a:lnTo>
                  <a:lnTo>
                    <a:pt x="976" y="156"/>
                  </a:lnTo>
                  <a:lnTo>
                    <a:pt x="959" y="154"/>
                  </a:lnTo>
                  <a:lnTo>
                    <a:pt x="952" y="154"/>
                  </a:lnTo>
                  <a:lnTo>
                    <a:pt x="947" y="156"/>
                  </a:lnTo>
                  <a:lnTo>
                    <a:pt x="945" y="157"/>
                  </a:lnTo>
                  <a:lnTo>
                    <a:pt x="945" y="161"/>
                  </a:lnTo>
                  <a:lnTo>
                    <a:pt x="947" y="165"/>
                  </a:lnTo>
                  <a:lnTo>
                    <a:pt x="952" y="166"/>
                  </a:lnTo>
                  <a:close/>
                  <a:moveTo>
                    <a:pt x="918" y="346"/>
                  </a:moveTo>
                  <a:lnTo>
                    <a:pt x="918" y="346"/>
                  </a:lnTo>
                  <a:lnTo>
                    <a:pt x="923" y="353"/>
                  </a:lnTo>
                  <a:lnTo>
                    <a:pt x="930" y="358"/>
                  </a:lnTo>
                  <a:lnTo>
                    <a:pt x="936" y="360"/>
                  </a:lnTo>
                  <a:lnTo>
                    <a:pt x="938" y="362"/>
                  </a:lnTo>
                  <a:lnTo>
                    <a:pt x="938" y="366"/>
                  </a:lnTo>
                  <a:lnTo>
                    <a:pt x="932" y="367"/>
                  </a:lnTo>
                  <a:lnTo>
                    <a:pt x="929" y="366"/>
                  </a:lnTo>
                  <a:lnTo>
                    <a:pt x="923" y="366"/>
                  </a:lnTo>
                  <a:lnTo>
                    <a:pt x="919" y="367"/>
                  </a:lnTo>
                  <a:lnTo>
                    <a:pt x="918" y="369"/>
                  </a:lnTo>
                  <a:lnTo>
                    <a:pt x="914" y="375"/>
                  </a:lnTo>
                  <a:lnTo>
                    <a:pt x="910" y="378"/>
                  </a:lnTo>
                  <a:lnTo>
                    <a:pt x="907" y="378"/>
                  </a:lnTo>
                  <a:lnTo>
                    <a:pt x="905" y="376"/>
                  </a:lnTo>
                  <a:lnTo>
                    <a:pt x="903" y="371"/>
                  </a:lnTo>
                  <a:lnTo>
                    <a:pt x="903" y="367"/>
                  </a:lnTo>
                  <a:lnTo>
                    <a:pt x="903" y="364"/>
                  </a:lnTo>
                  <a:lnTo>
                    <a:pt x="909" y="360"/>
                  </a:lnTo>
                  <a:lnTo>
                    <a:pt x="910" y="356"/>
                  </a:lnTo>
                  <a:lnTo>
                    <a:pt x="912" y="355"/>
                  </a:lnTo>
                  <a:lnTo>
                    <a:pt x="910" y="351"/>
                  </a:lnTo>
                  <a:lnTo>
                    <a:pt x="909" y="349"/>
                  </a:lnTo>
                  <a:lnTo>
                    <a:pt x="905" y="344"/>
                  </a:lnTo>
                  <a:lnTo>
                    <a:pt x="900" y="342"/>
                  </a:lnTo>
                  <a:lnTo>
                    <a:pt x="894" y="344"/>
                  </a:lnTo>
                  <a:lnTo>
                    <a:pt x="883" y="349"/>
                  </a:lnTo>
                  <a:lnTo>
                    <a:pt x="878" y="353"/>
                  </a:lnTo>
                  <a:lnTo>
                    <a:pt x="874" y="353"/>
                  </a:lnTo>
                  <a:lnTo>
                    <a:pt x="869" y="351"/>
                  </a:lnTo>
                  <a:lnTo>
                    <a:pt x="865" y="344"/>
                  </a:lnTo>
                  <a:lnTo>
                    <a:pt x="865" y="340"/>
                  </a:lnTo>
                  <a:lnTo>
                    <a:pt x="863" y="338"/>
                  </a:lnTo>
                  <a:lnTo>
                    <a:pt x="858" y="335"/>
                  </a:lnTo>
                  <a:lnTo>
                    <a:pt x="853" y="335"/>
                  </a:lnTo>
                  <a:lnTo>
                    <a:pt x="849" y="335"/>
                  </a:lnTo>
                  <a:lnTo>
                    <a:pt x="847" y="337"/>
                  </a:lnTo>
                  <a:lnTo>
                    <a:pt x="845" y="342"/>
                  </a:lnTo>
                  <a:lnTo>
                    <a:pt x="845" y="349"/>
                  </a:lnTo>
                  <a:lnTo>
                    <a:pt x="845" y="353"/>
                  </a:lnTo>
                  <a:lnTo>
                    <a:pt x="842" y="355"/>
                  </a:lnTo>
                  <a:lnTo>
                    <a:pt x="836" y="356"/>
                  </a:lnTo>
                  <a:lnTo>
                    <a:pt x="831" y="356"/>
                  </a:lnTo>
                  <a:lnTo>
                    <a:pt x="825" y="353"/>
                  </a:lnTo>
                  <a:lnTo>
                    <a:pt x="822" y="347"/>
                  </a:lnTo>
                  <a:lnTo>
                    <a:pt x="818" y="338"/>
                  </a:lnTo>
                  <a:lnTo>
                    <a:pt x="816" y="335"/>
                  </a:lnTo>
                  <a:lnTo>
                    <a:pt x="811" y="333"/>
                  </a:lnTo>
                  <a:lnTo>
                    <a:pt x="805" y="335"/>
                  </a:lnTo>
                  <a:lnTo>
                    <a:pt x="796" y="338"/>
                  </a:lnTo>
                  <a:lnTo>
                    <a:pt x="793" y="342"/>
                  </a:lnTo>
                  <a:lnTo>
                    <a:pt x="787" y="344"/>
                  </a:lnTo>
                  <a:lnTo>
                    <a:pt x="773" y="347"/>
                  </a:lnTo>
                  <a:lnTo>
                    <a:pt x="767" y="351"/>
                  </a:lnTo>
                  <a:lnTo>
                    <a:pt x="762" y="355"/>
                  </a:lnTo>
                  <a:lnTo>
                    <a:pt x="758" y="360"/>
                  </a:lnTo>
                  <a:lnTo>
                    <a:pt x="755" y="364"/>
                  </a:lnTo>
                  <a:lnTo>
                    <a:pt x="749" y="367"/>
                  </a:lnTo>
                  <a:lnTo>
                    <a:pt x="748" y="371"/>
                  </a:lnTo>
                  <a:lnTo>
                    <a:pt x="746" y="375"/>
                  </a:lnTo>
                  <a:lnTo>
                    <a:pt x="748" y="378"/>
                  </a:lnTo>
                  <a:lnTo>
                    <a:pt x="749" y="380"/>
                  </a:lnTo>
                  <a:lnTo>
                    <a:pt x="753" y="384"/>
                  </a:lnTo>
                  <a:lnTo>
                    <a:pt x="760" y="384"/>
                  </a:lnTo>
                  <a:lnTo>
                    <a:pt x="766" y="385"/>
                  </a:lnTo>
                  <a:lnTo>
                    <a:pt x="782" y="382"/>
                  </a:lnTo>
                  <a:lnTo>
                    <a:pt x="795" y="382"/>
                  </a:lnTo>
                  <a:lnTo>
                    <a:pt x="807" y="384"/>
                  </a:lnTo>
                  <a:lnTo>
                    <a:pt x="807" y="387"/>
                  </a:lnTo>
                  <a:lnTo>
                    <a:pt x="807" y="389"/>
                  </a:lnTo>
                  <a:lnTo>
                    <a:pt x="802" y="393"/>
                  </a:lnTo>
                  <a:lnTo>
                    <a:pt x="795" y="394"/>
                  </a:lnTo>
                  <a:lnTo>
                    <a:pt x="786" y="394"/>
                  </a:lnTo>
                  <a:lnTo>
                    <a:pt x="776" y="396"/>
                  </a:lnTo>
                  <a:lnTo>
                    <a:pt x="769" y="398"/>
                  </a:lnTo>
                  <a:lnTo>
                    <a:pt x="764" y="400"/>
                  </a:lnTo>
                  <a:lnTo>
                    <a:pt x="762" y="402"/>
                  </a:lnTo>
                  <a:lnTo>
                    <a:pt x="762" y="405"/>
                  </a:lnTo>
                  <a:lnTo>
                    <a:pt x="764" y="409"/>
                  </a:lnTo>
                  <a:lnTo>
                    <a:pt x="769" y="411"/>
                  </a:lnTo>
                  <a:lnTo>
                    <a:pt x="775" y="411"/>
                  </a:lnTo>
                  <a:lnTo>
                    <a:pt x="784" y="411"/>
                  </a:lnTo>
                  <a:lnTo>
                    <a:pt x="798" y="407"/>
                  </a:lnTo>
                  <a:lnTo>
                    <a:pt x="809" y="405"/>
                  </a:lnTo>
                  <a:lnTo>
                    <a:pt x="818" y="402"/>
                  </a:lnTo>
                  <a:lnTo>
                    <a:pt x="829" y="400"/>
                  </a:lnTo>
                  <a:lnTo>
                    <a:pt x="834" y="400"/>
                  </a:lnTo>
                  <a:lnTo>
                    <a:pt x="840" y="402"/>
                  </a:lnTo>
                  <a:lnTo>
                    <a:pt x="845" y="404"/>
                  </a:lnTo>
                  <a:lnTo>
                    <a:pt x="849" y="407"/>
                  </a:lnTo>
                  <a:lnTo>
                    <a:pt x="851" y="411"/>
                  </a:lnTo>
                  <a:lnTo>
                    <a:pt x="851" y="414"/>
                  </a:lnTo>
                  <a:lnTo>
                    <a:pt x="851" y="416"/>
                  </a:lnTo>
                  <a:lnTo>
                    <a:pt x="849" y="418"/>
                  </a:lnTo>
                  <a:lnTo>
                    <a:pt x="842" y="420"/>
                  </a:lnTo>
                  <a:lnTo>
                    <a:pt x="834" y="420"/>
                  </a:lnTo>
                  <a:lnTo>
                    <a:pt x="820" y="420"/>
                  </a:lnTo>
                  <a:lnTo>
                    <a:pt x="798" y="422"/>
                  </a:lnTo>
                  <a:lnTo>
                    <a:pt x="787" y="423"/>
                  </a:lnTo>
                  <a:lnTo>
                    <a:pt x="780" y="427"/>
                  </a:lnTo>
                  <a:lnTo>
                    <a:pt x="778" y="429"/>
                  </a:lnTo>
                  <a:lnTo>
                    <a:pt x="778" y="432"/>
                  </a:lnTo>
                  <a:lnTo>
                    <a:pt x="778" y="436"/>
                  </a:lnTo>
                  <a:lnTo>
                    <a:pt x="780" y="442"/>
                  </a:lnTo>
                  <a:lnTo>
                    <a:pt x="782" y="445"/>
                  </a:lnTo>
                  <a:lnTo>
                    <a:pt x="786" y="449"/>
                  </a:lnTo>
                  <a:lnTo>
                    <a:pt x="795" y="452"/>
                  </a:lnTo>
                  <a:lnTo>
                    <a:pt x="809" y="460"/>
                  </a:lnTo>
                  <a:lnTo>
                    <a:pt x="824" y="465"/>
                  </a:lnTo>
                  <a:lnTo>
                    <a:pt x="834" y="465"/>
                  </a:lnTo>
                  <a:lnTo>
                    <a:pt x="843" y="465"/>
                  </a:lnTo>
                  <a:lnTo>
                    <a:pt x="863" y="461"/>
                  </a:lnTo>
                  <a:lnTo>
                    <a:pt x="872" y="460"/>
                  </a:lnTo>
                  <a:lnTo>
                    <a:pt x="880" y="456"/>
                  </a:lnTo>
                  <a:lnTo>
                    <a:pt x="891" y="451"/>
                  </a:lnTo>
                  <a:lnTo>
                    <a:pt x="901" y="447"/>
                  </a:lnTo>
                  <a:lnTo>
                    <a:pt x="914" y="445"/>
                  </a:lnTo>
                  <a:lnTo>
                    <a:pt x="927" y="443"/>
                  </a:lnTo>
                  <a:lnTo>
                    <a:pt x="930" y="443"/>
                  </a:lnTo>
                  <a:lnTo>
                    <a:pt x="932" y="440"/>
                  </a:lnTo>
                  <a:lnTo>
                    <a:pt x="936" y="438"/>
                  </a:lnTo>
                  <a:lnTo>
                    <a:pt x="939" y="438"/>
                  </a:lnTo>
                  <a:lnTo>
                    <a:pt x="945" y="440"/>
                  </a:lnTo>
                  <a:lnTo>
                    <a:pt x="948" y="443"/>
                  </a:lnTo>
                  <a:lnTo>
                    <a:pt x="956" y="452"/>
                  </a:lnTo>
                  <a:lnTo>
                    <a:pt x="963" y="458"/>
                  </a:lnTo>
                  <a:lnTo>
                    <a:pt x="972" y="461"/>
                  </a:lnTo>
                  <a:lnTo>
                    <a:pt x="979" y="463"/>
                  </a:lnTo>
                  <a:lnTo>
                    <a:pt x="988" y="463"/>
                  </a:lnTo>
                  <a:lnTo>
                    <a:pt x="994" y="461"/>
                  </a:lnTo>
                  <a:lnTo>
                    <a:pt x="997" y="460"/>
                  </a:lnTo>
                  <a:lnTo>
                    <a:pt x="999" y="456"/>
                  </a:lnTo>
                  <a:lnTo>
                    <a:pt x="996" y="452"/>
                  </a:lnTo>
                  <a:lnTo>
                    <a:pt x="986" y="447"/>
                  </a:lnTo>
                  <a:lnTo>
                    <a:pt x="983" y="443"/>
                  </a:lnTo>
                  <a:lnTo>
                    <a:pt x="983" y="442"/>
                  </a:lnTo>
                  <a:lnTo>
                    <a:pt x="985" y="440"/>
                  </a:lnTo>
                  <a:lnTo>
                    <a:pt x="988" y="438"/>
                  </a:lnTo>
                  <a:lnTo>
                    <a:pt x="994" y="438"/>
                  </a:lnTo>
                  <a:lnTo>
                    <a:pt x="1006" y="438"/>
                  </a:lnTo>
                  <a:lnTo>
                    <a:pt x="1012" y="438"/>
                  </a:lnTo>
                  <a:lnTo>
                    <a:pt x="1015" y="436"/>
                  </a:lnTo>
                  <a:lnTo>
                    <a:pt x="1017" y="432"/>
                  </a:lnTo>
                  <a:lnTo>
                    <a:pt x="1015" y="427"/>
                  </a:lnTo>
                  <a:lnTo>
                    <a:pt x="1010" y="422"/>
                  </a:lnTo>
                  <a:lnTo>
                    <a:pt x="1003" y="418"/>
                  </a:lnTo>
                  <a:lnTo>
                    <a:pt x="990" y="414"/>
                  </a:lnTo>
                  <a:lnTo>
                    <a:pt x="974" y="407"/>
                  </a:lnTo>
                  <a:lnTo>
                    <a:pt x="968" y="402"/>
                  </a:lnTo>
                  <a:lnTo>
                    <a:pt x="961" y="396"/>
                  </a:lnTo>
                  <a:lnTo>
                    <a:pt x="957" y="391"/>
                  </a:lnTo>
                  <a:lnTo>
                    <a:pt x="956" y="384"/>
                  </a:lnTo>
                  <a:lnTo>
                    <a:pt x="954" y="376"/>
                  </a:lnTo>
                  <a:lnTo>
                    <a:pt x="954" y="373"/>
                  </a:lnTo>
                  <a:lnTo>
                    <a:pt x="952" y="369"/>
                  </a:lnTo>
                  <a:lnTo>
                    <a:pt x="947" y="367"/>
                  </a:lnTo>
                  <a:lnTo>
                    <a:pt x="945" y="366"/>
                  </a:lnTo>
                  <a:lnTo>
                    <a:pt x="943" y="362"/>
                  </a:lnTo>
                  <a:lnTo>
                    <a:pt x="943" y="358"/>
                  </a:lnTo>
                  <a:lnTo>
                    <a:pt x="945" y="356"/>
                  </a:lnTo>
                  <a:lnTo>
                    <a:pt x="945" y="353"/>
                  </a:lnTo>
                  <a:lnTo>
                    <a:pt x="945" y="349"/>
                  </a:lnTo>
                  <a:lnTo>
                    <a:pt x="939" y="340"/>
                  </a:lnTo>
                  <a:lnTo>
                    <a:pt x="932" y="335"/>
                  </a:lnTo>
                  <a:lnTo>
                    <a:pt x="927" y="333"/>
                  </a:lnTo>
                  <a:lnTo>
                    <a:pt x="921" y="337"/>
                  </a:lnTo>
                  <a:lnTo>
                    <a:pt x="918" y="340"/>
                  </a:lnTo>
                  <a:lnTo>
                    <a:pt x="918" y="344"/>
                  </a:lnTo>
                  <a:lnTo>
                    <a:pt x="918" y="346"/>
                  </a:lnTo>
                  <a:close/>
                  <a:moveTo>
                    <a:pt x="858" y="223"/>
                  </a:moveTo>
                  <a:lnTo>
                    <a:pt x="858" y="223"/>
                  </a:lnTo>
                  <a:lnTo>
                    <a:pt x="865" y="221"/>
                  </a:lnTo>
                  <a:lnTo>
                    <a:pt x="869" y="219"/>
                  </a:lnTo>
                  <a:lnTo>
                    <a:pt x="871" y="217"/>
                  </a:lnTo>
                  <a:lnTo>
                    <a:pt x="872" y="212"/>
                  </a:lnTo>
                  <a:lnTo>
                    <a:pt x="874" y="208"/>
                  </a:lnTo>
                  <a:lnTo>
                    <a:pt x="874" y="203"/>
                  </a:lnTo>
                  <a:lnTo>
                    <a:pt x="876" y="199"/>
                  </a:lnTo>
                  <a:lnTo>
                    <a:pt x="880" y="195"/>
                  </a:lnTo>
                  <a:lnTo>
                    <a:pt x="881" y="194"/>
                  </a:lnTo>
                  <a:lnTo>
                    <a:pt x="883" y="192"/>
                  </a:lnTo>
                  <a:lnTo>
                    <a:pt x="881" y="190"/>
                  </a:lnTo>
                  <a:lnTo>
                    <a:pt x="878" y="186"/>
                  </a:lnTo>
                  <a:lnTo>
                    <a:pt x="869" y="185"/>
                  </a:lnTo>
                  <a:lnTo>
                    <a:pt x="863" y="186"/>
                  </a:lnTo>
                  <a:lnTo>
                    <a:pt x="858" y="190"/>
                  </a:lnTo>
                  <a:lnTo>
                    <a:pt x="851" y="195"/>
                  </a:lnTo>
                  <a:lnTo>
                    <a:pt x="843" y="199"/>
                  </a:lnTo>
                  <a:lnTo>
                    <a:pt x="838" y="201"/>
                  </a:lnTo>
                  <a:lnTo>
                    <a:pt x="834" y="201"/>
                  </a:lnTo>
                  <a:lnTo>
                    <a:pt x="833" y="203"/>
                  </a:lnTo>
                  <a:lnTo>
                    <a:pt x="831" y="208"/>
                  </a:lnTo>
                  <a:lnTo>
                    <a:pt x="831" y="212"/>
                  </a:lnTo>
                  <a:lnTo>
                    <a:pt x="833" y="215"/>
                  </a:lnTo>
                  <a:lnTo>
                    <a:pt x="838" y="219"/>
                  </a:lnTo>
                  <a:lnTo>
                    <a:pt x="849" y="221"/>
                  </a:lnTo>
                  <a:lnTo>
                    <a:pt x="858" y="223"/>
                  </a:lnTo>
                  <a:close/>
                  <a:moveTo>
                    <a:pt x="872" y="181"/>
                  </a:moveTo>
                  <a:lnTo>
                    <a:pt x="872" y="181"/>
                  </a:lnTo>
                  <a:lnTo>
                    <a:pt x="876" y="183"/>
                  </a:lnTo>
                  <a:lnTo>
                    <a:pt x="880" y="183"/>
                  </a:lnTo>
                  <a:lnTo>
                    <a:pt x="883" y="183"/>
                  </a:lnTo>
                  <a:lnTo>
                    <a:pt x="889" y="181"/>
                  </a:lnTo>
                  <a:lnTo>
                    <a:pt x="892" y="176"/>
                  </a:lnTo>
                  <a:lnTo>
                    <a:pt x="891" y="170"/>
                  </a:lnTo>
                  <a:lnTo>
                    <a:pt x="887" y="166"/>
                  </a:lnTo>
                  <a:lnTo>
                    <a:pt x="883" y="165"/>
                  </a:lnTo>
                  <a:lnTo>
                    <a:pt x="880" y="165"/>
                  </a:lnTo>
                  <a:lnTo>
                    <a:pt x="872" y="168"/>
                  </a:lnTo>
                  <a:lnTo>
                    <a:pt x="867" y="174"/>
                  </a:lnTo>
                  <a:lnTo>
                    <a:pt x="865" y="176"/>
                  </a:lnTo>
                  <a:lnTo>
                    <a:pt x="867" y="177"/>
                  </a:lnTo>
                  <a:lnTo>
                    <a:pt x="869" y="179"/>
                  </a:lnTo>
                  <a:lnTo>
                    <a:pt x="872" y="181"/>
                  </a:lnTo>
                  <a:close/>
                  <a:moveTo>
                    <a:pt x="1624" y="532"/>
                  </a:moveTo>
                  <a:lnTo>
                    <a:pt x="1624" y="532"/>
                  </a:lnTo>
                  <a:lnTo>
                    <a:pt x="1624" y="527"/>
                  </a:lnTo>
                  <a:lnTo>
                    <a:pt x="1624" y="521"/>
                  </a:lnTo>
                  <a:lnTo>
                    <a:pt x="1624" y="517"/>
                  </a:lnTo>
                  <a:lnTo>
                    <a:pt x="1620" y="514"/>
                  </a:lnTo>
                  <a:lnTo>
                    <a:pt x="1618" y="510"/>
                  </a:lnTo>
                  <a:lnTo>
                    <a:pt x="1613" y="508"/>
                  </a:lnTo>
                  <a:lnTo>
                    <a:pt x="1604" y="507"/>
                  </a:lnTo>
                  <a:lnTo>
                    <a:pt x="1584" y="507"/>
                  </a:lnTo>
                  <a:lnTo>
                    <a:pt x="1575" y="505"/>
                  </a:lnTo>
                  <a:lnTo>
                    <a:pt x="1566" y="501"/>
                  </a:lnTo>
                  <a:lnTo>
                    <a:pt x="1548" y="492"/>
                  </a:lnTo>
                  <a:lnTo>
                    <a:pt x="1539" y="489"/>
                  </a:lnTo>
                  <a:lnTo>
                    <a:pt x="1531" y="483"/>
                  </a:lnTo>
                  <a:lnTo>
                    <a:pt x="1528" y="478"/>
                  </a:lnTo>
                  <a:lnTo>
                    <a:pt x="1524" y="472"/>
                  </a:lnTo>
                  <a:lnTo>
                    <a:pt x="1519" y="460"/>
                  </a:lnTo>
                  <a:lnTo>
                    <a:pt x="1513" y="447"/>
                  </a:lnTo>
                  <a:lnTo>
                    <a:pt x="1510" y="434"/>
                  </a:lnTo>
                  <a:lnTo>
                    <a:pt x="1499" y="418"/>
                  </a:lnTo>
                  <a:lnTo>
                    <a:pt x="1493" y="411"/>
                  </a:lnTo>
                  <a:lnTo>
                    <a:pt x="1486" y="405"/>
                  </a:lnTo>
                  <a:lnTo>
                    <a:pt x="1477" y="400"/>
                  </a:lnTo>
                  <a:lnTo>
                    <a:pt x="1466" y="396"/>
                  </a:lnTo>
                  <a:lnTo>
                    <a:pt x="1455" y="393"/>
                  </a:lnTo>
                  <a:lnTo>
                    <a:pt x="1450" y="391"/>
                  </a:lnTo>
                  <a:lnTo>
                    <a:pt x="1450" y="387"/>
                  </a:lnTo>
                  <a:lnTo>
                    <a:pt x="1448" y="387"/>
                  </a:lnTo>
                  <a:lnTo>
                    <a:pt x="1450" y="389"/>
                  </a:lnTo>
                  <a:lnTo>
                    <a:pt x="1444" y="385"/>
                  </a:lnTo>
                  <a:lnTo>
                    <a:pt x="1441" y="380"/>
                  </a:lnTo>
                  <a:lnTo>
                    <a:pt x="1432" y="369"/>
                  </a:lnTo>
                  <a:lnTo>
                    <a:pt x="1426" y="364"/>
                  </a:lnTo>
                  <a:lnTo>
                    <a:pt x="1419" y="362"/>
                  </a:lnTo>
                  <a:lnTo>
                    <a:pt x="1403" y="358"/>
                  </a:lnTo>
                  <a:lnTo>
                    <a:pt x="1390" y="356"/>
                  </a:lnTo>
                  <a:lnTo>
                    <a:pt x="1374" y="353"/>
                  </a:lnTo>
                  <a:lnTo>
                    <a:pt x="1367" y="351"/>
                  </a:lnTo>
                  <a:lnTo>
                    <a:pt x="1361" y="346"/>
                  </a:lnTo>
                  <a:lnTo>
                    <a:pt x="1359" y="340"/>
                  </a:lnTo>
                  <a:lnTo>
                    <a:pt x="1363" y="333"/>
                  </a:lnTo>
                  <a:lnTo>
                    <a:pt x="1368" y="328"/>
                  </a:lnTo>
                  <a:lnTo>
                    <a:pt x="1370" y="324"/>
                  </a:lnTo>
                  <a:lnTo>
                    <a:pt x="1372" y="320"/>
                  </a:lnTo>
                  <a:lnTo>
                    <a:pt x="1370" y="317"/>
                  </a:lnTo>
                  <a:lnTo>
                    <a:pt x="1368" y="315"/>
                  </a:lnTo>
                  <a:lnTo>
                    <a:pt x="1361" y="313"/>
                  </a:lnTo>
                  <a:lnTo>
                    <a:pt x="1354" y="313"/>
                  </a:lnTo>
                  <a:lnTo>
                    <a:pt x="1348" y="315"/>
                  </a:lnTo>
                  <a:lnTo>
                    <a:pt x="1338" y="318"/>
                  </a:lnTo>
                  <a:lnTo>
                    <a:pt x="1325" y="320"/>
                  </a:lnTo>
                  <a:lnTo>
                    <a:pt x="1316" y="320"/>
                  </a:lnTo>
                  <a:lnTo>
                    <a:pt x="1305" y="320"/>
                  </a:lnTo>
                  <a:lnTo>
                    <a:pt x="1294" y="320"/>
                  </a:lnTo>
                  <a:lnTo>
                    <a:pt x="1281" y="322"/>
                  </a:lnTo>
                  <a:lnTo>
                    <a:pt x="1271" y="328"/>
                  </a:lnTo>
                  <a:lnTo>
                    <a:pt x="1265" y="329"/>
                  </a:lnTo>
                  <a:lnTo>
                    <a:pt x="1263" y="335"/>
                  </a:lnTo>
                  <a:lnTo>
                    <a:pt x="1262" y="340"/>
                  </a:lnTo>
                  <a:lnTo>
                    <a:pt x="1263" y="347"/>
                  </a:lnTo>
                  <a:lnTo>
                    <a:pt x="1267" y="362"/>
                  </a:lnTo>
                  <a:lnTo>
                    <a:pt x="1271" y="375"/>
                  </a:lnTo>
                  <a:lnTo>
                    <a:pt x="1271" y="382"/>
                  </a:lnTo>
                  <a:lnTo>
                    <a:pt x="1271" y="384"/>
                  </a:lnTo>
                  <a:lnTo>
                    <a:pt x="1269" y="385"/>
                  </a:lnTo>
                  <a:lnTo>
                    <a:pt x="1263" y="387"/>
                  </a:lnTo>
                  <a:lnTo>
                    <a:pt x="1258" y="385"/>
                  </a:lnTo>
                  <a:lnTo>
                    <a:pt x="1253" y="384"/>
                  </a:lnTo>
                  <a:lnTo>
                    <a:pt x="1249" y="380"/>
                  </a:lnTo>
                  <a:lnTo>
                    <a:pt x="1247" y="375"/>
                  </a:lnTo>
                  <a:lnTo>
                    <a:pt x="1245" y="367"/>
                  </a:lnTo>
                  <a:lnTo>
                    <a:pt x="1245" y="355"/>
                  </a:lnTo>
                  <a:lnTo>
                    <a:pt x="1247" y="337"/>
                  </a:lnTo>
                  <a:lnTo>
                    <a:pt x="1247" y="326"/>
                  </a:lnTo>
                  <a:lnTo>
                    <a:pt x="1243" y="322"/>
                  </a:lnTo>
                  <a:lnTo>
                    <a:pt x="1242" y="318"/>
                  </a:lnTo>
                  <a:lnTo>
                    <a:pt x="1236" y="317"/>
                  </a:lnTo>
                  <a:lnTo>
                    <a:pt x="1233" y="317"/>
                  </a:lnTo>
                  <a:lnTo>
                    <a:pt x="1227" y="317"/>
                  </a:lnTo>
                  <a:lnTo>
                    <a:pt x="1224" y="318"/>
                  </a:lnTo>
                  <a:lnTo>
                    <a:pt x="1218" y="326"/>
                  </a:lnTo>
                  <a:lnTo>
                    <a:pt x="1213" y="333"/>
                  </a:lnTo>
                  <a:lnTo>
                    <a:pt x="1205" y="344"/>
                  </a:lnTo>
                  <a:lnTo>
                    <a:pt x="1202" y="347"/>
                  </a:lnTo>
                  <a:lnTo>
                    <a:pt x="1198" y="355"/>
                  </a:lnTo>
                  <a:lnTo>
                    <a:pt x="1195" y="369"/>
                  </a:lnTo>
                  <a:lnTo>
                    <a:pt x="1195" y="376"/>
                  </a:lnTo>
                  <a:lnTo>
                    <a:pt x="1195" y="380"/>
                  </a:lnTo>
                  <a:lnTo>
                    <a:pt x="1198" y="382"/>
                  </a:lnTo>
                  <a:lnTo>
                    <a:pt x="1205" y="387"/>
                  </a:lnTo>
                  <a:lnTo>
                    <a:pt x="1207" y="389"/>
                  </a:lnTo>
                  <a:lnTo>
                    <a:pt x="1211" y="393"/>
                  </a:lnTo>
                  <a:lnTo>
                    <a:pt x="1215" y="398"/>
                  </a:lnTo>
                  <a:lnTo>
                    <a:pt x="1216" y="405"/>
                  </a:lnTo>
                  <a:lnTo>
                    <a:pt x="1218" y="411"/>
                  </a:lnTo>
                  <a:lnTo>
                    <a:pt x="1224" y="414"/>
                  </a:lnTo>
                  <a:lnTo>
                    <a:pt x="1231" y="420"/>
                  </a:lnTo>
                  <a:lnTo>
                    <a:pt x="1238" y="420"/>
                  </a:lnTo>
                  <a:lnTo>
                    <a:pt x="1245" y="418"/>
                  </a:lnTo>
                  <a:lnTo>
                    <a:pt x="1254" y="418"/>
                  </a:lnTo>
                  <a:lnTo>
                    <a:pt x="1262" y="420"/>
                  </a:lnTo>
                  <a:lnTo>
                    <a:pt x="1267" y="423"/>
                  </a:lnTo>
                  <a:lnTo>
                    <a:pt x="1274" y="425"/>
                  </a:lnTo>
                  <a:lnTo>
                    <a:pt x="1281" y="427"/>
                  </a:lnTo>
                  <a:lnTo>
                    <a:pt x="1296" y="427"/>
                  </a:lnTo>
                  <a:lnTo>
                    <a:pt x="1303" y="429"/>
                  </a:lnTo>
                  <a:lnTo>
                    <a:pt x="1312" y="431"/>
                  </a:lnTo>
                  <a:lnTo>
                    <a:pt x="1318" y="429"/>
                  </a:lnTo>
                  <a:lnTo>
                    <a:pt x="1323" y="427"/>
                  </a:lnTo>
                  <a:lnTo>
                    <a:pt x="1332" y="422"/>
                  </a:lnTo>
                  <a:lnTo>
                    <a:pt x="1339" y="420"/>
                  </a:lnTo>
                  <a:lnTo>
                    <a:pt x="1347" y="420"/>
                  </a:lnTo>
                  <a:lnTo>
                    <a:pt x="1361" y="420"/>
                  </a:lnTo>
                  <a:lnTo>
                    <a:pt x="1374" y="425"/>
                  </a:lnTo>
                  <a:lnTo>
                    <a:pt x="1386" y="429"/>
                  </a:lnTo>
                  <a:lnTo>
                    <a:pt x="1397" y="434"/>
                  </a:lnTo>
                  <a:lnTo>
                    <a:pt x="1406" y="442"/>
                  </a:lnTo>
                  <a:lnTo>
                    <a:pt x="1415" y="447"/>
                  </a:lnTo>
                  <a:lnTo>
                    <a:pt x="1424" y="456"/>
                  </a:lnTo>
                  <a:lnTo>
                    <a:pt x="1432" y="465"/>
                  </a:lnTo>
                  <a:lnTo>
                    <a:pt x="1437" y="474"/>
                  </a:lnTo>
                  <a:lnTo>
                    <a:pt x="1441" y="485"/>
                  </a:lnTo>
                  <a:lnTo>
                    <a:pt x="1444" y="496"/>
                  </a:lnTo>
                  <a:lnTo>
                    <a:pt x="1443" y="507"/>
                  </a:lnTo>
                  <a:lnTo>
                    <a:pt x="1441" y="517"/>
                  </a:lnTo>
                  <a:lnTo>
                    <a:pt x="1435" y="539"/>
                  </a:lnTo>
                  <a:lnTo>
                    <a:pt x="1434" y="545"/>
                  </a:lnTo>
                  <a:lnTo>
                    <a:pt x="1432" y="552"/>
                  </a:lnTo>
                  <a:lnTo>
                    <a:pt x="1434" y="555"/>
                  </a:lnTo>
                  <a:lnTo>
                    <a:pt x="1435" y="561"/>
                  </a:lnTo>
                  <a:lnTo>
                    <a:pt x="1434" y="566"/>
                  </a:lnTo>
                  <a:lnTo>
                    <a:pt x="1430" y="572"/>
                  </a:lnTo>
                  <a:lnTo>
                    <a:pt x="1424" y="577"/>
                  </a:lnTo>
                  <a:lnTo>
                    <a:pt x="1421" y="581"/>
                  </a:lnTo>
                  <a:lnTo>
                    <a:pt x="1414" y="583"/>
                  </a:lnTo>
                  <a:lnTo>
                    <a:pt x="1405" y="583"/>
                  </a:lnTo>
                  <a:lnTo>
                    <a:pt x="1388" y="583"/>
                  </a:lnTo>
                  <a:lnTo>
                    <a:pt x="1376" y="583"/>
                  </a:lnTo>
                  <a:lnTo>
                    <a:pt x="1368" y="583"/>
                  </a:lnTo>
                  <a:lnTo>
                    <a:pt x="1363" y="586"/>
                  </a:lnTo>
                  <a:lnTo>
                    <a:pt x="1361" y="588"/>
                  </a:lnTo>
                  <a:lnTo>
                    <a:pt x="1359" y="592"/>
                  </a:lnTo>
                  <a:lnTo>
                    <a:pt x="1359" y="599"/>
                  </a:lnTo>
                  <a:lnTo>
                    <a:pt x="1365" y="606"/>
                  </a:lnTo>
                  <a:lnTo>
                    <a:pt x="1370" y="612"/>
                  </a:lnTo>
                  <a:lnTo>
                    <a:pt x="1377" y="613"/>
                  </a:lnTo>
                  <a:lnTo>
                    <a:pt x="1385" y="613"/>
                  </a:lnTo>
                  <a:lnTo>
                    <a:pt x="1399" y="610"/>
                  </a:lnTo>
                  <a:lnTo>
                    <a:pt x="1414" y="606"/>
                  </a:lnTo>
                  <a:lnTo>
                    <a:pt x="1421" y="608"/>
                  </a:lnTo>
                  <a:lnTo>
                    <a:pt x="1428" y="610"/>
                  </a:lnTo>
                  <a:lnTo>
                    <a:pt x="1437" y="619"/>
                  </a:lnTo>
                  <a:lnTo>
                    <a:pt x="1448" y="628"/>
                  </a:lnTo>
                  <a:lnTo>
                    <a:pt x="1455" y="631"/>
                  </a:lnTo>
                  <a:lnTo>
                    <a:pt x="1462" y="635"/>
                  </a:lnTo>
                  <a:lnTo>
                    <a:pt x="1470" y="635"/>
                  </a:lnTo>
                  <a:lnTo>
                    <a:pt x="1477" y="635"/>
                  </a:lnTo>
                  <a:lnTo>
                    <a:pt x="1491" y="633"/>
                  </a:lnTo>
                  <a:lnTo>
                    <a:pt x="1506" y="635"/>
                  </a:lnTo>
                  <a:lnTo>
                    <a:pt x="1519" y="639"/>
                  </a:lnTo>
                  <a:lnTo>
                    <a:pt x="1528" y="641"/>
                  </a:lnTo>
                  <a:lnTo>
                    <a:pt x="1537" y="644"/>
                  </a:lnTo>
                  <a:lnTo>
                    <a:pt x="1544" y="642"/>
                  </a:lnTo>
                  <a:lnTo>
                    <a:pt x="1546" y="642"/>
                  </a:lnTo>
                  <a:lnTo>
                    <a:pt x="1546" y="639"/>
                  </a:lnTo>
                  <a:lnTo>
                    <a:pt x="1546" y="635"/>
                  </a:lnTo>
                  <a:lnTo>
                    <a:pt x="1542" y="633"/>
                  </a:lnTo>
                  <a:lnTo>
                    <a:pt x="1535" y="630"/>
                  </a:lnTo>
                  <a:lnTo>
                    <a:pt x="1517" y="624"/>
                  </a:lnTo>
                  <a:lnTo>
                    <a:pt x="1510" y="619"/>
                  </a:lnTo>
                  <a:lnTo>
                    <a:pt x="1508" y="615"/>
                  </a:lnTo>
                  <a:lnTo>
                    <a:pt x="1508" y="612"/>
                  </a:lnTo>
                  <a:lnTo>
                    <a:pt x="1510" y="608"/>
                  </a:lnTo>
                  <a:lnTo>
                    <a:pt x="1515" y="606"/>
                  </a:lnTo>
                  <a:lnTo>
                    <a:pt x="1526" y="606"/>
                  </a:lnTo>
                  <a:lnTo>
                    <a:pt x="1537" y="604"/>
                  </a:lnTo>
                  <a:lnTo>
                    <a:pt x="1548" y="603"/>
                  </a:lnTo>
                  <a:lnTo>
                    <a:pt x="1557" y="599"/>
                  </a:lnTo>
                  <a:lnTo>
                    <a:pt x="1558" y="597"/>
                  </a:lnTo>
                  <a:lnTo>
                    <a:pt x="1560" y="592"/>
                  </a:lnTo>
                  <a:lnTo>
                    <a:pt x="1558" y="586"/>
                  </a:lnTo>
                  <a:lnTo>
                    <a:pt x="1557" y="581"/>
                  </a:lnTo>
                  <a:lnTo>
                    <a:pt x="1548" y="574"/>
                  </a:lnTo>
                  <a:lnTo>
                    <a:pt x="1540" y="568"/>
                  </a:lnTo>
                  <a:lnTo>
                    <a:pt x="1531" y="559"/>
                  </a:lnTo>
                  <a:lnTo>
                    <a:pt x="1528" y="555"/>
                  </a:lnTo>
                  <a:lnTo>
                    <a:pt x="1524" y="550"/>
                  </a:lnTo>
                  <a:lnTo>
                    <a:pt x="1524" y="545"/>
                  </a:lnTo>
                  <a:lnTo>
                    <a:pt x="1526" y="539"/>
                  </a:lnTo>
                  <a:lnTo>
                    <a:pt x="1528" y="537"/>
                  </a:lnTo>
                  <a:lnTo>
                    <a:pt x="1531" y="536"/>
                  </a:lnTo>
                  <a:lnTo>
                    <a:pt x="1537" y="536"/>
                  </a:lnTo>
                  <a:lnTo>
                    <a:pt x="1542" y="536"/>
                  </a:lnTo>
                  <a:lnTo>
                    <a:pt x="1551" y="539"/>
                  </a:lnTo>
                  <a:lnTo>
                    <a:pt x="1560" y="543"/>
                  </a:lnTo>
                  <a:lnTo>
                    <a:pt x="1575" y="555"/>
                  </a:lnTo>
                  <a:lnTo>
                    <a:pt x="1582" y="559"/>
                  </a:lnTo>
                  <a:lnTo>
                    <a:pt x="1591" y="563"/>
                  </a:lnTo>
                  <a:lnTo>
                    <a:pt x="1596" y="561"/>
                  </a:lnTo>
                  <a:lnTo>
                    <a:pt x="1602" y="559"/>
                  </a:lnTo>
                  <a:lnTo>
                    <a:pt x="1611" y="552"/>
                  </a:lnTo>
                  <a:lnTo>
                    <a:pt x="1618" y="541"/>
                  </a:lnTo>
                  <a:lnTo>
                    <a:pt x="1624" y="532"/>
                  </a:lnTo>
                  <a:close/>
                  <a:moveTo>
                    <a:pt x="1115" y="101"/>
                  </a:moveTo>
                  <a:lnTo>
                    <a:pt x="1115" y="101"/>
                  </a:lnTo>
                  <a:lnTo>
                    <a:pt x="1122" y="103"/>
                  </a:lnTo>
                  <a:lnTo>
                    <a:pt x="1129" y="107"/>
                  </a:lnTo>
                  <a:lnTo>
                    <a:pt x="1133" y="109"/>
                  </a:lnTo>
                  <a:lnTo>
                    <a:pt x="1133" y="112"/>
                  </a:lnTo>
                  <a:lnTo>
                    <a:pt x="1129" y="114"/>
                  </a:lnTo>
                  <a:lnTo>
                    <a:pt x="1124" y="114"/>
                  </a:lnTo>
                  <a:lnTo>
                    <a:pt x="1119" y="114"/>
                  </a:lnTo>
                  <a:lnTo>
                    <a:pt x="1111" y="114"/>
                  </a:lnTo>
                  <a:lnTo>
                    <a:pt x="1110" y="116"/>
                  </a:lnTo>
                  <a:lnTo>
                    <a:pt x="1108" y="118"/>
                  </a:lnTo>
                  <a:lnTo>
                    <a:pt x="1108" y="121"/>
                  </a:lnTo>
                  <a:lnTo>
                    <a:pt x="1110" y="123"/>
                  </a:lnTo>
                  <a:lnTo>
                    <a:pt x="1113" y="127"/>
                  </a:lnTo>
                  <a:lnTo>
                    <a:pt x="1126" y="127"/>
                  </a:lnTo>
                  <a:lnTo>
                    <a:pt x="1133" y="128"/>
                  </a:lnTo>
                  <a:lnTo>
                    <a:pt x="1135" y="130"/>
                  </a:lnTo>
                  <a:lnTo>
                    <a:pt x="1133" y="134"/>
                  </a:lnTo>
                  <a:lnTo>
                    <a:pt x="1131" y="136"/>
                  </a:lnTo>
                  <a:lnTo>
                    <a:pt x="1128" y="136"/>
                  </a:lnTo>
                  <a:lnTo>
                    <a:pt x="1124" y="136"/>
                  </a:lnTo>
                  <a:lnTo>
                    <a:pt x="1120" y="138"/>
                  </a:lnTo>
                  <a:lnTo>
                    <a:pt x="1117" y="143"/>
                  </a:lnTo>
                  <a:lnTo>
                    <a:pt x="1119" y="147"/>
                  </a:lnTo>
                  <a:lnTo>
                    <a:pt x="1122" y="150"/>
                  </a:lnTo>
                  <a:lnTo>
                    <a:pt x="1128" y="150"/>
                  </a:lnTo>
                  <a:lnTo>
                    <a:pt x="1144" y="152"/>
                  </a:lnTo>
                  <a:lnTo>
                    <a:pt x="1153" y="152"/>
                  </a:lnTo>
                  <a:lnTo>
                    <a:pt x="1160" y="156"/>
                  </a:lnTo>
                  <a:lnTo>
                    <a:pt x="1162" y="157"/>
                  </a:lnTo>
                  <a:lnTo>
                    <a:pt x="1160" y="159"/>
                  </a:lnTo>
                  <a:lnTo>
                    <a:pt x="1158" y="161"/>
                  </a:lnTo>
                  <a:lnTo>
                    <a:pt x="1153" y="163"/>
                  </a:lnTo>
                  <a:lnTo>
                    <a:pt x="1149" y="163"/>
                  </a:lnTo>
                  <a:lnTo>
                    <a:pt x="1146" y="166"/>
                  </a:lnTo>
                  <a:lnTo>
                    <a:pt x="1144" y="170"/>
                  </a:lnTo>
                  <a:lnTo>
                    <a:pt x="1142" y="176"/>
                  </a:lnTo>
                  <a:lnTo>
                    <a:pt x="1142" y="179"/>
                  </a:lnTo>
                  <a:lnTo>
                    <a:pt x="1144" y="181"/>
                  </a:lnTo>
                  <a:lnTo>
                    <a:pt x="1148" y="186"/>
                  </a:lnTo>
                  <a:lnTo>
                    <a:pt x="1157" y="190"/>
                  </a:lnTo>
                  <a:lnTo>
                    <a:pt x="1166" y="192"/>
                  </a:lnTo>
                  <a:lnTo>
                    <a:pt x="1175" y="190"/>
                  </a:lnTo>
                  <a:lnTo>
                    <a:pt x="1182" y="188"/>
                  </a:lnTo>
                  <a:lnTo>
                    <a:pt x="1189" y="183"/>
                  </a:lnTo>
                  <a:lnTo>
                    <a:pt x="1195" y="174"/>
                  </a:lnTo>
                  <a:lnTo>
                    <a:pt x="1198" y="170"/>
                  </a:lnTo>
                  <a:lnTo>
                    <a:pt x="1202" y="168"/>
                  </a:lnTo>
                  <a:lnTo>
                    <a:pt x="1213" y="165"/>
                  </a:lnTo>
                  <a:lnTo>
                    <a:pt x="1225" y="161"/>
                  </a:lnTo>
                  <a:lnTo>
                    <a:pt x="1233" y="161"/>
                  </a:lnTo>
                  <a:lnTo>
                    <a:pt x="1236" y="163"/>
                  </a:lnTo>
                  <a:lnTo>
                    <a:pt x="1238" y="165"/>
                  </a:lnTo>
                  <a:lnTo>
                    <a:pt x="1238" y="166"/>
                  </a:lnTo>
                  <a:lnTo>
                    <a:pt x="1231" y="172"/>
                  </a:lnTo>
                  <a:lnTo>
                    <a:pt x="1222" y="177"/>
                  </a:lnTo>
                  <a:lnTo>
                    <a:pt x="1216" y="179"/>
                  </a:lnTo>
                  <a:lnTo>
                    <a:pt x="1215" y="183"/>
                  </a:lnTo>
                  <a:lnTo>
                    <a:pt x="1216" y="186"/>
                  </a:lnTo>
                  <a:lnTo>
                    <a:pt x="1225" y="188"/>
                  </a:lnTo>
                  <a:lnTo>
                    <a:pt x="1233" y="188"/>
                  </a:lnTo>
                  <a:lnTo>
                    <a:pt x="1240" y="186"/>
                  </a:lnTo>
                  <a:lnTo>
                    <a:pt x="1251" y="181"/>
                  </a:lnTo>
                  <a:lnTo>
                    <a:pt x="1258" y="179"/>
                  </a:lnTo>
                  <a:lnTo>
                    <a:pt x="1263" y="179"/>
                  </a:lnTo>
                  <a:lnTo>
                    <a:pt x="1265" y="181"/>
                  </a:lnTo>
                  <a:lnTo>
                    <a:pt x="1265" y="183"/>
                  </a:lnTo>
                  <a:lnTo>
                    <a:pt x="1265" y="186"/>
                  </a:lnTo>
                  <a:lnTo>
                    <a:pt x="1265" y="192"/>
                  </a:lnTo>
                  <a:lnTo>
                    <a:pt x="1267" y="197"/>
                  </a:lnTo>
                  <a:lnTo>
                    <a:pt x="1271" y="199"/>
                  </a:lnTo>
                  <a:lnTo>
                    <a:pt x="1274" y="199"/>
                  </a:lnTo>
                  <a:lnTo>
                    <a:pt x="1278" y="197"/>
                  </a:lnTo>
                  <a:lnTo>
                    <a:pt x="1283" y="199"/>
                  </a:lnTo>
                  <a:lnTo>
                    <a:pt x="1287" y="201"/>
                  </a:lnTo>
                  <a:lnTo>
                    <a:pt x="1289" y="204"/>
                  </a:lnTo>
                  <a:lnTo>
                    <a:pt x="1287" y="210"/>
                  </a:lnTo>
                  <a:lnTo>
                    <a:pt x="1283" y="212"/>
                  </a:lnTo>
                  <a:lnTo>
                    <a:pt x="1278" y="215"/>
                  </a:lnTo>
                  <a:lnTo>
                    <a:pt x="1272" y="214"/>
                  </a:lnTo>
                  <a:lnTo>
                    <a:pt x="1267" y="212"/>
                  </a:lnTo>
                  <a:lnTo>
                    <a:pt x="1260" y="208"/>
                  </a:lnTo>
                  <a:lnTo>
                    <a:pt x="1249" y="201"/>
                  </a:lnTo>
                  <a:lnTo>
                    <a:pt x="1243" y="197"/>
                  </a:lnTo>
                  <a:lnTo>
                    <a:pt x="1238" y="195"/>
                  </a:lnTo>
                  <a:lnTo>
                    <a:pt x="1227" y="194"/>
                  </a:lnTo>
                  <a:lnTo>
                    <a:pt x="1222" y="194"/>
                  </a:lnTo>
                  <a:lnTo>
                    <a:pt x="1216" y="195"/>
                  </a:lnTo>
                  <a:lnTo>
                    <a:pt x="1215" y="197"/>
                  </a:lnTo>
                  <a:lnTo>
                    <a:pt x="1213" y="201"/>
                  </a:lnTo>
                  <a:lnTo>
                    <a:pt x="1213" y="204"/>
                  </a:lnTo>
                  <a:lnTo>
                    <a:pt x="1215" y="208"/>
                  </a:lnTo>
                  <a:lnTo>
                    <a:pt x="1222" y="212"/>
                  </a:lnTo>
                  <a:lnTo>
                    <a:pt x="1222" y="214"/>
                  </a:lnTo>
                  <a:lnTo>
                    <a:pt x="1220" y="217"/>
                  </a:lnTo>
                  <a:lnTo>
                    <a:pt x="1216" y="219"/>
                  </a:lnTo>
                  <a:lnTo>
                    <a:pt x="1211" y="219"/>
                  </a:lnTo>
                  <a:lnTo>
                    <a:pt x="1202" y="221"/>
                  </a:lnTo>
                  <a:lnTo>
                    <a:pt x="1196" y="223"/>
                  </a:lnTo>
                  <a:lnTo>
                    <a:pt x="1193" y="224"/>
                  </a:lnTo>
                  <a:lnTo>
                    <a:pt x="1189" y="230"/>
                  </a:lnTo>
                  <a:lnTo>
                    <a:pt x="1191" y="235"/>
                  </a:lnTo>
                  <a:lnTo>
                    <a:pt x="1195" y="239"/>
                  </a:lnTo>
                  <a:lnTo>
                    <a:pt x="1202" y="242"/>
                  </a:lnTo>
                  <a:lnTo>
                    <a:pt x="1209" y="244"/>
                  </a:lnTo>
                  <a:lnTo>
                    <a:pt x="1215" y="244"/>
                  </a:lnTo>
                  <a:lnTo>
                    <a:pt x="1218" y="242"/>
                  </a:lnTo>
                  <a:lnTo>
                    <a:pt x="1222" y="241"/>
                  </a:lnTo>
                  <a:lnTo>
                    <a:pt x="1227" y="241"/>
                  </a:lnTo>
                  <a:lnTo>
                    <a:pt x="1233" y="242"/>
                  </a:lnTo>
                  <a:lnTo>
                    <a:pt x="1238" y="244"/>
                  </a:lnTo>
                  <a:lnTo>
                    <a:pt x="1243" y="244"/>
                  </a:lnTo>
                  <a:lnTo>
                    <a:pt x="1249" y="241"/>
                  </a:lnTo>
                  <a:lnTo>
                    <a:pt x="1254" y="237"/>
                  </a:lnTo>
                  <a:lnTo>
                    <a:pt x="1260" y="232"/>
                  </a:lnTo>
                  <a:lnTo>
                    <a:pt x="1267" y="230"/>
                  </a:lnTo>
                  <a:lnTo>
                    <a:pt x="1272" y="232"/>
                  </a:lnTo>
                  <a:lnTo>
                    <a:pt x="1278" y="233"/>
                  </a:lnTo>
                  <a:lnTo>
                    <a:pt x="1287" y="239"/>
                  </a:lnTo>
                  <a:lnTo>
                    <a:pt x="1291" y="239"/>
                  </a:lnTo>
                  <a:lnTo>
                    <a:pt x="1294" y="239"/>
                  </a:lnTo>
                  <a:lnTo>
                    <a:pt x="1300" y="237"/>
                  </a:lnTo>
                  <a:lnTo>
                    <a:pt x="1305" y="233"/>
                  </a:lnTo>
                  <a:lnTo>
                    <a:pt x="1312" y="232"/>
                  </a:lnTo>
                  <a:lnTo>
                    <a:pt x="1318" y="235"/>
                  </a:lnTo>
                  <a:lnTo>
                    <a:pt x="1321" y="239"/>
                  </a:lnTo>
                  <a:lnTo>
                    <a:pt x="1329" y="244"/>
                  </a:lnTo>
                  <a:lnTo>
                    <a:pt x="1338" y="248"/>
                  </a:lnTo>
                  <a:lnTo>
                    <a:pt x="1347" y="246"/>
                  </a:lnTo>
                  <a:lnTo>
                    <a:pt x="1354" y="242"/>
                  </a:lnTo>
                  <a:lnTo>
                    <a:pt x="1358" y="235"/>
                  </a:lnTo>
                  <a:lnTo>
                    <a:pt x="1359" y="232"/>
                  </a:lnTo>
                  <a:lnTo>
                    <a:pt x="1359" y="228"/>
                  </a:lnTo>
                  <a:lnTo>
                    <a:pt x="1358" y="223"/>
                  </a:lnTo>
                  <a:lnTo>
                    <a:pt x="1352" y="219"/>
                  </a:lnTo>
                  <a:lnTo>
                    <a:pt x="1347" y="215"/>
                  </a:lnTo>
                  <a:lnTo>
                    <a:pt x="1345" y="214"/>
                  </a:lnTo>
                  <a:lnTo>
                    <a:pt x="1347" y="210"/>
                  </a:lnTo>
                  <a:lnTo>
                    <a:pt x="1348" y="208"/>
                  </a:lnTo>
                  <a:lnTo>
                    <a:pt x="1352" y="208"/>
                  </a:lnTo>
                  <a:lnTo>
                    <a:pt x="1359" y="206"/>
                  </a:lnTo>
                  <a:lnTo>
                    <a:pt x="1367" y="201"/>
                  </a:lnTo>
                  <a:lnTo>
                    <a:pt x="1370" y="197"/>
                  </a:lnTo>
                  <a:lnTo>
                    <a:pt x="1374" y="195"/>
                  </a:lnTo>
                  <a:lnTo>
                    <a:pt x="1381" y="195"/>
                  </a:lnTo>
                  <a:lnTo>
                    <a:pt x="1386" y="194"/>
                  </a:lnTo>
                  <a:lnTo>
                    <a:pt x="1392" y="192"/>
                  </a:lnTo>
                  <a:lnTo>
                    <a:pt x="1396" y="190"/>
                  </a:lnTo>
                  <a:lnTo>
                    <a:pt x="1401" y="186"/>
                  </a:lnTo>
                  <a:lnTo>
                    <a:pt x="1408" y="183"/>
                  </a:lnTo>
                  <a:lnTo>
                    <a:pt x="1417" y="177"/>
                  </a:lnTo>
                  <a:lnTo>
                    <a:pt x="1423" y="174"/>
                  </a:lnTo>
                  <a:lnTo>
                    <a:pt x="1426" y="170"/>
                  </a:lnTo>
                  <a:lnTo>
                    <a:pt x="1426" y="166"/>
                  </a:lnTo>
                  <a:lnTo>
                    <a:pt x="1426" y="165"/>
                  </a:lnTo>
                  <a:lnTo>
                    <a:pt x="1421" y="161"/>
                  </a:lnTo>
                  <a:lnTo>
                    <a:pt x="1415" y="159"/>
                  </a:lnTo>
                  <a:lnTo>
                    <a:pt x="1410" y="159"/>
                  </a:lnTo>
                  <a:lnTo>
                    <a:pt x="1406" y="159"/>
                  </a:lnTo>
                  <a:lnTo>
                    <a:pt x="1401" y="161"/>
                  </a:lnTo>
                  <a:lnTo>
                    <a:pt x="1394" y="166"/>
                  </a:lnTo>
                  <a:lnTo>
                    <a:pt x="1386" y="170"/>
                  </a:lnTo>
                  <a:lnTo>
                    <a:pt x="1379" y="172"/>
                  </a:lnTo>
                  <a:lnTo>
                    <a:pt x="1372" y="170"/>
                  </a:lnTo>
                  <a:lnTo>
                    <a:pt x="1367" y="166"/>
                  </a:lnTo>
                  <a:lnTo>
                    <a:pt x="1363" y="165"/>
                  </a:lnTo>
                  <a:lnTo>
                    <a:pt x="1363" y="161"/>
                  </a:lnTo>
                  <a:lnTo>
                    <a:pt x="1365" y="159"/>
                  </a:lnTo>
                  <a:lnTo>
                    <a:pt x="1368" y="159"/>
                  </a:lnTo>
                  <a:lnTo>
                    <a:pt x="1385" y="157"/>
                  </a:lnTo>
                  <a:lnTo>
                    <a:pt x="1388" y="154"/>
                  </a:lnTo>
                  <a:lnTo>
                    <a:pt x="1388" y="150"/>
                  </a:lnTo>
                  <a:lnTo>
                    <a:pt x="1390" y="147"/>
                  </a:lnTo>
                  <a:lnTo>
                    <a:pt x="1394" y="143"/>
                  </a:lnTo>
                  <a:lnTo>
                    <a:pt x="1399" y="141"/>
                  </a:lnTo>
                  <a:lnTo>
                    <a:pt x="1405" y="141"/>
                  </a:lnTo>
                  <a:lnTo>
                    <a:pt x="1415" y="145"/>
                  </a:lnTo>
                  <a:lnTo>
                    <a:pt x="1423" y="145"/>
                  </a:lnTo>
                  <a:lnTo>
                    <a:pt x="1430" y="145"/>
                  </a:lnTo>
                  <a:lnTo>
                    <a:pt x="1443" y="143"/>
                  </a:lnTo>
                  <a:lnTo>
                    <a:pt x="1452" y="139"/>
                  </a:lnTo>
                  <a:lnTo>
                    <a:pt x="1459" y="136"/>
                  </a:lnTo>
                  <a:lnTo>
                    <a:pt x="1472" y="123"/>
                  </a:lnTo>
                  <a:lnTo>
                    <a:pt x="1482" y="116"/>
                  </a:lnTo>
                  <a:lnTo>
                    <a:pt x="1493" y="112"/>
                  </a:lnTo>
                  <a:lnTo>
                    <a:pt x="1502" y="109"/>
                  </a:lnTo>
                  <a:lnTo>
                    <a:pt x="1511" y="107"/>
                  </a:lnTo>
                  <a:lnTo>
                    <a:pt x="1524" y="100"/>
                  </a:lnTo>
                  <a:lnTo>
                    <a:pt x="1529" y="96"/>
                  </a:lnTo>
                  <a:lnTo>
                    <a:pt x="1535" y="94"/>
                  </a:lnTo>
                  <a:lnTo>
                    <a:pt x="1546" y="94"/>
                  </a:lnTo>
                  <a:lnTo>
                    <a:pt x="1557" y="94"/>
                  </a:lnTo>
                  <a:lnTo>
                    <a:pt x="1564" y="90"/>
                  </a:lnTo>
                  <a:lnTo>
                    <a:pt x="1571" y="85"/>
                  </a:lnTo>
                  <a:lnTo>
                    <a:pt x="1575" y="81"/>
                  </a:lnTo>
                  <a:lnTo>
                    <a:pt x="1577" y="76"/>
                  </a:lnTo>
                  <a:lnTo>
                    <a:pt x="1580" y="72"/>
                  </a:lnTo>
                  <a:lnTo>
                    <a:pt x="1587" y="71"/>
                  </a:lnTo>
                  <a:lnTo>
                    <a:pt x="1595" y="69"/>
                  </a:lnTo>
                  <a:lnTo>
                    <a:pt x="1600" y="69"/>
                  </a:lnTo>
                  <a:lnTo>
                    <a:pt x="1604" y="67"/>
                  </a:lnTo>
                  <a:lnTo>
                    <a:pt x="1607" y="63"/>
                  </a:lnTo>
                  <a:lnTo>
                    <a:pt x="1611" y="62"/>
                  </a:lnTo>
                  <a:lnTo>
                    <a:pt x="1618" y="62"/>
                  </a:lnTo>
                  <a:lnTo>
                    <a:pt x="1620" y="60"/>
                  </a:lnTo>
                  <a:lnTo>
                    <a:pt x="1624" y="58"/>
                  </a:lnTo>
                  <a:lnTo>
                    <a:pt x="1625" y="54"/>
                  </a:lnTo>
                  <a:lnTo>
                    <a:pt x="1625" y="51"/>
                  </a:lnTo>
                  <a:lnTo>
                    <a:pt x="1625" y="49"/>
                  </a:lnTo>
                  <a:lnTo>
                    <a:pt x="1622" y="45"/>
                  </a:lnTo>
                  <a:lnTo>
                    <a:pt x="1616" y="45"/>
                  </a:lnTo>
                  <a:lnTo>
                    <a:pt x="1611" y="45"/>
                  </a:lnTo>
                  <a:lnTo>
                    <a:pt x="1607" y="45"/>
                  </a:lnTo>
                  <a:lnTo>
                    <a:pt x="1602" y="43"/>
                  </a:lnTo>
                  <a:lnTo>
                    <a:pt x="1600" y="40"/>
                  </a:lnTo>
                  <a:lnTo>
                    <a:pt x="1598" y="36"/>
                  </a:lnTo>
                  <a:lnTo>
                    <a:pt x="1595" y="31"/>
                  </a:lnTo>
                  <a:lnTo>
                    <a:pt x="1591" y="29"/>
                  </a:lnTo>
                  <a:lnTo>
                    <a:pt x="1587" y="27"/>
                  </a:lnTo>
                  <a:lnTo>
                    <a:pt x="1578" y="27"/>
                  </a:lnTo>
                  <a:lnTo>
                    <a:pt x="1558" y="29"/>
                  </a:lnTo>
                  <a:lnTo>
                    <a:pt x="1553" y="31"/>
                  </a:lnTo>
                  <a:lnTo>
                    <a:pt x="1548" y="33"/>
                  </a:lnTo>
                  <a:lnTo>
                    <a:pt x="1539" y="38"/>
                  </a:lnTo>
                  <a:lnTo>
                    <a:pt x="1535" y="40"/>
                  </a:lnTo>
                  <a:lnTo>
                    <a:pt x="1531" y="42"/>
                  </a:lnTo>
                  <a:lnTo>
                    <a:pt x="1528" y="42"/>
                  </a:lnTo>
                  <a:lnTo>
                    <a:pt x="1524" y="40"/>
                  </a:lnTo>
                  <a:lnTo>
                    <a:pt x="1529" y="34"/>
                  </a:lnTo>
                  <a:lnTo>
                    <a:pt x="1531" y="33"/>
                  </a:lnTo>
                  <a:lnTo>
                    <a:pt x="1531" y="29"/>
                  </a:lnTo>
                  <a:lnTo>
                    <a:pt x="1529" y="25"/>
                  </a:lnTo>
                  <a:lnTo>
                    <a:pt x="1526" y="25"/>
                  </a:lnTo>
                  <a:lnTo>
                    <a:pt x="1519" y="25"/>
                  </a:lnTo>
                  <a:lnTo>
                    <a:pt x="1504" y="29"/>
                  </a:lnTo>
                  <a:lnTo>
                    <a:pt x="1497" y="29"/>
                  </a:lnTo>
                  <a:lnTo>
                    <a:pt x="1488" y="27"/>
                  </a:lnTo>
                  <a:lnTo>
                    <a:pt x="1481" y="22"/>
                  </a:lnTo>
                  <a:lnTo>
                    <a:pt x="1473" y="20"/>
                  </a:lnTo>
                  <a:lnTo>
                    <a:pt x="1470" y="18"/>
                  </a:lnTo>
                  <a:lnTo>
                    <a:pt x="1464" y="20"/>
                  </a:lnTo>
                  <a:lnTo>
                    <a:pt x="1461" y="22"/>
                  </a:lnTo>
                  <a:lnTo>
                    <a:pt x="1459" y="24"/>
                  </a:lnTo>
                  <a:lnTo>
                    <a:pt x="1455" y="29"/>
                  </a:lnTo>
                  <a:lnTo>
                    <a:pt x="1452" y="34"/>
                  </a:lnTo>
                  <a:lnTo>
                    <a:pt x="1446" y="38"/>
                  </a:lnTo>
                  <a:lnTo>
                    <a:pt x="1443" y="38"/>
                  </a:lnTo>
                  <a:lnTo>
                    <a:pt x="1441" y="38"/>
                  </a:lnTo>
                  <a:lnTo>
                    <a:pt x="1434" y="36"/>
                  </a:lnTo>
                  <a:lnTo>
                    <a:pt x="1428" y="33"/>
                  </a:lnTo>
                  <a:lnTo>
                    <a:pt x="1423" y="29"/>
                  </a:lnTo>
                  <a:lnTo>
                    <a:pt x="1415" y="29"/>
                  </a:lnTo>
                  <a:lnTo>
                    <a:pt x="1408" y="31"/>
                  </a:lnTo>
                  <a:lnTo>
                    <a:pt x="1403" y="33"/>
                  </a:lnTo>
                  <a:lnTo>
                    <a:pt x="1396" y="34"/>
                  </a:lnTo>
                  <a:lnTo>
                    <a:pt x="1386" y="34"/>
                  </a:lnTo>
                  <a:lnTo>
                    <a:pt x="1383" y="36"/>
                  </a:lnTo>
                  <a:lnTo>
                    <a:pt x="1381" y="38"/>
                  </a:lnTo>
                  <a:lnTo>
                    <a:pt x="1383" y="42"/>
                  </a:lnTo>
                  <a:lnTo>
                    <a:pt x="1386" y="47"/>
                  </a:lnTo>
                  <a:lnTo>
                    <a:pt x="1386" y="49"/>
                  </a:lnTo>
                  <a:lnTo>
                    <a:pt x="1383" y="51"/>
                  </a:lnTo>
                  <a:lnTo>
                    <a:pt x="1381" y="51"/>
                  </a:lnTo>
                  <a:lnTo>
                    <a:pt x="1377" y="49"/>
                  </a:lnTo>
                  <a:lnTo>
                    <a:pt x="1374" y="45"/>
                  </a:lnTo>
                  <a:lnTo>
                    <a:pt x="1370" y="43"/>
                  </a:lnTo>
                  <a:lnTo>
                    <a:pt x="1365" y="43"/>
                  </a:lnTo>
                  <a:lnTo>
                    <a:pt x="1358" y="45"/>
                  </a:lnTo>
                  <a:lnTo>
                    <a:pt x="1350" y="49"/>
                  </a:lnTo>
                  <a:lnTo>
                    <a:pt x="1348" y="51"/>
                  </a:lnTo>
                  <a:lnTo>
                    <a:pt x="1345" y="51"/>
                  </a:lnTo>
                  <a:lnTo>
                    <a:pt x="1338" y="49"/>
                  </a:lnTo>
                  <a:lnTo>
                    <a:pt x="1334" y="49"/>
                  </a:lnTo>
                  <a:lnTo>
                    <a:pt x="1330" y="51"/>
                  </a:lnTo>
                  <a:lnTo>
                    <a:pt x="1327" y="52"/>
                  </a:lnTo>
                  <a:lnTo>
                    <a:pt x="1323" y="52"/>
                  </a:lnTo>
                  <a:lnTo>
                    <a:pt x="1316" y="51"/>
                  </a:lnTo>
                  <a:lnTo>
                    <a:pt x="1312" y="51"/>
                  </a:lnTo>
                  <a:lnTo>
                    <a:pt x="1309" y="52"/>
                  </a:lnTo>
                  <a:lnTo>
                    <a:pt x="1309" y="56"/>
                  </a:lnTo>
                  <a:lnTo>
                    <a:pt x="1309" y="60"/>
                  </a:lnTo>
                  <a:lnTo>
                    <a:pt x="1307" y="63"/>
                  </a:lnTo>
                  <a:lnTo>
                    <a:pt x="1301" y="65"/>
                  </a:lnTo>
                  <a:lnTo>
                    <a:pt x="1298" y="63"/>
                  </a:lnTo>
                  <a:lnTo>
                    <a:pt x="1294" y="62"/>
                  </a:lnTo>
                  <a:lnTo>
                    <a:pt x="1291" y="58"/>
                  </a:lnTo>
                  <a:lnTo>
                    <a:pt x="1287" y="56"/>
                  </a:lnTo>
                  <a:lnTo>
                    <a:pt x="1278" y="54"/>
                  </a:lnTo>
                  <a:lnTo>
                    <a:pt x="1269" y="52"/>
                  </a:lnTo>
                  <a:lnTo>
                    <a:pt x="1260" y="47"/>
                  </a:lnTo>
                  <a:lnTo>
                    <a:pt x="1256" y="45"/>
                  </a:lnTo>
                  <a:lnTo>
                    <a:pt x="1251" y="49"/>
                  </a:lnTo>
                  <a:lnTo>
                    <a:pt x="1249" y="51"/>
                  </a:lnTo>
                  <a:lnTo>
                    <a:pt x="1247" y="54"/>
                  </a:lnTo>
                  <a:lnTo>
                    <a:pt x="1243" y="54"/>
                  </a:lnTo>
                  <a:lnTo>
                    <a:pt x="1240" y="54"/>
                  </a:lnTo>
                  <a:lnTo>
                    <a:pt x="1236" y="56"/>
                  </a:lnTo>
                  <a:lnTo>
                    <a:pt x="1236" y="58"/>
                  </a:lnTo>
                  <a:lnTo>
                    <a:pt x="1238" y="62"/>
                  </a:lnTo>
                  <a:lnTo>
                    <a:pt x="1242" y="62"/>
                  </a:lnTo>
                  <a:lnTo>
                    <a:pt x="1253" y="62"/>
                  </a:lnTo>
                  <a:lnTo>
                    <a:pt x="1258" y="62"/>
                  </a:lnTo>
                  <a:lnTo>
                    <a:pt x="1263" y="63"/>
                  </a:lnTo>
                  <a:lnTo>
                    <a:pt x="1267" y="65"/>
                  </a:lnTo>
                  <a:lnTo>
                    <a:pt x="1269" y="69"/>
                  </a:lnTo>
                  <a:lnTo>
                    <a:pt x="1267" y="71"/>
                  </a:lnTo>
                  <a:lnTo>
                    <a:pt x="1265" y="74"/>
                  </a:lnTo>
                  <a:lnTo>
                    <a:pt x="1260" y="76"/>
                  </a:lnTo>
                  <a:lnTo>
                    <a:pt x="1254" y="74"/>
                  </a:lnTo>
                  <a:lnTo>
                    <a:pt x="1243" y="71"/>
                  </a:lnTo>
                  <a:lnTo>
                    <a:pt x="1234" y="71"/>
                  </a:lnTo>
                  <a:lnTo>
                    <a:pt x="1229" y="71"/>
                  </a:lnTo>
                  <a:lnTo>
                    <a:pt x="1225" y="71"/>
                  </a:lnTo>
                  <a:lnTo>
                    <a:pt x="1220" y="67"/>
                  </a:lnTo>
                  <a:lnTo>
                    <a:pt x="1216" y="63"/>
                  </a:lnTo>
                  <a:lnTo>
                    <a:pt x="1213" y="62"/>
                  </a:lnTo>
                  <a:lnTo>
                    <a:pt x="1209" y="62"/>
                  </a:lnTo>
                  <a:lnTo>
                    <a:pt x="1202" y="65"/>
                  </a:lnTo>
                  <a:lnTo>
                    <a:pt x="1196" y="71"/>
                  </a:lnTo>
                  <a:lnTo>
                    <a:pt x="1189" y="76"/>
                  </a:lnTo>
                  <a:lnTo>
                    <a:pt x="1186" y="76"/>
                  </a:lnTo>
                  <a:lnTo>
                    <a:pt x="1182" y="74"/>
                  </a:lnTo>
                  <a:lnTo>
                    <a:pt x="1178" y="74"/>
                  </a:lnTo>
                  <a:lnTo>
                    <a:pt x="1175" y="74"/>
                  </a:lnTo>
                  <a:lnTo>
                    <a:pt x="1173" y="78"/>
                  </a:lnTo>
                  <a:lnTo>
                    <a:pt x="1175" y="80"/>
                  </a:lnTo>
                  <a:lnTo>
                    <a:pt x="1182" y="81"/>
                  </a:lnTo>
                  <a:lnTo>
                    <a:pt x="1187" y="81"/>
                  </a:lnTo>
                  <a:lnTo>
                    <a:pt x="1191" y="81"/>
                  </a:lnTo>
                  <a:lnTo>
                    <a:pt x="1191" y="85"/>
                  </a:lnTo>
                  <a:lnTo>
                    <a:pt x="1182" y="85"/>
                  </a:lnTo>
                  <a:lnTo>
                    <a:pt x="1177" y="87"/>
                  </a:lnTo>
                  <a:lnTo>
                    <a:pt x="1177" y="89"/>
                  </a:lnTo>
                  <a:lnTo>
                    <a:pt x="1177" y="90"/>
                  </a:lnTo>
                  <a:lnTo>
                    <a:pt x="1184" y="89"/>
                  </a:lnTo>
                  <a:lnTo>
                    <a:pt x="1195" y="87"/>
                  </a:lnTo>
                  <a:lnTo>
                    <a:pt x="1205" y="87"/>
                  </a:lnTo>
                  <a:lnTo>
                    <a:pt x="1207" y="89"/>
                  </a:lnTo>
                  <a:lnTo>
                    <a:pt x="1209" y="92"/>
                  </a:lnTo>
                  <a:lnTo>
                    <a:pt x="1207" y="94"/>
                  </a:lnTo>
                  <a:lnTo>
                    <a:pt x="1204" y="96"/>
                  </a:lnTo>
                  <a:lnTo>
                    <a:pt x="1195" y="98"/>
                  </a:lnTo>
                  <a:lnTo>
                    <a:pt x="1186" y="98"/>
                  </a:lnTo>
                  <a:lnTo>
                    <a:pt x="1184" y="98"/>
                  </a:lnTo>
                  <a:lnTo>
                    <a:pt x="1182" y="101"/>
                  </a:lnTo>
                  <a:lnTo>
                    <a:pt x="1184" y="103"/>
                  </a:lnTo>
                  <a:lnTo>
                    <a:pt x="1186" y="105"/>
                  </a:lnTo>
                  <a:lnTo>
                    <a:pt x="1193" y="103"/>
                  </a:lnTo>
                  <a:lnTo>
                    <a:pt x="1200" y="101"/>
                  </a:lnTo>
                  <a:lnTo>
                    <a:pt x="1209" y="101"/>
                  </a:lnTo>
                  <a:lnTo>
                    <a:pt x="1216" y="101"/>
                  </a:lnTo>
                  <a:lnTo>
                    <a:pt x="1224" y="105"/>
                  </a:lnTo>
                  <a:lnTo>
                    <a:pt x="1227" y="105"/>
                  </a:lnTo>
                  <a:lnTo>
                    <a:pt x="1231" y="103"/>
                  </a:lnTo>
                  <a:lnTo>
                    <a:pt x="1234" y="100"/>
                  </a:lnTo>
                  <a:lnTo>
                    <a:pt x="1238" y="101"/>
                  </a:lnTo>
                  <a:lnTo>
                    <a:pt x="1240" y="103"/>
                  </a:lnTo>
                  <a:lnTo>
                    <a:pt x="1242" y="107"/>
                  </a:lnTo>
                  <a:lnTo>
                    <a:pt x="1243" y="109"/>
                  </a:lnTo>
                  <a:lnTo>
                    <a:pt x="1247" y="110"/>
                  </a:lnTo>
                  <a:lnTo>
                    <a:pt x="1251" y="112"/>
                  </a:lnTo>
                  <a:lnTo>
                    <a:pt x="1256" y="110"/>
                  </a:lnTo>
                  <a:lnTo>
                    <a:pt x="1265" y="107"/>
                  </a:lnTo>
                  <a:lnTo>
                    <a:pt x="1267" y="103"/>
                  </a:lnTo>
                  <a:lnTo>
                    <a:pt x="1269" y="101"/>
                  </a:lnTo>
                  <a:lnTo>
                    <a:pt x="1271" y="100"/>
                  </a:lnTo>
                  <a:lnTo>
                    <a:pt x="1274" y="98"/>
                  </a:lnTo>
                  <a:lnTo>
                    <a:pt x="1281" y="100"/>
                  </a:lnTo>
                  <a:lnTo>
                    <a:pt x="1291" y="101"/>
                  </a:lnTo>
                  <a:lnTo>
                    <a:pt x="1309" y="101"/>
                  </a:lnTo>
                  <a:lnTo>
                    <a:pt x="1325" y="101"/>
                  </a:lnTo>
                  <a:lnTo>
                    <a:pt x="1336" y="100"/>
                  </a:lnTo>
                  <a:lnTo>
                    <a:pt x="1347" y="96"/>
                  </a:lnTo>
                  <a:lnTo>
                    <a:pt x="1354" y="92"/>
                  </a:lnTo>
                  <a:lnTo>
                    <a:pt x="1363" y="89"/>
                  </a:lnTo>
                  <a:lnTo>
                    <a:pt x="1368" y="87"/>
                  </a:lnTo>
                  <a:lnTo>
                    <a:pt x="1376" y="87"/>
                  </a:lnTo>
                  <a:lnTo>
                    <a:pt x="1383" y="87"/>
                  </a:lnTo>
                  <a:lnTo>
                    <a:pt x="1388" y="89"/>
                  </a:lnTo>
                  <a:lnTo>
                    <a:pt x="1392" y="92"/>
                  </a:lnTo>
                  <a:lnTo>
                    <a:pt x="1394" y="96"/>
                  </a:lnTo>
                  <a:lnTo>
                    <a:pt x="1390" y="98"/>
                  </a:lnTo>
                  <a:lnTo>
                    <a:pt x="1386" y="100"/>
                  </a:lnTo>
                  <a:lnTo>
                    <a:pt x="1374" y="101"/>
                  </a:lnTo>
                  <a:lnTo>
                    <a:pt x="1367" y="103"/>
                  </a:lnTo>
                  <a:lnTo>
                    <a:pt x="1376" y="105"/>
                  </a:lnTo>
                  <a:lnTo>
                    <a:pt x="1379" y="109"/>
                  </a:lnTo>
                  <a:lnTo>
                    <a:pt x="1377" y="112"/>
                  </a:lnTo>
                  <a:lnTo>
                    <a:pt x="1374" y="112"/>
                  </a:lnTo>
                  <a:lnTo>
                    <a:pt x="1368" y="112"/>
                  </a:lnTo>
                  <a:lnTo>
                    <a:pt x="1358" y="112"/>
                  </a:lnTo>
                  <a:lnTo>
                    <a:pt x="1348" y="112"/>
                  </a:lnTo>
                  <a:lnTo>
                    <a:pt x="1332" y="112"/>
                  </a:lnTo>
                  <a:lnTo>
                    <a:pt x="1323" y="114"/>
                  </a:lnTo>
                  <a:lnTo>
                    <a:pt x="1318" y="116"/>
                  </a:lnTo>
                  <a:lnTo>
                    <a:pt x="1314" y="119"/>
                  </a:lnTo>
                  <a:lnTo>
                    <a:pt x="1312" y="121"/>
                  </a:lnTo>
                  <a:lnTo>
                    <a:pt x="1314" y="123"/>
                  </a:lnTo>
                  <a:lnTo>
                    <a:pt x="1316" y="128"/>
                  </a:lnTo>
                  <a:lnTo>
                    <a:pt x="1320" y="132"/>
                  </a:lnTo>
                  <a:lnTo>
                    <a:pt x="1327" y="134"/>
                  </a:lnTo>
                  <a:lnTo>
                    <a:pt x="1329" y="134"/>
                  </a:lnTo>
                  <a:lnTo>
                    <a:pt x="1330" y="136"/>
                  </a:lnTo>
                  <a:lnTo>
                    <a:pt x="1330" y="139"/>
                  </a:lnTo>
                  <a:lnTo>
                    <a:pt x="1329" y="139"/>
                  </a:lnTo>
                  <a:lnTo>
                    <a:pt x="1321" y="139"/>
                  </a:lnTo>
                  <a:lnTo>
                    <a:pt x="1310" y="136"/>
                  </a:lnTo>
                  <a:lnTo>
                    <a:pt x="1301" y="130"/>
                  </a:lnTo>
                  <a:lnTo>
                    <a:pt x="1292" y="123"/>
                  </a:lnTo>
                  <a:lnTo>
                    <a:pt x="1281" y="116"/>
                  </a:lnTo>
                  <a:lnTo>
                    <a:pt x="1274" y="114"/>
                  </a:lnTo>
                  <a:lnTo>
                    <a:pt x="1267" y="114"/>
                  </a:lnTo>
                  <a:lnTo>
                    <a:pt x="1260" y="114"/>
                  </a:lnTo>
                  <a:lnTo>
                    <a:pt x="1254" y="116"/>
                  </a:lnTo>
                  <a:lnTo>
                    <a:pt x="1249" y="118"/>
                  </a:lnTo>
                  <a:lnTo>
                    <a:pt x="1245" y="123"/>
                  </a:lnTo>
                  <a:lnTo>
                    <a:pt x="1243" y="130"/>
                  </a:lnTo>
                  <a:lnTo>
                    <a:pt x="1242" y="132"/>
                  </a:lnTo>
                  <a:lnTo>
                    <a:pt x="1240" y="134"/>
                  </a:lnTo>
                  <a:lnTo>
                    <a:pt x="1236" y="134"/>
                  </a:lnTo>
                  <a:lnTo>
                    <a:pt x="1233" y="132"/>
                  </a:lnTo>
                  <a:lnTo>
                    <a:pt x="1229" y="128"/>
                  </a:lnTo>
                  <a:lnTo>
                    <a:pt x="1220" y="118"/>
                  </a:lnTo>
                  <a:lnTo>
                    <a:pt x="1216" y="116"/>
                  </a:lnTo>
                  <a:lnTo>
                    <a:pt x="1213" y="116"/>
                  </a:lnTo>
                  <a:lnTo>
                    <a:pt x="1204" y="116"/>
                  </a:lnTo>
                  <a:lnTo>
                    <a:pt x="1191" y="118"/>
                  </a:lnTo>
                  <a:lnTo>
                    <a:pt x="1186" y="118"/>
                  </a:lnTo>
                  <a:lnTo>
                    <a:pt x="1180" y="116"/>
                  </a:lnTo>
                  <a:lnTo>
                    <a:pt x="1171" y="110"/>
                  </a:lnTo>
                  <a:lnTo>
                    <a:pt x="1164" y="103"/>
                  </a:lnTo>
                  <a:lnTo>
                    <a:pt x="1158" y="94"/>
                  </a:lnTo>
                  <a:lnTo>
                    <a:pt x="1151" y="87"/>
                  </a:lnTo>
                  <a:lnTo>
                    <a:pt x="1144" y="83"/>
                  </a:lnTo>
                  <a:lnTo>
                    <a:pt x="1137" y="81"/>
                  </a:lnTo>
                  <a:lnTo>
                    <a:pt x="1122" y="78"/>
                  </a:lnTo>
                  <a:lnTo>
                    <a:pt x="1115" y="78"/>
                  </a:lnTo>
                  <a:lnTo>
                    <a:pt x="1106" y="81"/>
                  </a:lnTo>
                  <a:lnTo>
                    <a:pt x="1104" y="81"/>
                  </a:lnTo>
                  <a:lnTo>
                    <a:pt x="1104" y="83"/>
                  </a:lnTo>
                  <a:lnTo>
                    <a:pt x="1106" y="85"/>
                  </a:lnTo>
                  <a:lnTo>
                    <a:pt x="1110" y="87"/>
                  </a:lnTo>
                  <a:lnTo>
                    <a:pt x="1115" y="87"/>
                  </a:lnTo>
                  <a:lnTo>
                    <a:pt x="1117" y="89"/>
                  </a:lnTo>
                  <a:lnTo>
                    <a:pt x="1117" y="92"/>
                  </a:lnTo>
                  <a:lnTo>
                    <a:pt x="1113" y="92"/>
                  </a:lnTo>
                  <a:lnTo>
                    <a:pt x="1102" y="92"/>
                  </a:lnTo>
                  <a:lnTo>
                    <a:pt x="1099" y="94"/>
                  </a:lnTo>
                  <a:lnTo>
                    <a:pt x="1097" y="96"/>
                  </a:lnTo>
                  <a:lnTo>
                    <a:pt x="1097" y="98"/>
                  </a:lnTo>
                  <a:lnTo>
                    <a:pt x="1100" y="101"/>
                  </a:lnTo>
                  <a:lnTo>
                    <a:pt x="1106" y="101"/>
                  </a:lnTo>
                  <a:lnTo>
                    <a:pt x="1115" y="101"/>
                  </a:lnTo>
                  <a:close/>
                  <a:moveTo>
                    <a:pt x="1240" y="597"/>
                  </a:moveTo>
                  <a:lnTo>
                    <a:pt x="1240" y="597"/>
                  </a:lnTo>
                  <a:lnTo>
                    <a:pt x="1236" y="601"/>
                  </a:lnTo>
                  <a:lnTo>
                    <a:pt x="1236" y="604"/>
                  </a:lnTo>
                  <a:lnTo>
                    <a:pt x="1238" y="608"/>
                  </a:lnTo>
                  <a:lnTo>
                    <a:pt x="1242" y="612"/>
                  </a:lnTo>
                  <a:lnTo>
                    <a:pt x="1247" y="615"/>
                  </a:lnTo>
                  <a:lnTo>
                    <a:pt x="1251" y="615"/>
                  </a:lnTo>
                  <a:lnTo>
                    <a:pt x="1256" y="615"/>
                  </a:lnTo>
                  <a:lnTo>
                    <a:pt x="1260" y="613"/>
                  </a:lnTo>
                  <a:lnTo>
                    <a:pt x="1263" y="610"/>
                  </a:lnTo>
                  <a:lnTo>
                    <a:pt x="1265" y="606"/>
                  </a:lnTo>
                  <a:lnTo>
                    <a:pt x="1265" y="597"/>
                  </a:lnTo>
                  <a:lnTo>
                    <a:pt x="1265" y="593"/>
                  </a:lnTo>
                  <a:lnTo>
                    <a:pt x="1267" y="590"/>
                  </a:lnTo>
                  <a:lnTo>
                    <a:pt x="1271" y="588"/>
                  </a:lnTo>
                  <a:lnTo>
                    <a:pt x="1276" y="588"/>
                  </a:lnTo>
                  <a:lnTo>
                    <a:pt x="1278" y="590"/>
                  </a:lnTo>
                  <a:lnTo>
                    <a:pt x="1280" y="595"/>
                  </a:lnTo>
                  <a:lnTo>
                    <a:pt x="1281" y="603"/>
                  </a:lnTo>
                  <a:lnTo>
                    <a:pt x="1283" y="606"/>
                  </a:lnTo>
                  <a:lnTo>
                    <a:pt x="1291" y="610"/>
                  </a:lnTo>
                  <a:lnTo>
                    <a:pt x="1298" y="610"/>
                  </a:lnTo>
                  <a:lnTo>
                    <a:pt x="1301" y="610"/>
                  </a:lnTo>
                  <a:lnTo>
                    <a:pt x="1307" y="610"/>
                  </a:lnTo>
                  <a:lnTo>
                    <a:pt x="1307" y="606"/>
                  </a:lnTo>
                  <a:lnTo>
                    <a:pt x="1307" y="603"/>
                  </a:lnTo>
                  <a:lnTo>
                    <a:pt x="1307" y="599"/>
                  </a:lnTo>
                  <a:lnTo>
                    <a:pt x="1303" y="597"/>
                  </a:lnTo>
                  <a:lnTo>
                    <a:pt x="1301" y="597"/>
                  </a:lnTo>
                  <a:lnTo>
                    <a:pt x="1298" y="595"/>
                  </a:lnTo>
                  <a:lnTo>
                    <a:pt x="1291" y="592"/>
                  </a:lnTo>
                  <a:lnTo>
                    <a:pt x="1287" y="586"/>
                  </a:lnTo>
                  <a:lnTo>
                    <a:pt x="1278" y="575"/>
                  </a:lnTo>
                  <a:lnTo>
                    <a:pt x="1272" y="570"/>
                  </a:lnTo>
                  <a:lnTo>
                    <a:pt x="1267" y="566"/>
                  </a:lnTo>
                  <a:lnTo>
                    <a:pt x="1260" y="566"/>
                  </a:lnTo>
                  <a:lnTo>
                    <a:pt x="1251" y="570"/>
                  </a:lnTo>
                  <a:lnTo>
                    <a:pt x="1245" y="574"/>
                  </a:lnTo>
                  <a:lnTo>
                    <a:pt x="1243" y="577"/>
                  </a:lnTo>
                  <a:lnTo>
                    <a:pt x="1245" y="581"/>
                  </a:lnTo>
                  <a:lnTo>
                    <a:pt x="1247" y="588"/>
                  </a:lnTo>
                  <a:lnTo>
                    <a:pt x="1247" y="592"/>
                  </a:lnTo>
                  <a:lnTo>
                    <a:pt x="1245" y="593"/>
                  </a:lnTo>
                  <a:lnTo>
                    <a:pt x="1240" y="597"/>
                  </a:lnTo>
                  <a:close/>
                  <a:moveTo>
                    <a:pt x="1577" y="631"/>
                  </a:moveTo>
                  <a:lnTo>
                    <a:pt x="1577" y="631"/>
                  </a:lnTo>
                  <a:lnTo>
                    <a:pt x="1580" y="633"/>
                  </a:lnTo>
                  <a:lnTo>
                    <a:pt x="1582" y="633"/>
                  </a:lnTo>
                  <a:lnTo>
                    <a:pt x="1584" y="630"/>
                  </a:lnTo>
                  <a:lnTo>
                    <a:pt x="1586" y="624"/>
                  </a:lnTo>
                  <a:lnTo>
                    <a:pt x="1584" y="621"/>
                  </a:lnTo>
                  <a:lnTo>
                    <a:pt x="1580" y="621"/>
                  </a:lnTo>
                  <a:lnTo>
                    <a:pt x="1578" y="621"/>
                  </a:lnTo>
                  <a:lnTo>
                    <a:pt x="1577" y="621"/>
                  </a:lnTo>
                  <a:lnTo>
                    <a:pt x="1575" y="624"/>
                  </a:lnTo>
                  <a:lnTo>
                    <a:pt x="1575" y="628"/>
                  </a:lnTo>
                  <a:lnTo>
                    <a:pt x="1577" y="631"/>
                  </a:lnTo>
                  <a:close/>
                  <a:moveTo>
                    <a:pt x="1354" y="434"/>
                  </a:moveTo>
                  <a:lnTo>
                    <a:pt x="1354" y="434"/>
                  </a:lnTo>
                  <a:lnTo>
                    <a:pt x="1350" y="434"/>
                  </a:lnTo>
                  <a:lnTo>
                    <a:pt x="1343" y="434"/>
                  </a:lnTo>
                  <a:lnTo>
                    <a:pt x="1336" y="436"/>
                  </a:lnTo>
                  <a:lnTo>
                    <a:pt x="1332" y="440"/>
                  </a:lnTo>
                  <a:lnTo>
                    <a:pt x="1330" y="443"/>
                  </a:lnTo>
                  <a:lnTo>
                    <a:pt x="1330" y="445"/>
                  </a:lnTo>
                  <a:lnTo>
                    <a:pt x="1334" y="451"/>
                  </a:lnTo>
                  <a:lnTo>
                    <a:pt x="1339" y="454"/>
                  </a:lnTo>
                  <a:lnTo>
                    <a:pt x="1347" y="456"/>
                  </a:lnTo>
                  <a:lnTo>
                    <a:pt x="1352" y="456"/>
                  </a:lnTo>
                  <a:lnTo>
                    <a:pt x="1358" y="451"/>
                  </a:lnTo>
                  <a:lnTo>
                    <a:pt x="1361" y="445"/>
                  </a:lnTo>
                  <a:lnTo>
                    <a:pt x="1359" y="438"/>
                  </a:lnTo>
                  <a:lnTo>
                    <a:pt x="1358" y="436"/>
                  </a:lnTo>
                  <a:lnTo>
                    <a:pt x="1354" y="434"/>
                  </a:lnTo>
                  <a:close/>
                  <a:moveTo>
                    <a:pt x="1709" y="919"/>
                  </a:moveTo>
                  <a:lnTo>
                    <a:pt x="1709" y="919"/>
                  </a:lnTo>
                  <a:lnTo>
                    <a:pt x="1710" y="912"/>
                  </a:lnTo>
                  <a:lnTo>
                    <a:pt x="1709" y="908"/>
                  </a:lnTo>
                  <a:lnTo>
                    <a:pt x="1705" y="907"/>
                  </a:lnTo>
                  <a:lnTo>
                    <a:pt x="1700" y="907"/>
                  </a:lnTo>
                  <a:lnTo>
                    <a:pt x="1696" y="908"/>
                  </a:lnTo>
                  <a:lnTo>
                    <a:pt x="1694" y="910"/>
                  </a:lnTo>
                  <a:lnTo>
                    <a:pt x="1691" y="917"/>
                  </a:lnTo>
                  <a:lnTo>
                    <a:pt x="1689" y="932"/>
                  </a:lnTo>
                  <a:lnTo>
                    <a:pt x="1687" y="937"/>
                  </a:lnTo>
                  <a:lnTo>
                    <a:pt x="1683" y="943"/>
                  </a:lnTo>
                  <a:lnTo>
                    <a:pt x="1674" y="954"/>
                  </a:lnTo>
                  <a:lnTo>
                    <a:pt x="1665" y="964"/>
                  </a:lnTo>
                  <a:lnTo>
                    <a:pt x="1662" y="972"/>
                  </a:lnTo>
                  <a:lnTo>
                    <a:pt x="1662" y="977"/>
                  </a:lnTo>
                  <a:lnTo>
                    <a:pt x="1662" y="984"/>
                  </a:lnTo>
                  <a:lnTo>
                    <a:pt x="1665" y="990"/>
                  </a:lnTo>
                  <a:lnTo>
                    <a:pt x="1669" y="995"/>
                  </a:lnTo>
                  <a:lnTo>
                    <a:pt x="1674" y="999"/>
                  </a:lnTo>
                  <a:lnTo>
                    <a:pt x="1680" y="1001"/>
                  </a:lnTo>
                  <a:lnTo>
                    <a:pt x="1685" y="1001"/>
                  </a:lnTo>
                  <a:lnTo>
                    <a:pt x="1700" y="1001"/>
                  </a:lnTo>
                  <a:lnTo>
                    <a:pt x="1712" y="1001"/>
                  </a:lnTo>
                  <a:lnTo>
                    <a:pt x="1727" y="1002"/>
                  </a:lnTo>
                  <a:lnTo>
                    <a:pt x="1732" y="1004"/>
                  </a:lnTo>
                  <a:lnTo>
                    <a:pt x="1738" y="1006"/>
                  </a:lnTo>
                  <a:lnTo>
                    <a:pt x="1743" y="1010"/>
                  </a:lnTo>
                  <a:lnTo>
                    <a:pt x="1748" y="1011"/>
                  </a:lnTo>
                  <a:lnTo>
                    <a:pt x="1754" y="1011"/>
                  </a:lnTo>
                  <a:lnTo>
                    <a:pt x="1758" y="1010"/>
                  </a:lnTo>
                  <a:lnTo>
                    <a:pt x="1763" y="1006"/>
                  </a:lnTo>
                  <a:lnTo>
                    <a:pt x="1765" y="1001"/>
                  </a:lnTo>
                  <a:lnTo>
                    <a:pt x="1767" y="995"/>
                  </a:lnTo>
                  <a:lnTo>
                    <a:pt x="1765" y="990"/>
                  </a:lnTo>
                  <a:lnTo>
                    <a:pt x="1761" y="984"/>
                  </a:lnTo>
                  <a:lnTo>
                    <a:pt x="1756" y="981"/>
                  </a:lnTo>
                  <a:lnTo>
                    <a:pt x="1748" y="975"/>
                  </a:lnTo>
                  <a:lnTo>
                    <a:pt x="1743" y="968"/>
                  </a:lnTo>
                  <a:lnTo>
                    <a:pt x="1739" y="961"/>
                  </a:lnTo>
                  <a:lnTo>
                    <a:pt x="1734" y="955"/>
                  </a:lnTo>
                  <a:lnTo>
                    <a:pt x="1729" y="952"/>
                  </a:lnTo>
                  <a:lnTo>
                    <a:pt x="1725" y="952"/>
                  </a:lnTo>
                  <a:lnTo>
                    <a:pt x="1721" y="954"/>
                  </a:lnTo>
                  <a:lnTo>
                    <a:pt x="1716" y="955"/>
                  </a:lnTo>
                  <a:lnTo>
                    <a:pt x="1712" y="957"/>
                  </a:lnTo>
                  <a:lnTo>
                    <a:pt x="1707" y="957"/>
                  </a:lnTo>
                  <a:lnTo>
                    <a:pt x="1701" y="954"/>
                  </a:lnTo>
                  <a:lnTo>
                    <a:pt x="1700" y="950"/>
                  </a:lnTo>
                  <a:lnTo>
                    <a:pt x="1700" y="946"/>
                  </a:lnTo>
                  <a:lnTo>
                    <a:pt x="1703" y="939"/>
                  </a:lnTo>
                  <a:lnTo>
                    <a:pt x="1709" y="919"/>
                  </a:lnTo>
                  <a:close/>
                  <a:moveTo>
                    <a:pt x="1453" y="1581"/>
                  </a:moveTo>
                  <a:lnTo>
                    <a:pt x="1453" y="1581"/>
                  </a:lnTo>
                  <a:lnTo>
                    <a:pt x="1453" y="1587"/>
                  </a:lnTo>
                  <a:lnTo>
                    <a:pt x="1452" y="1592"/>
                  </a:lnTo>
                  <a:lnTo>
                    <a:pt x="1448" y="1594"/>
                  </a:lnTo>
                  <a:lnTo>
                    <a:pt x="1446" y="1594"/>
                  </a:lnTo>
                  <a:lnTo>
                    <a:pt x="1439" y="1592"/>
                  </a:lnTo>
                  <a:lnTo>
                    <a:pt x="1434" y="1590"/>
                  </a:lnTo>
                  <a:lnTo>
                    <a:pt x="1426" y="1590"/>
                  </a:lnTo>
                  <a:lnTo>
                    <a:pt x="1423" y="1590"/>
                  </a:lnTo>
                  <a:lnTo>
                    <a:pt x="1419" y="1592"/>
                  </a:lnTo>
                  <a:lnTo>
                    <a:pt x="1419" y="1596"/>
                  </a:lnTo>
                  <a:lnTo>
                    <a:pt x="1419" y="1600"/>
                  </a:lnTo>
                  <a:lnTo>
                    <a:pt x="1423" y="1601"/>
                  </a:lnTo>
                  <a:lnTo>
                    <a:pt x="1428" y="1603"/>
                  </a:lnTo>
                  <a:lnTo>
                    <a:pt x="1437" y="1603"/>
                  </a:lnTo>
                  <a:lnTo>
                    <a:pt x="1448" y="1600"/>
                  </a:lnTo>
                  <a:lnTo>
                    <a:pt x="1461" y="1600"/>
                  </a:lnTo>
                  <a:lnTo>
                    <a:pt x="1462" y="1600"/>
                  </a:lnTo>
                  <a:lnTo>
                    <a:pt x="1475" y="1603"/>
                  </a:lnTo>
                  <a:lnTo>
                    <a:pt x="1482" y="1603"/>
                  </a:lnTo>
                  <a:lnTo>
                    <a:pt x="1490" y="1603"/>
                  </a:lnTo>
                  <a:lnTo>
                    <a:pt x="1493" y="1600"/>
                  </a:lnTo>
                  <a:lnTo>
                    <a:pt x="1493" y="1596"/>
                  </a:lnTo>
                  <a:lnTo>
                    <a:pt x="1493" y="1590"/>
                  </a:lnTo>
                  <a:lnTo>
                    <a:pt x="1491" y="1587"/>
                  </a:lnTo>
                  <a:lnTo>
                    <a:pt x="1488" y="1581"/>
                  </a:lnTo>
                  <a:lnTo>
                    <a:pt x="1484" y="1578"/>
                  </a:lnTo>
                  <a:lnTo>
                    <a:pt x="1479" y="1576"/>
                  </a:lnTo>
                  <a:lnTo>
                    <a:pt x="1473" y="1574"/>
                  </a:lnTo>
                  <a:lnTo>
                    <a:pt x="1468" y="1572"/>
                  </a:lnTo>
                  <a:lnTo>
                    <a:pt x="1462" y="1574"/>
                  </a:lnTo>
                  <a:lnTo>
                    <a:pt x="1457" y="1578"/>
                  </a:lnTo>
                  <a:lnTo>
                    <a:pt x="1453" y="1581"/>
                  </a:lnTo>
                  <a:close/>
                  <a:moveTo>
                    <a:pt x="1381" y="1547"/>
                  </a:moveTo>
                  <a:lnTo>
                    <a:pt x="1381" y="1547"/>
                  </a:lnTo>
                  <a:lnTo>
                    <a:pt x="1367" y="1542"/>
                  </a:lnTo>
                  <a:lnTo>
                    <a:pt x="1354" y="1533"/>
                  </a:lnTo>
                  <a:lnTo>
                    <a:pt x="1327" y="1516"/>
                  </a:lnTo>
                  <a:lnTo>
                    <a:pt x="1316" y="1511"/>
                  </a:lnTo>
                  <a:lnTo>
                    <a:pt x="1310" y="1509"/>
                  </a:lnTo>
                  <a:lnTo>
                    <a:pt x="1305" y="1507"/>
                  </a:lnTo>
                  <a:lnTo>
                    <a:pt x="1289" y="1505"/>
                  </a:lnTo>
                  <a:lnTo>
                    <a:pt x="1283" y="1507"/>
                  </a:lnTo>
                  <a:lnTo>
                    <a:pt x="1278" y="1511"/>
                  </a:lnTo>
                  <a:lnTo>
                    <a:pt x="1276" y="1515"/>
                  </a:lnTo>
                  <a:lnTo>
                    <a:pt x="1276" y="1518"/>
                  </a:lnTo>
                  <a:lnTo>
                    <a:pt x="1278" y="1520"/>
                  </a:lnTo>
                  <a:lnTo>
                    <a:pt x="1281" y="1520"/>
                  </a:lnTo>
                  <a:lnTo>
                    <a:pt x="1289" y="1520"/>
                  </a:lnTo>
                  <a:lnTo>
                    <a:pt x="1294" y="1520"/>
                  </a:lnTo>
                  <a:lnTo>
                    <a:pt x="1303" y="1518"/>
                  </a:lnTo>
                  <a:lnTo>
                    <a:pt x="1312" y="1516"/>
                  </a:lnTo>
                  <a:lnTo>
                    <a:pt x="1321" y="1520"/>
                  </a:lnTo>
                  <a:lnTo>
                    <a:pt x="1332" y="1527"/>
                  </a:lnTo>
                  <a:lnTo>
                    <a:pt x="1350" y="1543"/>
                  </a:lnTo>
                  <a:lnTo>
                    <a:pt x="1370" y="1562"/>
                  </a:lnTo>
                  <a:lnTo>
                    <a:pt x="1376" y="1567"/>
                  </a:lnTo>
                  <a:lnTo>
                    <a:pt x="1383" y="1571"/>
                  </a:lnTo>
                  <a:lnTo>
                    <a:pt x="1390" y="1572"/>
                  </a:lnTo>
                  <a:lnTo>
                    <a:pt x="1397" y="1572"/>
                  </a:lnTo>
                  <a:lnTo>
                    <a:pt x="1403" y="1571"/>
                  </a:lnTo>
                  <a:lnTo>
                    <a:pt x="1406" y="1567"/>
                  </a:lnTo>
                  <a:lnTo>
                    <a:pt x="1406" y="1563"/>
                  </a:lnTo>
                  <a:lnTo>
                    <a:pt x="1403" y="1560"/>
                  </a:lnTo>
                  <a:lnTo>
                    <a:pt x="1399" y="1554"/>
                  </a:lnTo>
                  <a:lnTo>
                    <a:pt x="1394" y="1552"/>
                  </a:lnTo>
                  <a:lnTo>
                    <a:pt x="1381" y="1547"/>
                  </a:lnTo>
                  <a:close/>
                  <a:moveTo>
                    <a:pt x="2208" y="432"/>
                  </a:moveTo>
                  <a:lnTo>
                    <a:pt x="2208" y="432"/>
                  </a:lnTo>
                  <a:lnTo>
                    <a:pt x="2206" y="429"/>
                  </a:lnTo>
                  <a:lnTo>
                    <a:pt x="2203" y="427"/>
                  </a:lnTo>
                  <a:lnTo>
                    <a:pt x="2194" y="425"/>
                  </a:lnTo>
                  <a:lnTo>
                    <a:pt x="2185" y="425"/>
                  </a:lnTo>
                  <a:lnTo>
                    <a:pt x="2181" y="425"/>
                  </a:lnTo>
                  <a:lnTo>
                    <a:pt x="2177" y="423"/>
                  </a:lnTo>
                  <a:lnTo>
                    <a:pt x="2174" y="422"/>
                  </a:lnTo>
                  <a:lnTo>
                    <a:pt x="2172" y="420"/>
                  </a:lnTo>
                  <a:lnTo>
                    <a:pt x="2172" y="413"/>
                  </a:lnTo>
                  <a:lnTo>
                    <a:pt x="2170" y="407"/>
                  </a:lnTo>
                  <a:lnTo>
                    <a:pt x="2168" y="402"/>
                  </a:lnTo>
                  <a:lnTo>
                    <a:pt x="2165" y="400"/>
                  </a:lnTo>
                  <a:lnTo>
                    <a:pt x="2161" y="400"/>
                  </a:lnTo>
                  <a:lnTo>
                    <a:pt x="2154" y="400"/>
                  </a:lnTo>
                  <a:lnTo>
                    <a:pt x="2154" y="394"/>
                  </a:lnTo>
                  <a:lnTo>
                    <a:pt x="2152" y="391"/>
                  </a:lnTo>
                  <a:lnTo>
                    <a:pt x="2147" y="387"/>
                  </a:lnTo>
                  <a:lnTo>
                    <a:pt x="2145" y="385"/>
                  </a:lnTo>
                  <a:lnTo>
                    <a:pt x="2143" y="382"/>
                  </a:lnTo>
                  <a:lnTo>
                    <a:pt x="2145" y="380"/>
                  </a:lnTo>
                  <a:lnTo>
                    <a:pt x="2147" y="378"/>
                  </a:lnTo>
                  <a:lnTo>
                    <a:pt x="2154" y="375"/>
                  </a:lnTo>
                  <a:lnTo>
                    <a:pt x="2161" y="375"/>
                  </a:lnTo>
                  <a:lnTo>
                    <a:pt x="2168" y="376"/>
                  </a:lnTo>
                  <a:lnTo>
                    <a:pt x="2183" y="382"/>
                  </a:lnTo>
                  <a:lnTo>
                    <a:pt x="2192" y="389"/>
                  </a:lnTo>
                  <a:lnTo>
                    <a:pt x="2201" y="396"/>
                  </a:lnTo>
                  <a:lnTo>
                    <a:pt x="2206" y="404"/>
                  </a:lnTo>
                  <a:lnTo>
                    <a:pt x="2210" y="405"/>
                  </a:lnTo>
                  <a:lnTo>
                    <a:pt x="2214" y="407"/>
                  </a:lnTo>
                  <a:lnTo>
                    <a:pt x="2217" y="407"/>
                  </a:lnTo>
                  <a:lnTo>
                    <a:pt x="2221" y="407"/>
                  </a:lnTo>
                  <a:lnTo>
                    <a:pt x="2223" y="405"/>
                  </a:lnTo>
                  <a:lnTo>
                    <a:pt x="2223" y="400"/>
                  </a:lnTo>
                  <a:lnTo>
                    <a:pt x="2223" y="398"/>
                  </a:lnTo>
                  <a:lnTo>
                    <a:pt x="2221" y="394"/>
                  </a:lnTo>
                  <a:lnTo>
                    <a:pt x="2215" y="389"/>
                  </a:lnTo>
                  <a:lnTo>
                    <a:pt x="2215" y="385"/>
                  </a:lnTo>
                  <a:lnTo>
                    <a:pt x="2214" y="382"/>
                  </a:lnTo>
                  <a:lnTo>
                    <a:pt x="2217" y="375"/>
                  </a:lnTo>
                  <a:lnTo>
                    <a:pt x="2219" y="369"/>
                  </a:lnTo>
                  <a:lnTo>
                    <a:pt x="2221" y="362"/>
                  </a:lnTo>
                  <a:lnTo>
                    <a:pt x="2219" y="355"/>
                  </a:lnTo>
                  <a:lnTo>
                    <a:pt x="2215" y="349"/>
                  </a:lnTo>
                  <a:lnTo>
                    <a:pt x="2208" y="344"/>
                  </a:lnTo>
                  <a:lnTo>
                    <a:pt x="2206" y="340"/>
                  </a:lnTo>
                  <a:lnTo>
                    <a:pt x="2208" y="338"/>
                  </a:lnTo>
                  <a:lnTo>
                    <a:pt x="2212" y="337"/>
                  </a:lnTo>
                  <a:lnTo>
                    <a:pt x="2215" y="335"/>
                  </a:lnTo>
                  <a:lnTo>
                    <a:pt x="2225" y="335"/>
                  </a:lnTo>
                  <a:lnTo>
                    <a:pt x="2234" y="335"/>
                  </a:lnTo>
                  <a:lnTo>
                    <a:pt x="2241" y="335"/>
                  </a:lnTo>
                  <a:lnTo>
                    <a:pt x="2246" y="333"/>
                  </a:lnTo>
                  <a:lnTo>
                    <a:pt x="2248" y="331"/>
                  </a:lnTo>
                  <a:lnTo>
                    <a:pt x="2248" y="329"/>
                  </a:lnTo>
                  <a:lnTo>
                    <a:pt x="2246" y="326"/>
                  </a:lnTo>
                  <a:lnTo>
                    <a:pt x="2244" y="324"/>
                  </a:lnTo>
                  <a:lnTo>
                    <a:pt x="2239" y="320"/>
                  </a:lnTo>
                  <a:lnTo>
                    <a:pt x="2228" y="317"/>
                  </a:lnTo>
                  <a:lnTo>
                    <a:pt x="2223" y="315"/>
                  </a:lnTo>
                  <a:lnTo>
                    <a:pt x="2217" y="311"/>
                  </a:lnTo>
                  <a:lnTo>
                    <a:pt x="2215" y="308"/>
                  </a:lnTo>
                  <a:lnTo>
                    <a:pt x="2215" y="304"/>
                  </a:lnTo>
                  <a:lnTo>
                    <a:pt x="2217" y="302"/>
                  </a:lnTo>
                  <a:lnTo>
                    <a:pt x="2221" y="300"/>
                  </a:lnTo>
                  <a:lnTo>
                    <a:pt x="2232" y="299"/>
                  </a:lnTo>
                  <a:lnTo>
                    <a:pt x="2241" y="299"/>
                  </a:lnTo>
                  <a:lnTo>
                    <a:pt x="2252" y="300"/>
                  </a:lnTo>
                  <a:lnTo>
                    <a:pt x="2257" y="302"/>
                  </a:lnTo>
                  <a:lnTo>
                    <a:pt x="2261" y="300"/>
                  </a:lnTo>
                  <a:lnTo>
                    <a:pt x="2263" y="300"/>
                  </a:lnTo>
                  <a:lnTo>
                    <a:pt x="2263" y="297"/>
                  </a:lnTo>
                  <a:lnTo>
                    <a:pt x="2261" y="295"/>
                  </a:lnTo>
                  <a:lnTo>
                    <a:pt x="2253" y="290"/>
                  </a:lnTo>
                  <a:lnTo>
                    <a:pt x="2246" y="286"/>
                  </a:lnTo>
                  <a:lnTo>
                    <a:pt x="2244" y="282"/>
                  </a:lnTo>
                  <a:lnTo>
                    <a:pt x="2246" y="279"/>
                  </a:lnTo>
                  <a:lnTo>
                    <a:pt x="2250" y="273"/>
                  </a:lnTo>
                  <a:lnTo>
                    <a:pt x="2255" y="270"/>
                  </a:lnTo>
                  <a:lnTo>
                    <a:pt x="2261" y="264"/>
                  </a:lnTo>
                  <a:lnTo>
                    <a:pt x="2261" y="261"/>
                  </a:lnTo>
                  <a:lnTo>
                    <a:pt x="2259" y="255"/>
                  </a:lnTo>
                  <a:lnTo>
                    <a:pt x="2257" y="252"/>
                  </a:lnTo>
                  <a:lnTo>
                    <a:pt x="2253" y="250"/>
                  </a:lnTo>
                  <a:lnTo>
                    <a:pt x="2244" y="250"/>
                  </a:lnTo>
                  <a:lnTo>
                    <a:pt x="2235" y="250"/>
                  </a:lnTo>
                  <a:lnTo>
                    <a:pt x="2232" y="248"/>
                  </a:lnTo>
                  <a:lnTo>
                    <a:pt x="2230" y="244"/>
                  </a:lnTo>
                  <a:lnTo>
                    <a:pt x="2228" y="235"/>
                  </a:lnTo>
                  <a:lnTo>
                    <a:pt x="2228" y="230"/>
                  </a:lnTo>
                  <a:lnTo>
                    <a:pt x="2230" y="228"/>
                  </a:lnTo>
                  <a:lnTo>
                    <a:pt x="2234" y="226"/>
                  </a:lnTo>
                  <a:lnTo>
                    <a:pt x="2241" y="226"/>
                  </a:lnTo>
                  <a:lnTo>
                    <a:pt x="2250" y="230"/>
                  </a:lnTo>
                  <a:lnTo>
                    <a:pt x="2263" y="237"/>
                  </a:lnTo>
                  <a:lnTo>
                    <a:pt x="2270" y="239"/>
                  </a:lnTo>
                  <a:lnTo>
                    <a:pt x="2275" y="241"/>
                  </a:lnTo>
                  <a:lnTo>
                    <a:pt x="2281" y="241"/>
                  </a:lnTo>
                  <a:lnTo>
                    <a:pt x="2284" y="237"/>
                  </a:lnTo>
                  <a:lnTo>
                    <a:pt x="2286" y="233"/>
                  </a:lnTo>
                  <a:lnTo>
                    <a:pt x="2286" y="230"/>
                  </a:lnTo>
                  <a:lnTo>
                    <a:pt x="2284" y="226"/>
                  </a:lnTo>
                  <a:lnTo>
                    <a:pt x="2282" y="223"/>
                  </a:lnTo>
                  <a:lnTo>
                    <a:pt x="2275" y="217"/>
                  </a:lnTo>
                  <a:lnTo>
                    <a:pt x="2270" y="214"/>
                  </a:lnTo>
                  <a:lnTo>
                    <a:pt x="2264" y="214"/>
                  </a:lnTo>
                  <a:lnTo>
                    <a:pt x="2261" y="212"/>
                  </a:lnTo>
                  <a:lnTo>
                    <a:pt x="2257" y="208"/>
                  </a:lnTo>
                  <a:lnTo>
                    <a:pt x="2257" y="206"/>
                  </a:lnTo>
                  <a:lnTo>
                    <a:pt x="2259" y="203"/>
                  </a:lnTo>
                  <a:lnTo>
                    <a:pt x="2255" y="199"/>
                  </a:lnTo>
                  <a:lnTo>
                    <a:pt x="2252" y="195"/>
                  </a:lnTo>
                  <a:lnTo>
                    <a:pt x="2248" y="194"/>
                  </a:lnTo>
                  <a:lnTo>
                    <a:pt x="2244" y="188"/>
                  </a:lnTo>
                  <a:lnTo>
                    <a:pt x="2246" y="185"/>
                  </a:lnTo>
                  <a:lnTo>
                    <a:pt x="2248" y="181"/>
                  </a:lnTo>
                  <a:lnTo>
                    <a:pt x="2257" y="176"/>
                  </a:lnTo>
                  <a:lnTo>
                    <a:pt x="2263" y="170"/>
                  </a:lnTo>
                  <a:lnTo>
                    <a:pt x="2266" y="161"/>
                  </a:lnTo>
                  <a:lnTo>
                    <a:pt x="2268" y="156"/>
                  </a:lnTo>
                  <a:lnTo>
                    <a:pt x="2270" y="154"/>
                  </a:lnTo>
                  <a:lnTo>
                    <a:pt x="2277" y="150"/>
                  </a:lnTo>
                  <a:lnTo>
                    <a:pt x="2282" y="147"/>
                  </a:lnTo>
                  <a:lnTo>
                    <a:pt x="2284" y="141"/>
                  </a:lnTo>
                  <a:lnTo>
                    <a:pt x="2282" y="136"/>
                  </a:lnTo>
                  <a:lnTo>
                    <a:pt x="2277" y="132"/>
                  </a:lnTo>
                  <a:lnTo>
                    <a:pt x="2270" y="130"/>
                  </a:lnTo>
                  <a:lnTo>
                    <a:pt x="2264" y="128"/>
                  </a:lnTo>
                  <a:lnTo>
                    <a:pt x="2264" y="127"/>
                  </a:lnTo>
                  <a:lnTo>
                    <a:pt x="2266" y="125"/>
                  </a:lnTo>
                  <a:lnTo>
                    <a:pt x="2272" y="125"/>
                  </a:lnTo>
                  <a:lnTo>
                    <a:pt x="2282" y="128"/>
                  </a:lnTo>
                  <a:lnTo>
                    <a:pt x="2291" y="130"/>
                  </a:lnTo>
                  <a:lnTo>
                    <a:pt x="2299" y="130"/>
                  </a:lnTo>
                  <a:lnTo>
                    <a:pt x="2304" y="128"/>
                  </a:lnTo>
                  <a:lnTo>
                    <a:pt x="2308" y="123"/>
                  </a:lnTo>
                  <a:lnTo>
                    <a:pt x="2310" y="121"/>
                  </a:lnTo>
                  <a:lnTo>
                    <a:pt x="2310" y="118"/>
                  </a:lnTo>
                  <a:lnTo>
                    <a:pt x="2308" y="114"/>
                  </a:lnTo>
                  <a:lnTo>
                    <a:pt x="2302" y="112"/>
                  </a:lnTo>
                  <a:lnTo>
                    <a:pt x="2293" y="114"/>
                  </a:lnTo>
                  <a:lnTo>
                    <a:pt x="2290" y="112"/>
                  </a:lnTo>
                  <a:lnTo>
                    <a:pt x="2286" y="109"/>
                  </a:lnTo>
                  <a:lnTo>
                    <a:pt x="2286" y="105"/>
                  </a:lnTo>
                  <a:lnTo>
                    <a:pt x="2291" y="101"/>
                  </a:lnTo>
                  <a:lnTo>
                    <a:pt x="2299" y="100"/>
                  </a:lnTo>
                  <a:lnTo>
                    <a:pt x="2306" y="101"/>
                  </a:lnTo>
                  <a:lnTo>
                    <a:pt x="2322" y="103"/>
                  </a:lnTo>
                  <a:lnTo>
                    <a:pt x="2335" y="100"/>
                  </a:lnTo>
                  <a:lnTo>
                    <a:pt x="2344" y="98"/>
                  </a:lnTo>
                  <a:lnTo>
                    <a:pt x="2349" y="94"/>
                  </a:lnTo>
                  <a:lnTo>
                    <a:pt x="2355" y="89"/>
                  </a:lnTo>
                  <a:lnTo>
                    <a:pt x="2357" y="83"/>
                  </a:lnTo>
                  <a:lnTo>
                    <a:pt x="2357" y="78"/>
                  </a:lnTo>
                  <a:lnTo>
                    <a:pt x="2349" y="72"/>
                  </a:lnTo>
                  <a:lnTo>
                    <a:pt x="2340" y="69"/>
                  </a:lnTo>
                  <a:lnTo>
                    <a:pt x="2328" y="67"/>
                  </a:lnTo>
                  <a:lnTo>
                    <a:pt x="2315" y="67"/>
                  </a:lnTo>
                  <a:lnTo>
                    <a:pt x="2304" y="69"/>
                  </a:lnTo>
                  <a:lnTo>
                    <a:pt x="2297" y="71"/>
                  </a:lnTo>
                  <a:lnTo>
                    <a:pt x="2290" y="74"/>
                  </a:lnTo>
                  <a:lnTo>
                    <a:pt x="2282" y="78"/>
                  </a:lnTo>
                  <a:lnTo>
                    <a:pt x="2275" y="80"/>
                  </a:lnTo>
                  <a:lnTo>
                    <a:pt x="2268" y="80"/>
                  </a:lnTo>
                  <a:lnTo>
                    <a:pt x="2259" y="80"/>
                  </a:lnTo>
                  <a:lnTo>
                    <a:pt x="2250" y="80"/>
                  </a:lnTo>
                  <a:lnTo>
                    <a:pt x="2241" y="81"/>
                  </a:lnTo>
                  <a:lnTo>
                    <a:pt x="2232" y="89"/>
                  </a:lnTo>
                  <a:lnTo>
                    <a:pt x="2226" y="90"/>
                  </a:lnTo>
                  <a:lnTo>
                    <a:pt x="2221" y="92"/>
                  </a:lnTo>
                  <a:lnTo>
                    <a:pt x="2206" y="94"/>
                  </a:lnTo>
                  <a:lnTo>
                    <a:pt x="2199" y="96"/>
                  </a:lnTo>
                  <a:lnTo>
                    <a:pt x="2196" y="94"/>
                  </a:lnTo>
                  <a:lnTo>
                    <a:pt x="2192" y="92"/>
                  </a:lnTo>
                  <a:lnTo>
                    <a:pt x="2192" y="90"/>
                  </a:lnTo>
                  <a:lnTo>
                    <a:pt x="2194" y="89"/>
                  </a:lnTo>
                  <a:lnTo>
                    <a:pt x="2203" y="85"/>
                  </a:lnTo>
                  <a:lnTo>
                    <a:pt x="2212" y="81"/>
                  </a:lnTo>
                  <a:lnTo>
                    <a:pt x="2215" y="76"/>
                  </a:lnTo>
                  <a:lnTo>
                    <a:pt x="2215" y="74"/>
                  </a:lnTo>
                  <a:lnTo>
                    <a:pt x="2215" y="71"/>
                  </a:lnTo>
                  <a:lnTo>
                    <a:pt x="2214" y="69"/>
                  </a:lnTo>
                  <a:lnTo>
                    <a:pt x="2210" y="67"/>
                  </a:lnTo>
                  <a:lnTo>
                    <a:pt x="2203" y="65"/>
                  </a:lnTo>
                  <a:lnTo>
                    <a:pt x="2196" y="67"/>
                  </a:lnTo>
                  <a:lnTo>
                    <a:pt x="2190" y="69"/>
                  </a:lnTo>
                  <a:lnTo>
                    <a:pt x="2181" y="74"/>
                  </a:lnTo>
                  <a:lnTo>
                    <a:pt x="2176" y="76"/>
                  </a:lnTo>
                  <a:lnTo>
                    <a:pt x="2170" y="76"/>
                  </a:lnTo>
                  <a:lnTo>
                    <a:pt x="2165" y="74"/>
                  </a:lnTo>
                  <a:lnTo>
                    <a:pt x="2159" y="72"/>
                  </a:lnTo>
                  <a:lnTo>
                    <a:pt x="2159" y="67"/>
                  </a:lnTo>
                  <a:lnTo>
                    <a:pt x="2158" y="65"/>
                  </a:lnTo>
                  <a:lnTo>
                    <a:pt x="2158" y="63"/>
                  </a:lnTo>
                  <a:lnTo>
                    <a:pt x="2150" y="63"/>
                  </a:lnTo>
                  <a:lnTo>
                    <a:pt x="2145" y="62"/>
                  </a:lnTo>
                  <a:lnTo>
                    <a:pt x="2132" y="63"/>
                  </a:lnTo>
                  <a:lnTo>
                    <a:pt x="2123" y="67"/>
                  </a:lnTo>
                  <a:lnTo>
                    <a:pt x="2116" y="67"/>
                  </a:lnTo>
                  <a:lnTo>
                    <a:pt x="2109" y="65"/>
                  </a:lnTo>
                  <a:lnTo>
                    <a:pt x="2103" y="63"/>
                  </a:lnTo>
                  <a:lnTo>
                    <a:pt x="2101" y="62"/>
                  </a:lnTo>
                  <a:lnTo>
                    <a:pt x="2101" y="60"/>
                  </a:lnTo>
                  <a:lnTo>
                    <a:pt x="2105" y="58"/>
                  </a:lnTo>
                  <a:lnTo>
                    <a:pt x="2109" y="56"/>
                  </a:lnTo>
                  <a:lnTo>
                    <a:pt x="2118" y="56"/>
                  </a:lnTo>
                  <a:lnTo>
                    <a:pt x="2132" y="56"/>
                  </a:lnTo>
                  <a:lnTo>
                    <a:pt x="2148" y="56"/>
                  </a:lnTo>
                  <a:lnTo>
                    <a:pt x="2159" y="52"/>
                  </a:lnTo>
                  <a:lnTo>
                    <a:pt x="2172" y="52"/>
                  </a:lnTo>
                  <a:lnTo>
                    <a:pt x="2190" y="54"/>
                  </a:lnTo>
                  <a:lnTo>
                    <a:pt x="2210" y="56"/>
                  </a:lnTo>
                  <a:lnTo>
                    <a:pt x="2215" y="56"/>
                  </a:lnTo>
                  <a:lnTo>
                    <a:pt x="2221" y="56"/>
                  </a:lnTo>
                  <a:lnTo>
                    <a:pt x="2226" y="54"/>
                  </a:lnTo>
                  <a:lnTo>
                    <a:pt x="2230" y="51"/>
                  </a:lnTo>
                  <a:lnTo>
                    <a:pt x="2230" y="45"/>
                  </a:lnTo>
                  <a:lnTo>
                    <a:pt x="2230" y="43"/>
                  </a:lnTo>
                  <a:lnTo>
                    <a:pt x="2226" y="40"/>
                  </a:lnTo>
                  <a:lnTo>
                    <a:pt x="2223" y="38"/>
                  </a:lnTo>
                  <a:lnTo>
                    <a:pt x="2219" y="38"/>
                  </a:lnTo>
                  <a:lnTo>
                    <a:pt x="2215" y="36"/>
                  </a:lnTo>
                  <a:lnTo>
                    <a:pt x="2212" y="34"/>
                  </a:lnTo>
                  <a:lnTo>
                    <a:pt x="2206" y="31"/>
                  </a:lnTo>
                  <a:lnTo>
                    <a:pt x="2201" y="33"/>
                  </a:lnTo>
                  <a:lnTo>
                    <a:pt x="2194" y="33"/>
                  </a:lnTo>
                  <a:lnTo>
                    <a:pt x="2188" y="34"/>
                  </a:lnTo>
                  <a:lnTo>
                    <a:pt x="2183" y="34"/>
                  </a:lnTo>
                  <a:lnTo>
                    <a:pt x="2183" y="29"/>
                  </a:lnTo>
                  <a:lnTo>
                    <a:pt x="2185" y="24"/>
                  </a:lnTo>
                  <a:lnTo>
                    <a:pt x="2183" y="22"/>
                  </a:lnTo>
                  <a:lnTo>
                    <a:pt x="2181" y="18"/>
                  </a:lnTo>
                  <a:lnTo>
                    <a:pt x="2176" y="16"/>
                  </a:lnTo>
                  <a:lnTo>
                    <a:pt x="2170" y="16"/>
                  </a:lnTo>
                  <a:lnTo>
                    <a:pt x="2165" y="18"/>
                  </a:lnTo>
                  <a:lnTo>
                    <a:pt x="2158" y="24"/>
                  </a:lnTo>
                  <a:lnTo>
                    <a:pt x="2154" y="25"/>
                  </a:lnTo>
                  <a:lnTo>
                    <a:pt x="2152" y="25"/>
                  </a:lnTo>
                  <a:lnTo>
                    <a:pt x="2150" y="24"/>
                  </a:lnTo>
                  <a:lnTo>
                    <a:pt x="2150" y="22"/>
                  </a:lnTo>
                  <a:lnTo>
                    <a:pt x="2152" y="16"/>
                  </a:lnTo>
                  <a:lnTo>
                    <a:pt x="2154" y="11"/>
                  </a:lnTo>
                  <a:lnTo>
                    <a:pt x="2154" y="9"/>
                  </a:lnTo>
                  <a:lnTo>
                    <a:pt x="2150" y="7"/>
                  </a:lnTo>
                  <a:lnTo>
                    <a:pt x="2147" y="7"/>
                  </a:lnTo>
                  <a:lnTo>
                    <a:pt x="2145" y="9"/>
                  </a:lnTo>
                  <a:lnTo>
                    <a:pt x="2139" y="9"/>
                  </a:lnTo>
                  <a:lnTo>
                    <a:pt x="2136" y="9"/>
                  </a:lnTo>
                  <a:lnTo>
                    <a:pt x="2127" y="5"/>
                  </a:lnTo>
                  <a:lnTo>
                    <a:pt x="2121" y="5"/>
                  </a:lnTo>
                  <a:lnTo>
                    <a:pt x="2118" y="5"/>
                  </a:lnTo>
                  <a:lnTo>
                    <a:pt x="2109" y="7"/>
                  </a:lnTo>
                  <a:lnTo>
                    <a:pt x="2096" y="11"/>
                  </a:lnTo>
                  <a:lnTo>
                    <a:pt x="2089" y="11"/>
                  </a:lnTo>
                  <a:lnTo>
                    <a:pt x="2082" y="11"/>
                  </a:lnTo>
                  <a:lnTo>
                    <a:pt x="2072" y="5"/>
                  </a:lnTo>
                  <a:lnTo>
                    <a:pt x="2067" y="2"/>
                  </a:lnTo>
                  <a:lnTo>
                    <a:pt x="2062" y="2"/>
                  </a:lnTo>
                  <a:lnTo>
                    <a:pt x="2034" y="0"/>
                  </a:lnTo>
                  <a:lnTo>
                    <a:pt x="2024" y="0"/>
                  </a:lnTo>
                  <a:lnTo>
                    <a:pt x="2015" y="0"/>
                  </a:lnTo>
                  <a:lnTo>
                    <a:pt x="2005" y="4"/>
                  </a:lnTo>
                  <a:lnTo>
                    <a:pt x="1996" y="7"/>
                  </a:lnTo>
                  <a:lnTo>
                    <a:pt x="1989" y="7"/>
                  </a:lnTo>
                  <a:lnTo>
                    <a:pt x="1982" y="7"/>
                  </a:lnTo>
                  <a:lnTo>
                    <a:pt x="1978" y="7"/>
                  </a:lnTo>
                  <a:lnTo>
                    <a:pt x="1977" y="9"/>
                  </a:lnTo>
                  <a:lnTo>
                    <a:pt x="1973" y="13"/>
                  </a:lnTo>
                  <a:lnTo>
                    <a:pt x="1969" y="14"/>
                  </a:lnTo>
                  <a:lnTo>
                    <a:pt x="1966" y="14"/>
                  </a:lnTo>
                  <a:lnTo>
                    <a:pt x="1960" y="14"/>
                  </a:lnTo>
                  <a:lnTo>
                    <a:pt x="1957" y="13"/>
                  </a:lnTo>
                  <a:lnTo>
                    <a:pt x="1953" y="14"/>
                  </a:lnTo>
                  <a:lnTo>
                    <a:pt x="1951" y="18"/>
                  </a:lnTo>
                  <a:lnTo>
                    <a:pt x="1949" y="22"/>
                  </a:lnTo>
                  <a:lnTo>
                    <a:pt x="1949" y="25"/>
                  </a:lnTo>
                  <a:lnTo>
                    <a:pt x="1946" y="27"/>
                  </a:lnTo>
                  <a:lnTo>
                    <a:pt x="1942" y="27"/>
                  </a:lnTo>
                  <a:lnTo>
                    <a:pt x="1937" y="25"/>
                  </a:lnTo>
                  <a:lnTo>
                    <a:pt x="1931" y="27"/>
                  </a:lnTo>
                  <a:lnTo>
                    <a:pt x="1928" y="31"/>
                  </a:lnTo>
                  <a:lnTo>
                    <a:pt x="1924" y="29"/>
                  </a:lnTo>
                  <a:lnTo>
                    <a:pt x="1922" y="27"/>
                  </a:lnTo>
                  <a:lnTo>
                    <a:pt x="1919" y="24"/>
                  </a:lnTo>
                  <a:lnTo>
                    <a:pt x="1913" y="20"/>
                  </a:lnTo>
                  <a:lnTo>
                    <a:pt x="1906" y="18"/>
                  </a:lnTo>
                  <a:lnTo>
                    <a:pt x="1895" y="16"/>
                  </a:lnTo>
                  <a:lnTo>
                    <a:pt x="1891" y="18"/>
                  </a:lnTo>
                  <a:lnTo>
                    <a:pt x="1886" y="20"/>
                  </a:lnTo>
                  <a:lnTo>
                    <a:pt x="1882" y="24"/>
                  </a:lnTo>
                  <a:lnTo>
                    <a:pt x="1881" y="29"/>
                  </a:lnTo>
                  <a:lnTo>
                    <a:pt x="1882" y="34"/>
                  </a:lnTo>
                  <a:lnTo>
                    <a:pt x="1881" y="36"/>
                  </a:lnTo>
                  <a:lnTo>
                    <a:pt x="1879" y="38"/>
                  </a:lnTo>
                  <a:lnTo>
                    <a:pt x="1873" y="40"/>
                  </a:lnTo>
                  <a:lnTo>
                    <a:pt x="1866" y="38"/>
                  </a:lnTo>
                  <a:lnTo>
                    <a:pt x="1861" y="36"/>
                  </a:lnTo>
                  <a:lnTo>
                    <a:pt x="1855" y="38"/>
                  </a:lnTo>
                  <a:lnTo>
                    <a:pt x="1850" y="40"/>
                  </a:lnTo>
                  <a:lnTo>
                    <a:pt x="1846" y="43"/>
                  </a:lnTo>
                  <a:lnTo>
                    <a:pt x="1841" y="43"/>
                  </a:lnTo>
                  <a:lnTo>
                    <a:pt x="1835" y="47"/>
                  </a:lnTo>
                  <a:lnTo>
                    <a:pt x="1834" y="49"/>
                  </a:lnTo>
                  <a:lnTo>
                    <a:pt x="1834" y="52"/>
                  </a:lnTo>
                  <a:lnTo>
                    <a:pt x="1835" y="56"/>
                  </a:lnTo>
                  <a:lnTo>
                    <a:pt x="1837" y="58"/>
                  </a:lnTo>
                  <a:lnTo>
                    <a:pt x="1852" y="67"/>
                  </a:lnTo>
                  <a:lnTo>
                    <a:pt x="1859" y="72"/>
                  </a:lnTo>
                  <a:lnTo>
                    <a:pt x="1861" y="76"/>
                  </a:lnTo>
                  <a:lnTo>
                    <a:pt x="1859" y="80"/>
                  </a:lnTo>
                  <a:lnTo>
                    <a:pt x="1855" y="81"/>
                  </a:lnTo>
                  <a:lnTo>
                    <a:pt x="1852" y="81"/>
                  </a:lnTo>
                  <a:lnTo>
                    <a:pt x="1843" y="81"/>
                  </a:lnTo>
                  <a:lnTo>
                    <a:pt x="1839" y="80"/>
                  </a:lnTo>
                  <a:lnTo>
                    <a:pt x="1835" y="76"/>
                  </a:lnTo>
                  <a:lnTo>
                    <a:pt x="1830" y="69"/>
                  </a:lnTo>
                  <a:lnTo>
                    <a:pt x="1823" y="60"/>
                  </a:lnTo>
                  <a:lnTo>
                    <a:pt x="1817" y="54"/>
                  </a:lnTo>
                  <a:lnTo>
                    <a:pt x="1812" y="52"/>
                  </a:lnTo>
                  <a:lnTo>
                    <a:pt x="1806" y="51"/>
                  </a:lnTo>
                  <a:lnTo>
                    <a:pt x="1799" y="51"/>
                  </a:lnTo>
                  <a:lnTo>
                    <a:pt x="1794" y="52"/>
                  </a:lnTo>
                  <a:lnTo>
                    <a:pt x="1790" y="56"/>
                  </a:lnTo>
                  <a:lnTo>
                    <a:pt x="1788" y="60"/>
                  </a:lnTo>
                  <a:lnTo>
                    <a:pt x="1788" y="63"/>
                  </a:lnTo>
                  <a:lnTo>
                    <a:pt x="1790" y="71"/>
                  </a:lnTo>
                  <a:lnTo>
                    <a:pt x="1790" y="76"/>
                  </a:lnTo>
                  <a:lnTo>
                    <a:pt x="1786" y="80"/>
                  </a:lnTo>
                  <a:lnTo>
                    <a:pt x="1776" y="81"/>
                  </a:lnTo>
                  <a:lnTo>
                    <a:pt x="1770" y="81"/>
                  </a:lnTo>
                  <a:lnTo>
                    <a:pt x="1765" y="81"/>
                  </a:lnTo>
                  <a:lnTo>
                    <a:pt x="1761" y="78"/>
                  </a:lnTo>
                  <a:lnTo>
                    <a:pt x="1758" y="74"/>
                  </a:lnTo>
                  <a:lnTo>
                    <a:pt x="1754" y="72"/>
                  </a:lnTo>
                  <a:lnTo>
                    <a:pt x="1750" y="72"/>
                  </a:lnTo>
                  <a:lnTo>
                    <a:pt x="1748" y="74"/>
                  </a:lnTo>
                  <a:lnTo>
                    <a:pt x="1747" y="76"/>
                  </a:lnTo>
                  <a:lnTo>
                    <a:pt x="1741" y="78"/>
                  </a:lnTo>
                  <a:lnTo>
                    <a:pt x="1739" y="76"/>
                  </a:lnTo>
                  <a:lnTo>
                    <a:pt x="1736" y="74"/>
                  </a:lnTo>
                  <a:lnTo>
                    <a:pt x="1734" y="71"/>
                  </a:lnTo>
                  <a:lnTo>
                    <a:pt x="1730" y="63"/>
                  </a:lnTo>
                  <a:lnTo>
                    <a:pt x="1727" y="58"/>
                  </a:lnTo>
                  <a:lnTo>
                    <a:pt x="1723" y="56"/>
                  </a:lnTo>
                  <a:lnTo>
                    <a:pt x="1720" y="58"/>
                  </a:lnTo>
                  <a:lnTo>
                    <a:pt x="1712" y="62"/>
                  </a:lnTo>
                  <a:lnTo>
                    <a:pt x="1705" y="62"/>
                  </a:lnTo>
                  <a:lnTo>
                    <a:pt x="1698" y="62"/>
                  </a:lnTo>
                  <a:lnTo>
                    <a:pt x="1691" y="63"/>
                  </a:lnTo>
                  <a:lnTo>
                    <a:pt x="1685" y="65"/>
                  </a:lnTo>
                  <a:lnTo>
                    <a:pt x="1674" y="63"/>
                  </a:lnTo>
                  <a:lnTo>
                    <a:pt x="1663" y="62"/>
                  </a:lnTo>
                  <a:lnTo>
                    <a:pt x="1651" y="63"/>
                  </a:lnTo>
                  <a:lnTo>
                    <a:pt x="1645" y="65"/>
                  </a:lnTo>
                  <a:lnTo>
                    <a:pt x="1642" y="69"/>
                  </a:lnTo>
                  <a:lnTo>
                    <a:pt x="1642" y="72"/>
                  </a:lnTo>
                  <a:lnTo>
                    <a:pt x="1642" y="78"/>
                  </a:lnTo>
                  <a:lnTo>
                    <a:pt x="1643" y="81"/>
                  </a:lnTo>
                  <a:lnTo>
                    <a:pt x="1642" y="85"/>
                  </a:lnTo>
                  <a:lnTo>
                    <a:pt x="1640" y="87"/>
                  </a:lnTo>
                  <a:lnTo>
                    <a:pt x="1636" y="85"/>
                  </a:lnTo>
                  <a:lnTo>
                    <a:pt x="1633" y="78"/>
                  </a:lnTo>
                  <a:lnTo>
                    <a:pt x="1629" y="72"/>
                  </a:lnTo>
                  <a:lnTo>
                    <a:pt x="1624" y="72"/>
                  </a:lnTo>
                  <a:lnTo>
                    <a:pt x="1618" y="74"/>
                  </a:lnTo>
                  <a:lnTo>
                    <a:pt x="1613" y="78"/>
                  </a:lnTo>
                  <a:lnTo>
                    <a:pt x="1611" y="81"/>
                  </a:lnTo>
                  <a:lnTo>
                    <a:pt x="1611" y="83"/>
                  </a:lnTo>
                  <a:lnTo>
                    <a:pt x="1615" y="90"/>
                  </a:lnTo>
                  <a:lnTo>
                    <a:pt x="1616" y="94"/>
                  </a:lnTo>
                  <a:lnTo>
                    <a:pt x="1615" y="96"/>
                  </a:lnTo>
                  <a:lnTo>
                    <a:pt x="1611" y="96"/>
                  </a:lnTo>
                  <a:lnTo>
                    <a:pt x="1602" y="96"/>
                  </a:lnTo>
                  <a:lnTo>
                    <a:pt x="1589" y="98"/>
                  </a:lnTo>
                  <a:lnTo>
                    <a:pt x="1577" y="101"/>
                  </a:lnTo>
                  <a:lnTo>
                    <a:pt x="1566" y="105"/>
                  </a:lnTo>
                  <a:lnTo>
                    <a:pt x="1553" y="107"/>
                  </a:lnTo>
                  <a:lnTo>
                    <a:pt x="1542" y="109"/>
                  </a:lnTo>
                  <a:lnTo>
                    <a:pt x="1531" y="110"/>
                  </a:lnTo>
                  <a:lnTo>
                    <a:pt x="1528" y="114"/>
                  </a:lnTo>
                  <a:lnTo>
                    <a:pt x="1524" y="118"/>
                  </a:lnTo>
                  <a:lnTo>
                    <a:pt x="1524" y="121"/>
                  </a:lnTo>
                  <a:lnTo>
                    <a:pt x="1528" y="125"/>
                  </a:lnTo>
                  <a:lnTo>
                    <a:pt x="1537" y="127"/>
                  </a:lnTo>
                  <a:lnTo>
                    <a:pt x="1544" y="128"/>
                  </a:lnTo>
                  <a:lnTo>
                    <a:pt x="1551" y="127"/>
                  </a:lnTo>
                  <a:lnTo>
                    <a:pt x="1560" y="125"/>
                  </a:lnTo>
                  <a:lnTo>
                    <a:pt x="1564" y="123"/>
                  </a:lnTo>
                  <a:lnTo>
                    <a:pt x="1569" y="123"/>
                  </a:lnTo>
                  <a:lnTo>
                    <a:pt x="1573" y="125"/>
                  </a:lnTo>
                  <a:lnTo>
                    <a:pt x="1577" y="128"/>
                  </a:lnTo>
                  <a:lnTo>
                    <a:pt x="1577" y="136"/>
                  </a:lnTo>
                  <a:lnTo>
                    <a:pt x="1577" y="143"/>
                  </a:lnTo>
                  <a:lnTo>
                    <a:pt x="1573" y="150"/>
                  </a:lnTo>
                  <a:lnTo>
                    <a:pt x="1567" y="156"/>
                  </a:lnTo>
                  <a:lnTo>
                    <a:pt x="1557" y="157"/>
                  </a:lnTo>
                  <a:lnTo>
                    <a:pt x="1544" y="157"/>
                  </a:lnTo>
                  <a:lnTo>
                    <a:pt x="1535" y="157"/>
                  </a:lnTo>
                  <a:lnTo>
                    <a:pt x="1531" y="159"/>
                  </a:lnTo>
                  <a:lnTo>
                    <a:pt x="1528" y="163"/>
                  </a:lnTo>
                  <a:lnTo>
                    <a:pt x="1519" y="166"/>
                  </a:lnTo>
                  <a:lnTo>
                    <a:pt x="1508" y="168"/>
                  </a:lnTo>
                  <a:lnTo>
                    <a:pt x="1497" y="170"/>
                  </a:lnTo>
                  <a:lnTo>
                    <a:pt x="1486" y="168"/>
                  </a:lnTo>
                  <a:lnTo>
                    <a:pt x="1477" y="168"/>
                  </a:lnTo>
                  <a:lnTo>
                    <a:pt x="1470" y="172"/>
                  </a:lnTo>
                  <a:lnTo>
                    <a:pt x="1466" y="176"/>
                  </a:lnTo>
                  <a:lnTo>
                    <a:pt x="1464" y="179"/>
                  </a:lnTo>
                  <a:lnTo>
                    <a:pt x="1462" y="183"/>
                  </a:lnTo>
                  <a:lnTo>
                    <a:pt x="1462" y="188"/>
                  </a:lnTo>
                  <a:lnTo>
                    <a:pt x="1464" y="194"/>
                  </a:lnTo>
                  <a:lnTo>
                    <a:pt x="1466" y="197"/>
                  </a:lnTo>
                  <a:lnTo>
                    <a:pt x="1468" y="203"/>
                  </a:lnTo>
                  <a:lnTo>
                    <a:pt x="1473" y="204"/>
                  </a:lnTo>
                  <a:lnTo>
                    <a:pt x="1481" y="208"/>
                  </a:lnTo>
                  <a:lnTo>
                    <a:pt x="1488" y="208"/>
                  </a:lnTo>
                  <a:lnTo>
                    <a:pt x="1497" y="206"/>
                  </a:lnTo>
                  <a:lnTo>
                    <a:pt x="1504" y="203"/>
                  </a:lnTo>
                  <a:lnTo>
                    <a:pt x="1510" y="201"/>
                  </a:lnTo>
                  <a:lnTo>
                    <a:pt x="1515" y="201"/>
                  </a:lnTo>
                  <a:lnTo>
                    <a:pt x="1522" y="199"/>
                  </a:lnTo>
                  <a:lnTo>
                    <a:pt x="1531" y="199"/>
                  </a:lnTo>
                  <a:lnTo>
                    <a:pt x="1537" y="203"/>
                  </a:lnTo>
                  <a:lnTo>
                    <a:pt x="1539" y="204"/>
                  </a:lnTo>
                  <a:lnTo>
                    <a:pt x="1539" y="208"/>
                  </a:lnTo>
                  <a:lnTo>
                    <a:pt x="1537" y="212"/>
                  </a:lnTo>
                  <a:lnTo>
                    <a:pt x="1535" y="214"/>
                  </a:lnTo>
                  <a:lnTo>
                    <a:pt x="1524" y="215"/>
                  </a:lnTo>
                  <a:lnTo>
                    <a:pt x="1513" y="214"/>
                  </a:lnTo>
                  <a:lnTo>
                    <a:pt x="1506" y="214"/>
                  </a:lnTo>
                  <a:lnTo>
                    <a:pt x="1488" y="215"/>
                  </a:lnTo>
                  <a:lnTo>
                    <a:pt x="1481" y="219"/>
                  </a:lnTo>
                  <a:lnTo>
                    <a:pt x="1477" y="221"/>
                  </a:lnTo>
                  <a:lnTo>
                    <a:pt x="1473" y="224"/>
                  </a:lnTo>
                  <a:lnTo>
                    <a:pt x="1473" y="230"/>
                  </a:lnTo>
                  <a:lnTo>
                    <a:pt x="1475" y="237"/>
                  </a:lnTo>
                  <a:lnTo>
                    <a:pt x="1479" y="241"/>
                  </a:lnTo>
                  <a:lnTo>
                    <a:pt x="1484" y="246"/>
                  </a:lnTo>
                  <a:lnTo>
                    <a:pt x="1490" y="248"/>
                  </a:lnTo>
                  <a:lnTo>
                    <a:pt x="1497" y="252"/>
                  </a:lnTo>
                  <a:lnTo>
                    <a:pt x="1502" y="252"/>
                  </a:lnTo>
                  <a:lnTo>
                    <a:pt x="1510" y="252"/>
                  </a:lnTo>
                  <a:lnTo>
                    <a:pt x="1517" y="248"/>
                  </a:lnTo>
                  <a:lnTo>
                    <a:pt x="1522" y="244"/>
                  </a:lnTo>
                  <a:lnTo>
                    <a:pt x="1529" y="241"/>
                  </a:lnTo>
                  <a:lnTo>
                    <a:pt x="1535" y="237"/>
                  </a:lnTo>
                  <a:lnTo>
                    <a:pt x="1546" y="235"/>
                  </a:lnTo>
                  <a:lnTo>
                    <a:pt x="1555" y="235"/>
                  </a:lnTo>
                  <a:lnTo>
                    <a:pt x="1575" y="235"/>
                  </a:lnTo>
                  <a:lnTo>
                    <a:pt x="1596" y="239"/>
                  </a:lnTo>
                  <a:lnTo>
                    <a:pt x="1615" y="244"/>
                  </a:lnTo>
                  <a:lnTo>
                    <a:pt x="1631" y="250"/>
                  </a:lnTo>
                  <a:lnTo>
                    <a:pt x="1645" y="259"/>
                  </a:lnTo>
                  <a:lnTo>
                    <a:pt x="1660" y="268"/>
                  </a:lnTo>
                  <a:lnTo>
                    <a:pt x="1671" y="277"/>
                  </a:lnTo>
                  <a:lnTo>
                    <a:pt x="1685" y="291"/>
                  </a:lnTo>
                  <a:lnTo>
                    <a:pt x="1696" y="306"/>
                  </a:lnTo>
                  <a:lnTo>
                    <a:pt x="1703" y="318"/>
                  </a:lnTo>
                  <a:lnTo>
                    <a:pt x="1710" y="329"/>
                  </a:lnTo>
                  <a:lnTo>
                    <a:pt x="1714" y="337"/>
                  </a:lnTo>
                  <a:lnTo>
                    <a:pt x="1714" y="342"/>
                  </a:lnTo>
                  <a:lnTo>
                    <a:pt x="1714" y="349"/>
                  </a:lnTo>
                  <a:lnTo>
                    <a:pt x="1712" y="356"/>
                  </a:lnTo>
                  <a:lnTo>
                    <a:pt x="1709" y="360"/>
                  </a:lnTo>
                  <a:lnTo>
                    <a:pt x="1707" y="362"/>
                  </a:lnTo>
                  <a:lnTo>
                    <a:pt x="1707" y="364"/>
                  </a:lnTo>
                  <a:lnTo>
                    <a:pt x="1709" y="369"/>
                  </a:lnTo>
                  <a:lnTo>
                    <a:pt x="1712" y="373"/>
                  </a:lnTo>
                  <a:lnTo>
                    <a:pt x="1716" y="375"/>
                  </a:lnTo>
                  <a:lnTo>
                    <a:pt x="1721" y="375"/>
                  </a:lnTo>
                  <a:lnTo>
                    <a:pt x="1734" y="375"/>
                  </a:lnTo>
                  <a:lnTo>
                    <a:pt x="1747" y="376"/>
                  </a:lnTo>
                  <a:lnTo>
                    <a:pt x="1752" y="378"/>
                  </a:lnTo>
                  <a:lnTo>
                    <a:pt x="1758" y="382"/>
                  </a:lnTo>
                  <a:lnTo>
                    <a:pt x="1761" y="385"/>
                  </a:lnTo>
                  <a:lnTo>
                    <a:pt x="1765" y="391"/>
                  </a:lnTo>
                  <a:lnTo>
                    <a:pt x="1765" y="400"/>
                  </a:lnTo>
                  <a:lnTo>
                    <a:pt x="1765" y="404"/>
                  </a:lnTo>
                  <a:lnTo>
                    <a:pt x="1761" y="405"/>
                  </a:lnTo>
                  <a:lnTo>
                    <a:pt x="1758" y="405"/>
                  </a:lnTo>
                  <a:lnTo>
                    <a:pt x="1752" y="404"/>
                  </a:lnTo>
                  <a:lnTo>
                    <a:pt x="1747" y="402"/>
                  </a:lnTo>
                  <a:lnTo>
                    <a:pt x="1741" y="400"/>
                  </a:lnTo>
                  <a:lnTo>
                    <a:pt x="1729" y="400"/>
                  </a:lnTo>
                  <a:lnTo>
                    <a:pt x="1721" y="400"/>
                  </a:lnTo>
                  <a:lnTo>
                    <a:pt x="1720" y="402"/>
                  </a:lnTo>
                  <a:lnTo>
                    <a:pt x="1718" y="404"/>
                  </a:lnTo>
                  <a:lnTo>
                    <a:pt x="1716" y="409"/>
                  </a:lnTo>
                  <a:lnTo>
                    <a:pt x="1720" y="411"/>
                  </a:lnTo>
                  <a:lnTo>
                    <a:pt x="1725" y="416"/>
                  </a:lnTo>
                  <a:lnTo>
                    <a:pt x="1729" y="420"/>
                  </a:lnTo>
                  <a:lnTo>
                    <a:pt x="1730" y="423"/>
                  </a:lnTo>
                  <a:lnTo>
                    <a:pt x="1725" y="427"/>
                  </a:lnTo>
                  <a:lnTo>
                    <a:pt x="1720" y="429"/>
                  </a:lnTo>
                  <a:lnTo>
                    <a:pt x="1718" y="431"/>
                  </a:lnTo>
                  <a:lnTo>
                    <a:pt x="1718" y="436"/>
                  </a:lnTo>
                  <a:lnTo>
                    <a:pt x="1720" y="440"/>
                  </a:lnTo>
                  <a:lnTo>
                    <a:pt x="1723" y="442"/>
                  </a:lnTo>
                  <a:lnTo>
                    <a:pt x="1727" y="445"/>
                  </a:lnTo>
                  <a:lnTo>
                    <a:pt x="1727" y="449"/>
                  </a:lnTo>
                  <a:lnTo>
                    <a:pt x="1725" y="451"/>
                  </a:lnTo>
                  <a:lnTo>
                    <a:pt x="1721" y="452"/>
                  </a:lnTo>
                  <a:lnTo>
                    <a:pt x="1721" y="456"/>
                  </a:lnTo>
                  <a:lnTo>
                    <a:pt x="1723" y="461"/>
                  </a:lnTo>
                  <a:lnTo>
                    <a:pt x="1727" y="463"/>
                  </a:lnTo>
                  <a:lnTo>
                    <a:pt x="1732" y="465"/>
                  </a:lnTo>
                  <a:lnTo>
                    <a:pt x="1736" y="465"/>
                  </a:lnTo>
                  <a:lnTo>
                    <a:pt x="1743" y="463"/>
                  </a:lnTo>
                  <a:lnTo>
                    <a:pt x="1745" y="460"/>
                  </a:lnTo>
                  <a:lnTo>
                    <a:pt x="1747" y="454"/>
                  </a:lnTo>
                  <a:lnTo>
                    <a:pt x="1745" y="449"/>
                  </a:lnTo>
                  <a:lnTo>
                    <a:pt x="1743" y="438"/>
                  </a:lnTo>
                  <a:lnTo>
                    <a:pt x="1743" y="432"/>
                  </a:lnTo>
                  <a:lnTo>
                    <a:pt x="1745" y="429"/>
                  </a:lnTo>
                  <a:lnTo>
                    <a:pt x="1750" y="425"/>
                  </a:lnTo>
                  <a:lnTo>
                    <a:pt x="1756" y="423"/>
                  </a:lnTo>
                  <a:lnTo>
                    <a:pt x="1765" y="425"/>
                  </a:lnTo>
                  <a:lnTo>
                    <a:pt x="1772" y="427"/>
                  </a:lnTo>
                  <a:lnTo>
                    <a:pt x="1788" y="431"/>
                  </a:lnTo>
                  <a:lnTo>
                    <a:pt x="1797" y="436"/>
                  </a:lnTo>
                  <a:lnTo>
                    <a:pt x="1803" y="440"/>
                  </a:lnTo>
                  <a:lnTo>
                    <a:pt x="1805" y="445"/>
                  </a:lnTo>
                  <a:lnTo>
                    <a:pt x="1805" y="451"/>
                  </a:lnTo>
                  <a:lnTo>
                    <a:pt x="1801" y="458"/>
                  </a:lnTo>
                  <a:lnTo>
                    <a:pt x="1796" y="463"/>
                  </a:lnTo>
                  <a:lnTo>
                    <a:pt x="1790" y="467"/>
                  </a:lnTo>
                  <a:lnTo>
                    <a:pt x="1785" y="472"/>
                  </a:lnTo>
                  <a:lnTo>
                    <a:pt x="1783" y="480"/>
                  </a:lnTo>
                  <a:lnTo>
                    <a:pt x="1783" y="483"/>
                  </a:lnTo>
                  <a:lnTo>
                    <a:pt x="1779" y="487"/>
                  </a:lnTo>
                  <a:lnTo>
                    <a:pt x="1777" y="490"/>
                  </a:lnTo>
                  <a:lnTo>
                    <a:pt x="1772" y="492"/>
                  </a:lnTo>
                  <a:lnTo>
                    <a:pt x="1765" y="494"/>
                  </a:lnTo>
                  <a:lnTo>
                    <a:pt x="1759" y="494"/>
                  </a:lnTo>
                  <a:lnTo>
                    <a:pt x="1752" y="494"/>
                  </a:lnTo>
                  <a:lnTo>
                    <a:pt x="1747" y="496"/>
                  </a:lnTo>
                  <a:lnTo>
                    <a:pt x="1741" y="499"/>
                  </a:lnTo>
                  <a:lnTo>
                    <a:pt x="1738" y="503"/>
                  </a:lnTo>
                  <a:lnTo>
                    <a:pt x="1738" y="507"/>
                  </a:lnTo>
                  <a:lnTo>
                    <a:pt x="1738" y="510"/>
                  </a:lnTo>
                  <a:lnTo>
                    <a:pt x="1741" y="517"/>
                  </a:lnTo>
                  <a:lnTo>
                    <a:pt x="1743" y="525"/>
                  </a:lnTo>
                  <a:lnTo>
                    <a:pt x="1743" y="532"/>
                  </a:lnTo>
                  <a:lnTo>
                    <a:pt x="1739" y="537"/>
                  </a:lnTo>
                  <a:lnTo>
                    <a:pt x="1738" y="539"/>
                  </a:lnTo>
                  <a:lnTo>
                    <a:pt x="1738" y="543"/>
                  </a:lnTo>
                  <a:lnTo>
                    <a:pt x="1739" y="548"/>
                  </a:lnTo>
                  <a:lnTo>
                    <a:pt x="1745" y="554"/>
                  </a:lnTo>
                  <a:lnTo>
                    <a:pt x="1750" y="557"/>
                  </a:lnTo>
                  <a:lnTo>
                    <a:pt x="1754" y="563"/>
                  </a:lnTo>
                  <a:lnTo>
                    <a:pt x="1756" y="570"/>
                  </a:lnTo>
                  <a:lnTo>
                    <a:pt x="1758" y="577"/>
                  </a:lnTo>
                  <a:lnTo>
                    <a:pt x="1761" y="581"/>
                  </a:lnTo>
                  <a:lnTo>
                    <a:pt x="1763" y="581"/>
                  </a:lnTo>
                  <a:lnTo>
                    <a:pt x="1770" y="583"/>
                  </a:lnTo>
                  <a:lnTo>
                    <a:pt x="1776" y="584"/>
                  </a:lnTo>
                  <a:lnTo>
                    <a:pt x="1776" y="586"/>
                  </a:lnTo>
                  <a:lnTo>
                    <a:pt x="1776" y="590"/>
                  </a:lnTo>
                  <a:lnTo>
                    <a:pt x="1774" y="592"/>
                  </a:lnTo>
                  <a:lnTo>
                    <a:pt x="1770" y="593"/>
                  </a:lnTo>
                  <a:lnTo>
                    <a:pt x="1768" y="595"/>
                  </a:lnTo>
                  <a:lnTo>
                    <a:pt x="1767" y="599"/>
                  </a:lnTo>
                  <a:lnTo>
                    <a:pt x="1770" y="606"/>
                  </a:lnTo>
                  <a:lnTo>
                    <a:pt x="1776" y="612"/>
                  </a:lnTo>
                  <a:lnTo>
                    <a:pt x="1779" y="613"/>
                  </a:lnTo>
                  <a:lnTo>
                    <a:pt x="1783" y="615"/>
                  </a:lnTo>
                  <a:lnTo>
                    <a:pt x="1783" y="619"/>
                  </a:lnTo>
                  <a:lnTo>
                    <a:pt x="1783" y="621"/>
                  </a:lnTo>
                  <a:lnTo>
                    <a:pt x="1785" y="628"/>
                  </a:lnTo>
                  <a:lnTo>
                    <a:pt x="1788" y="633"/>
                  </a:lnTo>
                  <a:lnTo>
                    <a:pt x="1792" y="635"/>
                  </a:lnTo>
                  <a:lnTo>
                    <a:pt x="1803" y="635"/>
                  </a:lnTo>
                  <a:lnTo>
                    <a:pt x="1808" y="639"/>
                  </a:lnTo>
                  <a:lnTo>
                    <a:pt x="1812" y="642"/>
                  </a:lnTo>
                  <a:lnTo>
                    <a:pt x="1815" y="653"/>
                  </a:lnTo>
                  <a:lnTo>
                    <a:pt x="1819" y="660"/>
                  </a:lnTo>
                  <a:lnTo>
                    <a:pt x="1824" y="666"/>
                  </a:lnTo>
                  <a:lnTo>
                    <a:pt x="1832" y="671"/>
                  </a:lnTo>
                  <a:lnTo>
                    <a:pt x="1834" y="671"/>
                  </a:lnTo>
                  <a:lnTo>
                    <a:pt x="1837" y="671"/>
                  </a:lnTo>
                  <a:lnTo>
                    <a:pt x="1846" y="669"/>
                  </a:lnTo>
                  <a:lnTo>
                    <a:pt x="1850" y="669"/>
                  </a:lnTo>
                  <a:lnTo>
                    <a:pt x="1853" y="671"/>
                  </a:lnTo>
                  <a:lnTo>
                    <a:pt x="1864" y="679"/>
                  </a:lnTo>
                  <a:lnTo>
                    <a:pt x="1872" y="686"/>
                  </a:lnTo>
                  <a:lnTo>
                    <a:pt x="1881" y="691"/>
                  </a:lnTo>
                  <a:lnTo>
                    <a:pt x="1884" y="693"/>
                  </a:lnTo>
                  <a:lnTo>
                    <a:pt x="1888" y="693"/>
                  </a:lnTo>
                  <a:lnTo>
                    <a:pt x="1891" y="691"/>
                  </a:lnTo>
                  <a:lnTo>
                    <a:pt x="1891" y="689"/>
                  </a:lnTo>
                  <a:lnTo>
                    <a:pt x="1891" y="682"/>
                  </a:lnTo>
                  <a:lnTo>
                    <a:pt x="1893" y="679"/>
                  </a:lnTo>
                  <a:lnTo>
                    <a:pt x="1897" y="677"/>
                  </a:lnTo>
                  <a:lnTo>
                    <a:pt x="1901" y="671"/>
                  </a:lnTo>
                  <a:lnTo>
                    <a:pt x="1904" y="668"/>
                  </a:lnTo>
                  <a:lnTo>
                    <a:pt x="1904" y="664"/>
                  </a:lnTo>
                  <a:lnTo>
                    <a:pt x="1904" y="655"/>
                  </a:lnTo>
                  <a:lnTo>
                    <a:pt x="1906" y="650"/>
                  </a:lnTo>
                  <a:lnTo>
                    <a:pt x="1908" y="648"/>
                  </a:lnTo>
                  <a:lnTo>
                    <a:pt x="1911" y="641"/>
                  </a:lnTo>
                  <a:lnTo>
                    <a:pt x="1913" y="631"/>
                  </a:lnTo>
                  <a:lnTo>
                    <a:pt x="1915" y="626"/>
                  </a:lnTo>
                  <a:lnTo>
                    <a:pt x="1919" y="622"/>
                  </a:lnTo>
                  <a:lnTo>
                    <a:pt x="1922" y="617"/>
                  </a:lnTo>
                  <a:lnTo>
                    <a:pt x="1924" y="610"/>
                  </a:lnTo>
                  <a:lnTo>
                    <a:pt x="1924" y="604"/>
                  </a:lnTo>
                  <a:lnTo>
                    <a:pt x="1924" y="597"/>
                  </a:lnTo>
                  <a:lnTo>
                    <a:pt x="1922" y="590"/>
                  </a:lnTo>
                  <a:lnTo>
                    <a:pt x="1924" y="584"/>
                  </a:lnTo>
                  <a:lnTo>
                    <a:pt x="1928" y="579"/>
                  </a:lnTo>
                  <a:lnTo>
                    <a:pt x="1935" y="577"/>
                  </a:lnTo>
                  <a:lnTo>
                    <a:pt x="1948" y="572"/>
                  </a:lnTo>
                  <a:lnTo>
                    <a:pt x="1953" y="566"/>
                  </a:lnTo>
                  <a:lnTo>
                    <a:pt x="1958" y="561"/>
                  </a:lnTo>
                  <a:lnTo>
                    <a:pt x="1962" y="554"/>
                  </a:lnTo>
                  <a:lnTo>
                    <a:pt x="1964" y="550"/>
                  </a:lnTo>
                  <a:lnTo>
                    <a:pt x="1969" y="546"/>
                  </a:lnTo>
                  <a:lnTo>
                    <a:pt x="1977" y="546"/>
                  </a:lnTo>
                  <a:lnTo>
                    <a:pt x="1991" y="546"/>
                  </a:lnTo>
                  <a:lnTo>
                    <a:pt x="1998" y="546"/>
                  </a:lnTo>
                  <a:lnTo>
                    <a:pt x="2005" y="545"/>
                  </a:lnTo>
                  <a:lnTo>
                    <a:pt x="2013" y="539"/>
                  </a:lnTo>
                  <a:lnTo>
                    <a:pt x="2018" y="534"/>
                  </a:lnTo>
                  <a:lnTo>
                    <a:pt x="2027" y="521"/>
                  </a:lnTo>
                  <a:lnTo>
                    <a:pt x="2031" y="516"/>
                  </a:lnTo>
                  <a:lnTo>
                    <a:pt x="2036" y="512"/>
                  </a:lnTo>
                  <a:lnTo>
                    <a:pt x="2045" y="508"/>
                  </a:lnTo>
                  <a:lnTo>
                    <a:pt x="2053" y="503"/>
                  </a:lnTo>
                  <a:lnTo>
                    <a:pt x="2058" y="498"/>
                  </a:lnTo>
                  <a:lnTo>
                    <a:pt x="2062" y="492"/>
                  </a:lnTo>
                  <a:lnTo>
                    <a:pt x="2065" y="489"/>
                  </a:lnTo>
                  <a:lnTo>
                    <a:pt x="2069" y="487"/>
                  </a:lnTo>
                  <a:lnTo>
                    <a:pt x="2080" y="483"/>
                  </a:lnTo>
                  <a:lnTo>
                    <a:pt x="2100" y="483"/>
                  </a:lnTo>
                  <a:lnTo>
                    <a:pt x="2116" y="483"/>
                  </a:lnTo>
                  <a:lnTo>
                    <a:pt x="2129" y="480"/>
                  </a:lnTo>
                  <a:lnTo>
                    <a:pt x="2143" y="474"/>
                  </a:lnTo>
                  <a:lnTo>
                    <a:pt x="2156" y="469"/>
                  </a:lnTo>
                  <a:lnTo>
                    <a:pt x="2167" y="461"/>
                  </a:lnTo>
                  <a:lnTo>
                    <a:pt x="2176" y="456"/>
                  </a:lnTo>
                  <a:lnTo>
                    <a:pt x="2187" y="451"/>
                  </a:lnTo>
                  <a:lnTo>
                    <a:pt x="2197" y="447"/>
                  </a:lnTo>
                  <a:lnTo>
                    <a:pt x="2201" y="445"/>
                  </a:lnTo>
                  <a:lnTo>
                    <a:pt x="2206" y="442"/>
                  </a:lnTo>
                  <a:lnTo>
                    <a:pt x="2210" y="436"/>
                  </a:lnTo>
                  <a:lnTo>
                    <a:pt x="2210" y="434"/>
                  </a:lnTo>
                  <a:lnTo>
                    <a:pt x="2208" y="432"/>
                  </a:lnTo>
                  <a:close/>
                  <a:moveTo>
                    <a:pt x="1318" y="1775"/>
                  </a:moveTo>
                  <a:lnTo>
                    <a:pt x="1318" y="1775"/>
                  </a:lnTo>
                  <a:lnTo>
                    <a:pt x="1310" y="1775"/>
                  </a:lnTo>
                  <a:lnTo>
                    <a:pt x="1303" y="1773"/>
                  </a:lnTo>
                  <a:lnTo>
                    <a:pt x="1296" y="1771"/>
                  </a:lnTo>
                  <a:lnTo>
                    <a:pt x="1291" y="1766"/>
                  </a:lnTo>
                  <a:lnTo>
                    <a:pt x="1289" y="1761"/>
                  </a:lnTo>
                  <a:lnTo>
                    <a:pt x="1287" y="1753"/>
                  </a:lnTo>
                  <a:lnTo>
                    <a:pt x="1285" y="1741"/>
                  </a:lnTo>
                  <a:lnTo>
                    <a:pt x="1283" y="1735"/>
                  </a:lnTo>
                  <a:lnTo>
                    <a:pt x="1280" y="1732"/>
                  </a:lnTo>
                  <a:lnTo>
                    <a:pt x="1274" y="1723"/>
                  </a:lnTo>
                  <a:lnTo>
                    <a:pt x="1272" y="1717"/>
                  </a:lnTo>
                  <a:lnTo>
                    <a:pt x="1272" y="1712"/>
                  </a:lnTo>
                  <a:lnTo>
                    <a:pt x="1271" y="1701"/>
                  </a:lnTo>
                  <a:lnTo>
                    <a:pt x="1271" y="1688"/>
                  </a:lnTo>
                  <a:lnTo>
                    <a:pt x="1272" y="1679"/>
                  </a:lnTo>
                  <a:lnTo>
                    <a:pt x="1272" y="1668"/>
                  </a:lnTo>
                  <a:lnTo>
                    <a:pt x="1269" y="1657"/>
                  </a:lnTo>
                  <a:lnTo>
                    <a:pt x="1263" y="1650"/>
                  </a:lnTo>
                  <a:lnTo>
                    <a:pt x="1254" y="1645"/>
                  </a:lnTo>
                  <a:lnTo>
                    <a:pt x="1249" y="1643"/>
                  </a:lnTo>
                  <a:lnTo>
                    <a:pt x="1242" y="1643"/>
                  </a:lnTo>
                  <a:lnTo>
                    <a:pt x="1227" y="1647"/>
                  </a:lnTo>
                  <a:lnTo>
                    <a:pt x="1216" y="1648"/>
                  </a:lnTo>
                  <a:lnTo>
                    <a:pt x="1205" y="1650"/>
                  </a:lnTo>
                  <a:lnTo>
                    <a:pt x="1200" y="1648"/>
                  </a:lnTo>
                  <a:lnTo>
                    <a:pt x="1196" y="1647"/>
                  </a:lnTo>
                  <a:lnTo>
                    <a:pt x="1195" y="1643"/>
                  </a:lnTo>
                  <a:lnTo>
                    <a:pt x="1196" y="1638"/>
                  </a:lnTo>
                  <a:lnTo>
                    <a:pt x="1205" y="1627"/>
                  </a:lnTo>
                  <a:lnTo>
                    <a:pt x="1209" y="1621"/>
                  </a:lnTo>
                  <a:lnTo>
                    <a:pt x="1211" y="1614"/>
                  </a:lnTo>
                  <a:lnTo>
                    <a:pt x="1211" y="1610"/>
                  </a:lnTo>
                  <a:lnTo>
                    <a:pt x="1211" y="1607"/>
                  </a:lnTo>
                  <a:lnTo>
                    <a:pt x="1207" y="1601"/>
                  </a:lnTo>
                  <a:lnTo>
                    <a:pt x="1204" y="1596"/>
                  </a:lnTo>
                  <a:lnTo>
                    <a:pt x="1204" y="1594"/>
                  </a:lnTo>
                  <a:lnTo>
                    <a:pt x="1205" y="1592"/>
                  </a:lnTo>
                  <a:lnTo>
                    <a:pt x="1209" y="1594"/>
                  </a:lnTo>
                  <a:lnTo>
                    <a:pt x="1213" y="1596"/>
                  </a:lnTo>
                  <a:lnTo>
                    <a:pt x="1220" y="1596"/>
                  </a:lnTo>
                  <a:lnTo>
                    <a:pt x="1220" y="1592"/>
                  </a:lnTo>
                  <a:lnTo>
                    <a:pt x="1220" y="1589"/>
                  </a:lnTo>
                  <a:lnTo>
                    <a:pt x="1220" y="1580"/>
                  </a:lnTo>
                  <a:lnTo>
                    <a:pt x="1225" y="1565"/>
                  </a:lnTo>
                  <a:lnTo>
                    <a:pt x="1227" y="1554"/>
                  </a:lnTo>
                  <a:lnTo>
                    <a:pt x="1227" y="1547"/>
                  </a:lnTo>
                  <a:lnTo>
                    <a:pt x="1225" y="1542"/>
                  </a:lnTo>
                  <a:lnTo>
                    <a:pt x="1222" y="1538"/>
                  </a:lnTo>
                  <a:lnTo>
                    <a:pt x="1218" y="1536"/>
                  </a:lnTo>
                  <a:lnTo>
                    <a:pt x="1211" y="1534"/>
                  </a:lnTo>
                  <a:lnTo>
                    <a:pt x="1202" y="1534"/>
                  </a:lnTo>
                  <a:lnTo>
                    <a:pt x="1195" y="1538"/>
                  </a:lnTo>
                  <a:lnTo>
                    <a:pt x="1186" y="1543"/>
                  </a:lnTo>
                  <a:lnTo>
                    <a:pt x="1180" y="1549"/>
                  </a:lnTo>
                  <a:lnTo>
                    <a:pt x="1175" y="1554"/>
                  </a:lnTo>
                  <a:lnTo>
                    <a:pt x="1171" y="1562"/>
                  </a:lnTo>
                  <a:lnTo>
                    <a:pt x="1164" y="1576"/>
                  </a:lnTo>
                  <a:lnTo>
                    <a:pt x="1162" y="1581"/>
                  </a:lnTo>
                  <a:lnTo>
                    <a:pt x="1158" y="1585"/>
                  </a:lnTo>
                  <a:lnTo>
                    <a:pt x="1148" y="1589"/>
                  </a:lnTo>
                  <a:lnTo>
                    <a:pt x="1137" y="1592"/>
                  </a:lnTo>
                  <a:lnTo>
                    <a:pt x="1128" y="1594"/>
                  </a:lnTo>
                  <a:lnTo>
                    <a:pt x="1117" y="1598"/>
                  </a:lnTo>
                  <a:lnTo>
                    <a:pt x="1111" y="1598"/>
                  </a:lnTo>
                  <a:lnTo>
                    <a:pt x="1106" y="1598"/>
                  </a:lnTo>
                  <a:lnTo>
                    <a:pt x="1100" y="1594"/>
                  </a:lnTo>
                  <a:lnTo>
                    <a:pt x="1097" y="1589"/>
                  </a:lnTo>
                  <a:lnTo>
                    <a:pt x="1091" y="1578"/>
                  </a:lnTo>
                  <a:lnTo>
                    <a:pt x="1086" y="1569"/>
                  </a:lnTo>
                  <a:lnTo>
                    <a:pt x="1081" y="1562"/>
                  </a:lnTo>
                  <a:lnTo>
                    <a:pt x="1073" y="1551"/>
                  </a:lnTo>
                  <a:lnTo>
                    <a:pt x="1070" y="1536"/>
                  </a:lnTo>
                  <a:lnTo>
                    <a:pt x="1066" y="1524"/>
                  </a:lnTo>
                  <a:lnTo>
                    <a:pt x="1066" y="1511"/>
                  </a:lnTo>
                  <a:lnTo>
                    <a:pt x="1066" y="1496"/>
                  </a:lnTo>
                  <a:lnTo>
                    <a:pt x="1070" y="1482"/>
                  </a:lnTo>
                  <a:lnTo>
                    <a:pt x="1073" y="1473"/>
                  </a:lnTo>
                  <a:lnTo>
                    <a:pt x="1073" y="1467"/>
                  </a:lnTo>
                  <a:lnTo>
                    <a:pt x="1075" y="1462"/>
                  </a:lnTo>
                  <a:lnTo>
                    <a:pt x="1073" y="1449"/>
                  </a:lnTo>
                  <a:lnTo>
                    <a:pt x="1073" y="1444"/>
                  </a:lnTo>
                  <a:lnTo>
                    <a:pt x="1073" y="1437"/>
                  </a:lnTo>
                  <a:lnTo>
                    <a:pt x="1075" y="1428"/>
                  </a:lnTo>
                  <a:lnTo>
                    <a:pt x="1079" y="1420"/>
                  </a:lnTo>
                  <a:lnTo>
                    <a:pt x="1088" y="1406"/>
                  </a:lnTo>
                  <a:lnTo>
                    <a:pt x="1090" y="1402"/>
                  </a:lnTo>
                  <a:lnTo>
                    <a:pt x="1093" y="1399"/>
                  </a:lnTo>
                  <a:lnTo>
                    <a:pt x="1102" y="1393"/>
                  </a:lnTo>
                  <a:lnTo>
                    <a:pt x="1111" y="1388"/>
                  </a:lnTo>
                  <a:lnTo>
                    <a:pt x="1131" y="1377"/>
                  </a:lnTo>
                  <a:lnTo>
                    <a:pt x="1140" y="1375"/>
                  </a:lnTo>
                  <a:lnTo>
                    <a:pt x="1151" y="1373"/>
                  </a:lnTo>
                  <a:lnTo>
                    <a:pt x="1160" y="1377"/>
                  </a:lnTo>
                  <a:lnTo>
                    <a:pt x="1171" y="1382"/>
                  </a:lnTo>
                  <a:lnTo>
                    <a:pt x="1182" y="1386"/>
                  </a:lnTo>
                  <a:lnTo>
                    <a:pt x="1187" y="1386"/>
                  </a:lnTo>
                  <a:lnTo>
                    <a:pt x="1193" y="1386"/>
                  </a:lnTo>
                  <a:lnTo>
                    <a:pt x="1195" y="1382"/>
                  </a:lnTo>
                  <a:lnTo>
                    <a:pt x="1196" y="1379"/>
                  </a:lnTo>
                  <a:lnTo>
                    <a:pt x="1196" y="1375"/>
                  </a:lnTo>
                  <a:lnTo>
                    <a:pt x="1196" y="1370"/>
                  </a:lnTo>
                  <a:lnTo>
                    <a:pt x="1200" y="1366"/>
                  </a:lnTo>
                  <a:lnTo>
                    <a:pt x="1207" y="1363"/>
                  </a:lnTo>
                  <a:lnTo>
                    <a:pt x="1222" y="1363"/>
                  </a:lnTo>
                  <a:lnTo>
                    <a:pt x="1234" y="1363"/>
                  </a:lnTo>
                  <a:lnTo>
                    <a:pt x="1249" y="1364"/>
                  </a:lnTo>
                  <a:lnTo>
                    <a:pt x="1260" y="1370"/>
                  </a:lnTo>
                  <a:lnTo>
                    <a:pt x="1271" y="1379"/>
                  </a:lnTo>
                  <a:lnTo>
                    <a:pt x="1276" y="1384"/>
                  </a:lnTo>
                  <a:lnTo>
                    <a:pt x="1280" y="1390"/>
                  </a:lnTo>
                  <a:lnTo>
                    <a:pt x="1283" y="1402"/>
                  </a:lnTo>
                  <a:lnTo>
                    <a:pt x="1291" y="1428"/>
                  </a:lnTo>
                  <a:lnTo>
                    <a:pt x="1294" y="1437"/>
                  </a:lnTo>
                  <a:lnTo>
                    <a:pt x="1300" y="1446"/>
                  </a:lnTo>
                  <a:lnTo>
                    <a:pt x="1307" y="1455"/>
                  </a:lnTo>
                  <a:lnTo>
                    <a:pt x="1318" y="1458"/>
                  </a:lnTo>
                  <a:lnTo>
                    <a:pt x="1323" y="1460"/>
                  </a:lnTo>
                  <a:lnTo>
                    <a:pt x="1327" y="1458"/>
                  </a:lnTo>
                  <a:lnTo>
                    <a:pt x="1329" y="1455"/>
                  </a:lnTo>
                  <a:lnTo>
                    <a:pt x="1330" y="1451"/>
                  </a:lnTo>
                  <a:lnTo>
                    <a:pt x="1332" y="1442"/>
                  </a:lnTo>
                  <a:lnTo>
                    <a:pt x="1332" y="1433"/>
                  </a:lnTo>
                  <a:lnTo>
                    <a:pt x="1329" y="1422"/>
                  </a:lnTo>
                  <a:lnTo>
                    <a:pt x="1325" y="1411"/>
                  </a:lnTo>
                  <a:lnTo>
                    <a:pt x="1316" y="1390"/>
                  </a:lnTo>
                  <a:lnTo>
                    <a:pt x="1312" y="1379"/>
                  </a:lnTo>
                  <a:lnTo>
                    <a:pt x="1310" y="1366"/>
                  </a:lnTo>
                  <a:lnTo>
                    <a:pt x="1312" y="1355"/>
                  </a:lnTo>
                  <a:lnTo>
                    <a:pt x="1318" y="1343"/>
                  </a:lnTo>
                  <a:lnTo>
                    <a:pt x="1323" y="1334"/>
                  </a:lnTo>
                  <a:lnTo>
                    <a:pt x="1332" y="1323"/>
                  </a:lnTo>
                  <a:lnTo>
                    <a:pt x="1350" y="1305"/>
                  </a:lnTo>
                  <a:lnTo>
                    <a:pt x="1365" y="1294"/>
                  </a:lnTo>
                  <a:lnTo>
                    <a:pt x="1372" y="1287"/>
                  </a:lnTo>
                  <a:lnTo>
                    <a:pt x="1379" y="1279"/>
                  </a:lnTo>
                  <a:lnTo>
                    <a:pt x="1383" y="1268"/>
                  </a:lnTo>
                  <a:lnTo>
                    <a:pt x="1385" y="1258"/>
                  </a:lnTo>
                  <a:lnTo>
                    <a:pt x="1383" y="1245"/>
                  </a:lnTo>
                  <a:lnTo>
                    <a:pt x="1383" y="1229"/>
                  </a:lnTo>
                  <a:lnTo>
                    <a:pt x="1379" y="1212"/>
                  </a:lnTo>
                  <a:lnTo>
                    <a:pt x="1379" y="1203"/>
                  </a:lnTo>
                  <a:lnTo>
                    <a:pt x="1381" y="1196"/>
                  </a:lnTo>
                  <a:lnTo>
                    <a:pt x="1383" y="1191"/>
                  </a:lnTo>
                  <a:lnTo>
                    <a:pt x="1386" y="1185"/>
                  </a:lnTo>
                  <a:lnTo>
                    <a:pt x="1390" y="1182"/>
                  </a:lnTo>
                  <a:lnTo>
                    <a:pt x="1392" y="1182"/>
                  </a:lnTo>
                  <a:lnTo>
                    <a:pt x="1396" y="1183"/>
                  </a:lnTo>
                  <a:lnTo>
                    <a:pt x="1396" y="1187"/>
                  </a:lnTo>
                  <a:lnTo>
                    <a:pt x="1396" y="1189"/>
                  </a:lnTo>
                  <a:lnTo>
                    <a:pt x="1394" y="1196"/>
                  </a:lnTo>
                  <a:lnTo>
                    <a:pt x="1394" y="1203"/>
                  </a:lnTo>
                  <a:lnTo>
                    <a:pt x="1394" y="1205"/>
                  </a:lnTo>
                  <a:lnTo>
                    <a:pt x="1396" y="1209"/>
                  </a:lnTo>
                  <a:lnTo>
                    <a:pt x="1399" y="1212"/>
                  </a:lnTo>
                  <a:lnTo>
                    <a:pt x="1405" y="1212"/>
                  </a:lnTo>
                  <a:lnTo>
                    <a:pt x="1408" y="1212"/>
                  </a:lnTo>
                  <a:lnTo>
                    <a:pt x="1412" y="1209"/>
                  </a:lnTo>
                  <a:lnTo>
                    <a:pt x="1414" y="1203"/>
                  </a:lnTo>
                  <a:lnTo>
                    <a:pt x="1412" y="1200"/>
                  </a:lnTo>
                  <a:lnTo>
                    <a:pt x="1412" y="1191"/>
                  </a:lnTo>
                  <a:lnTo>
                    <a:pt x="1412" y="1185"/>
                  </a:lnTo>
                  <a:lnTo>
                    <a:pt x="1414" y="1182"/>
                  </a:lnTo>
                  <a:lnTo>
                    <a:pt x="1421" y="1173"/>
                  </a:lnTo>
                  <a:lnTo>
                    <a:pt x="1428" y="1163"/>
                  </a:lnTo>
                  <a:lnTo>
                    <a:pt x="1430" y="1160"/>
                  </a:lnTo>
                  <a:lnTo>
                    <a:pt x="1430" y="1154"/>
                  </a:lnTo>
                  <a:lnTo>
                    <a:pt x="1437" y="1142"/>
                  </a:lnTo>
                  <a:lnTo>
                    <a:pt x="1455" y="1120"/>
                  </a:lnTo>
                  <a:lnTo>
                    <a:pt x="1473" y="1098"/>
                  </a:lnTo>
                  <a:lnTo>
                    <a:pt x="1491" y="1082"/>
                  </a:lnTo>
                  <a:lnTo>
                    <a:pt x="1501" y="1077"/>
                  </a:lnTo>
                  <a:lnTo>
                    <a:pt x="1511" y="1073"/>
                  </a:lnTo>
                  <a:lnTo>
                    <a:pt x="1522" y="1071"/>
                  </a:lnTo>
                  <a:lnTo>
                    <a:pt x="1526" y="1069"/>
                  </a:lnTo>
                  <a:lnTo>
                    <a:pt x="1529" y="1066"/>
                  </a:lnTo>
                  <a:lnTo>
                    <a:pt x="1533" y="1059"/>
                  </a:lnTo>
                  <a:lnTo>
                    <a:pt x="1535" y="1057"/>
                  </a:lnTo>
                  <a:lnTo>
                    <a:pt x="1539" y="1055"/>
                  </a:lnTo>
                  <a:lnTo>
                    <a:pt x="1544" y="1051"/>
                  </a:lnTo>
                  <a:lnTo>
                    <a:pt x="1553" y="1049"/>
                  </a:lnTo>
                  <a:lnTo>
                    <a:pt x="1557" y="1049"/>
                  </a:lnTo>
                  <a:lnTo>
                    <a:pt x="1560" y="1051"/>
                  </a:lnTo>
                  <a:lnTo>
                    <a:pt x="1562" y="1053"/>
                  </a:lnTo>
                  <a:lnTo>
                    <a:pt x="1562" y="1057"/>
                  </a:lnTo>
                  <a:lnTo>
                    <a:pt x="1562" y="1059"/>
                  </a:lnTo>
                  <a:lnTo>
                    <a:pt x="1558" y="1062"/>
                  </a:lnTo>
                  <a:lnTo>
                    <a:pt x="1553" y="1068"/>
                  </a:lnTo>
                  <a:lnTo>
                    <a:pt x="1549" y="1069"/>
                  </a:lnTo>
                  <a:lnTo>
                    <a:pt x="1548" y="1073"/>
                  </a:lnTo>
                  <a:lnTo>
                    <a:pt x="1548" y="1078"/>
                  </a:lnTo>
                  <a:lnTo>
                    <a:pt x="1549" y="1082"/>
                  </a:lnTo>
                  <a:lnTo>
                    <a:pt x="1553" y="1086"/>
                  </a:lnTo>
                  <a:lnTo>
                    <a:pt x="1558" y="1087"/>
                  </a:lnTo>
                  <a:lnTo>
                    <a:pt x="1567" y="1089"/>
                  </a:lnTo>
                  <a:lnTo>
                    <a:pt x="1573" y="1089"/>
                  </a:lnTo>
                  <a:lnTo>
                    <a:pt x="1578" y="1087"/>
                  </a:lnTo>
                  <a:lnTo>
                    <a:pt x="1586" y="1080"/>
                  </a:lnTo>
                  <a:lnTo>
                    <a:pt x="1591" y="1071"/>
                  </a:lnTo>
                  <a:lnTo>
                    <a:pt x="1598" y="1064"/>
                  </a:lnTo>
                  <a:lnTo>
                    <a:pt x="1607" y="1059"/>
                  </a:lnTo>
                  <a:lnTo>
                    <a:pt x="1613" y="1057"/>
                  </a:lnTo>
                  <a:lnTo>
                    <a:pt x="1616" y="1053"/>
                  </a:lnTo>
                  <a:lnTo>
                    <a:pt x="1616" y="1049"/>
                  </a:lnTo>
                  <a:lnTo>
                    <a:pt x="1615" y="1046"/>
                  </a:lnTo>
                  <a:lnTo>
                    <a:pt x="1611" y="1044"/>
                  </a:lnTo>
                  <a:lnTo>
                    <a:pt x="1605" y="1044"/>
                  </a:lnTo>
                  <a:lnTo>
                    <a:pt x="1589" y="1044"/>
                  </a:lnTo>
                  <a:lnTo>
                    <a:pt x="1580" y="1040"/>
                  </a:lnTo>
                  <a:lnTo>
                    <a:pt x="1575" y="1033"/>
                  </a:lnTo>
                  <a:lnTo>
                    <a:pt x="1569" y="1028"/>
                  </a:lnTo>
                  <a:lnTo>
                    <a:pt x="1567" y="1019"/>
                  </a:lnTo>
                  <a:lnTo>
                    <a:pt x="1566" y="1008"/>
                  </a:lnTo>
                  <a:lnTo>
                    <a:pt x="1564" y="1002"/>
                  </a:lnTo>
                  <a:lnTo>
                    <a:pt x="1560" y="997"/>
                  </a:lnTo>
                  <a:lnTo>
                    <a:pt x="1555" y="995"/>
                  </a:lnTo>
                  <a:lnTo>
                    <a:pt x="1549" y="992"/>
                  </a:lnTo>
                  <a:lnTo>
                    <a:pt x="1548" y="990"/>
                  </a:lnTo>
                  <a:lnTo>
                    <a:pt x="1548" y="986"/>
                  </a:lnTo>
                  <a:lnTo>
                    <a:pt x="1549" y="984"/>
                  </a:lnTo>
                  <a:lnTo>
                    <a:pt x="1551" y="983"/>
                  </a:lnTo>
                  <a:lnTo>
                    <a:pt x="1555" y="981"/>
                  </a:lnTo>
                  <a:lnTo>
                    <a:pt x="1558" y="981"/>
                  </a:lnTo>
                  <a:lnTo>
                    <a:pt x="1562" y="981"/>
                  </a:lnTo>
                  <a:lnTo>
                    <a:pt x="1566" y="979"/>
                  </a:lnTo>
                  <a:lnTo>
                    <a:pt x="1567" y="977"/>
                  </a:lnTo>
                  <a:lnTo>
                    <a:pt x="1569" y="973"/>
                  </a:lnTo>
                  <a:lnTo>
                    <a:pt x="1569" y="970"/>
                  </a:lnTo>
                  <a:lnTo>
                    <a:pt x="1569" y="966"/>
                  </a:lnTo>
                  <a:lnTo>
                    <a:pt x="1564" y="959"/>
                  </a:lnTo>
                  <a:lnTo>
                    <a:pt x="1558" y="954"/>
                  </a:lnTo>
                  <a:lnTo>
                    <a:pt x="1549" y="954"/>
                  </a:lnTo>
                  <a:lnTo>
                    <a:pt x="1542" y="955"/>
                  </a:lnTo>
                  <a:lnTo>
                    <a:pt x="1531" y="961"/>
                  </a:lnTo>
                  <a:lnTo>
                    <a:pt x="1517" y="968"/>
                  </a:lnTo>
                  <a:lnTo>
                    <a:pt x="1510" y="973"/>
                  </a:lnTo>
                  <a:lnTo>
                    <a:pt x="1504" y="981"/>
                  </a:lnTo>
                  <a:lnTo>
                    <a:pt x="1501" y="984"/>
                  </a:lnTo>
                  <a:lnTo>
                    <a:pt x="1499" y="986"/>
                  </a:lnTo>
                  <a:lnTo>
                    <a:pt x="1497" y="986"/>
                  </a:lnTo>
                  <a:lnTo>
                    <a:pt x="1495" y="983"/>
                  </a:lnTo>
                  <a:lnTo>
                    <a:pt x="1495" y="979"/>
                  </a:lnTo>
                  <a:lnTo>
                    <a:pt x="1499" y="972"/>
                  </a:lnTo>
                  <a:lnTo>
                    <a:pt x="1513" y="955"/>
                  </a:lnTo>
                  <a:lnTo>
                    <a:pt x="1520" y="948"/>
                  </a:lnTo>
                  <a:lnTo>
                    <a:pt x="1528" y="943"/>
                  </a:lnTo>
                  <a:lnTo>
                    <a:pt x="1537" y="939"/>
                  </a:lnTo>
                  <a:lnTo>
                    <a:pt x="1548" y="935"/>
                  </a:lnTo>
                  <a:lnTo>
                    <a:pt x="1562" y="935"/>
                  </a:lnTo>
                  <a:lnTo>
                    <a:pt x="1600" y="935"/>
                  </a:lnTo>
                  <a:lnTo>
                    <a:pt x="1615" y="935"/>
                  </a:lnTo>
                  <a:lnTo>
                    <a:pt x="1629" y="934"/>
                  </a:lnTo>
                  <a:lnTo>
                    <a:pt x="1642" y="928"/>
                  </a:lnTo>
                  <a:lnTo>
                    <a:pt x="1649" y="925"/>
                  </a:lnTo>
                  <a:lnTo>
                    <a:pt x="1658" y="919"/>
                  </a:lnTo>
                  <a:lnTo>
                    <a:pt x="1660" y="916"/>
                  </a:lnTo>
                  <a:lnTo>
                    <a:pt x="1662" y="910"/>
                  </a:lnTo>
                  <a:lnTo>
                    <a:pt x="1662" y="907"/>
                  </a:lnTo>
                  <a:lnTo>
                    <a:pt x="1663" y="901"/>
                  </a:lnTo>
                  <a:lnTo>
                    <a:pt x="1669" y="897"/>
                  </a:lnTo>
                  <a:lnTo>
                    <a:pt x="1674" y="896"/>
                  </a:lnTo>
                  <a:lnTo>
                    <a:pt x="1685" y="897"/>
                  </a:lnTo>
                  <a:lnTo>
                    <a:pt x="1696" y="899"/>
                  </a:lnTo>
                  <a:lnTo>
                    <a:pt x="1701" y="897"/>
                  </a:lnTo>
                  <a:lnTo>
                    <a:pt x="1707" y="896"/>
                  </a:lnTo>
                  <a:lnTo>
                    <a:pt x="1710" y="890"/>
                  </a:lnTo>
                  <a:lnTo>
                    <a:pt x="1714" y="885"/>
                  </a:lnTo>
                  <a:lnTo>
                    <a:pt x="1716" y="879"/>
                  </a:lnTo>
                  <a:lnTo>
                    <a:pt x="1716" y="874"/>
                  </a:lnTo>
                  <a:lnTo>
                    <a:pt x="1714" y="869"/>
                  </a:lnTo>
                  <a:lnTo>
                    <a:pt x="1712" y="865"/>
                  </a:lnTo>
                  <a:lnTo>
                    <a:pt x="1703" y="863"/>
                  </a:lnTo>
                  <a:lnTo>
                    <a:pt x="1698" y="859"/>
                  </a:lnTo>
                  <a:lnTo>
                    <a:pt x="1694" y="858"/>
                  </a:lnTo>
                  <a:lnTo>
                    <a:pt x="1691" y="858"/>
                  </a:lnTo>
                  <a:lnTo>
                    <a:pt x="1683" y="859"/>
                  </a:lnTo>
                  <a:lnTo>
                    <a:pt x="1678" y="863"/>
                  </a:lnTo>
                  <a:lnTo>
                    <a:pt x="1665" y="870"/>
                  </a:lnTo>
                  <a:lnTo>
                    <a:pt x="1658" y="872"/>
                  </a:lnTo>
                  <a:lnTo>
                    <a:pt x="1651" y="872"/>
                  </a:lnTo>
                  <a:lnTo>
                    <a:pt x="1645" y="872"/>
                  </a:lnTo>
                  <a:lnTo>
                    <a:pt x="1642" y="869"/>
                  </a:lnTo>
                  <a:lnTo>
                    <a:pt x="1640" y="865"/>
                  </a:lnTo>
                  <a:lnTo>
                    <a:pt x="1638" y="859"/>
                  </a:lnTo>
                  <a:lnTo>
                    <a:pt x="1642" y="854"/>
                  </a:lnTo>
                  <a:lnTo>
                    <a:pt x="1645" y="850"/>
                  </a:lnTo>
                  <a:lnTo>
                    <a:pt x="1656" y="843"/>
                  </a:lnTo>
                  <a:lnTo>
                    <a:pt x="1660" y="840"/>
                  </a:lnTo>
                  <a:lnTo>
                    <a:pt x="1662" y="836"/>
                  </a:lnTo>
                  <a:lnTo>
                    <a:pt x="1662" y="832"/>
                  </a:lnTo>
                  <a:lnTo>
                    <a:pt x="1658" y="829"/>
                  </a:lnTo>
                  <a:lnTo>
                    <a:pt x="1651" y="827"/>
                  </a:lnTo>
                  <a:lnTo>
                    <a:pt x="1645" y="825"/>
                  </a:lnTo>
                  <a:lnTo>
                    <a:pt x="1633" y="823"/>
                  </a:lnTo>
                  <a:lnTo>
                    <a:pt x="1625" y="821"/>
                  </a:lnTo>
                  <a:lnTo>
                    <a:pt x="1622" y="816"/>
                  </a:lnTo>
                  <a:lnTo>
                    <a:pt x="1622" y="811"/>
                  </a:lnTo>
                  <a:lnTo>
                    <a:pt x="1622" y="803"/>
                  </a:lnTo>
                  <a:lnTo>
                    <a:pt x="1620" y="791"/>
                  </a:lnTo>
                  <a:lnTo>
                    <a:pt x="1616" y="783"/>
                  </a:lnTo>
                  <a:lnTo>
                    <a:pt x="1615" y="776"/>
                  </a:lnTo>
                  <a:lnTo>
                    <a:pt x="1613" y="758"/>
                  </a:lnTo>
                  <a:lnTo>
                    <a:pt x="1611" y="751"/>
                  </a:lnTo>
                  <a:lnTo>
                    <a:pt x="1609" y="747"/>
                  </a:lnTo>
                  <a:lnTo>
                    <a:pt x="1607" y="742"/>
                  </a:lnTo>
                  <a:lnTo>
                    <a:pt x="1596" y="733"/>
                  </a:lnTo>
                  <a:lnTo>
                    <a:pt x="1586" y="724"/>
                  </a:lnTo>
                  <a:lnTo>
                    <a:pt x="1582" y="718"/>
                  </a:lnTo>
                  <a:lnTo>
                    <a:pt x="1582" y="715"/>
                  </a:lnTo>
                  <a:lnTo>
                    <a:pt x="1580" y="706"/>
                  </a:lnTo>
                  <a:lnTo>
                    <a:pt x="1577" y="700"/>
                  </a:lnTo>
                  <a:lnTo>
                    <a:pt x="1573" y="695"/>
                  </a:lnTo>
                  <a:lnTo>
                    <a:pt x="1567" y="695"/>
                  </a:lnTo>
                  <a:lnTo>
                    <a:pt x="1562" y="697"/>
                  </a:lnTo>
                  <a:lnTo>
                    <a:pt x="1558" y="700"/>
                  </a:lnTo>
                  <a:lnTo>
                    <a:pt x="1555" y="704"/>
                  </a:lnTo>
                  <a:lnTo>
                    <a:pt x="1549" y="715"/>
                  </a:lnTo>
                  <a:lnTo>
                    <a:pt x="1542" y="720"/>
                  </a:lnTo>
                  <a:lnTo>
                    <a:pt x="1533" y="724"/>
                  </a:lnTo>
                  <a:lnTo>
                    <a:pt x="1522" y="724"/>
                  </a:lnTo>
                  <a:lnTo>
                    <a:pt x="1513" y="722"/>
                  </a:lnTo>
                  <a:lnTo>
                    <a:pt x="1506" y="717"/>
                  </a:lnTo>
                  <a:lnTo>
                    <a:pt x="1499" y="711"/>
                  </a:lnTo>
                  <a:lnTo>
                    <a:pt x="1495" y="702"/>
                  </a:lnTo>
                  <a:lnTo>
                    <a:pt x="1493" y="695"/>
                  </a:lnTo>
                  <a:lnTo>
                    <a:pt x="1491" y="679"/>
                  </a:lnTo>
                  <a:lnTo>
                    <a:pt x="1488" y="671"/>
                  </a:lnTo>
                  <a:lnTo>
                    <a:pt x="1482" y="664"/>
                  </a:lnTo>
                  <a:lnTo>
                    <a:pt x="1475" y="659"/>
                  </a:lnTo>
                  <a:lnTo>
                    <a:pt x="1466" y="655"/>
                  </a:lnTo>
                  <a:lnTo>
                    <a:pt x="1459" y="650"/>
                  </a:lnTo>
                  <a:lnTo>
                    <a:pt x="1452" y="644"/>
                  </a:lnTo>
                  <a:lnTo>
                    <a:pt x="1441" y="635"/>
                  </a:lnTo>
                  <a:lnTo>
                    <a:pt x="1435" y="630"/>
                  </a:lnTo>
                  <a:lnTo>
                    <a:pt x="1430" y="628"/>
                  </a:lnTo>
                  <a:lnTo>
                    <a:pt x="1423" y="626"/>
                  </a:lnTo>
                  <a:lnTo>
                    <a:pt x="1414" y="628"/>
                  </a:lnTo>
                  <a:lnTo>
                    <a:pt x="1399" y="635"/>
                  </a:lnTo>
                  <a:lnTo>
                    <a:pt x="1394" y="637"/>
                  </a:lnTo>
                  <a:lnTo>
                    <a:pt x="1386" y="639"/>
                  </a:lnTo>
                  <a:lnTo>
                    <a:pt x="1379" y="639"/>
                  </a:lnTo>
                  <a:lnTo>
                    <a:pt x="1374" y="641"/>
                  </a:lnTo>
                  <a:lnTo>
                    <a:pt x="1370" y="642"/>
                  </a:lnTo>
                  <a:lnTo>
                    <a:pt x="1367" y="646"/>
                  </a:lnTo>
                  <a:lnTo>
                    <a:pt x="1367" y="650"/>
                  </a:lnTo>
                  <a:lnTo>
                    <a:pt x="1367" y="655"/>
                  </a:lnTo>
                  <a:lnTo>
                    <a:pt x="1368" y="666"/>
                  </a:lnTo>
                  <a:lnTo>
                    <a:pt x="1368" y="669"/>
                  </a:lnTo>
                  <a:lnTo>
                    <a:pt x="1367" y="675"/>
                  </a:lnTo>
                  <a:lnTo>
                    <a:pt x="1365" y="679"/>
                  </a:lnTo>
                  <a:lnTo>
                    <a:pt x="1363" y="680"/>
                  </a:lnTo>
                  <a:lnTo>
                    <a:pt x="1365" y="684"/>
                  </a:lnTo>
                  <a:lnTo>
                    <a:pt x="1367" y="688"/>
                  </a:lnTo>
                  <a:lnTo>
                    <a:pt x="1368" y="691"/>
                  </a:lnTo>
                  <a:lnTo>
                    <a:pt x="1368" y="695"/>
                  </a:lnTo>
                  <a:lnTo>
                    <a:pt x="1367" y="698"/>
                  </a:lnTo>
                  <a:lnTo>
                    <a:pt x="1363" y="704"/>
                  </a:lnTo>
                  <a:lnTo>
                    <a:pt x="1359" y="709"/>
                  </a:lnTo>
                  <a:lnTo>
                    <a:pt x="1354" y="713"/>
                  </a:lnTo>
                  <a:lnTo>
                    <a:pt x="1350" y="717"/>
                  </a:lnTo>
                  <a:lnTo>
                    <a:pt x="1348" y="722"/>
                  </a:lnTo>
                  <a:lnTo>
                    <a:pt x="1348" y="726"/>
                  </a:lnTo>
                  <a:lnTo>
                    <a:pt x="1350" y="729"/>
                  </a:lnTo>
                  <a:lnTo>
                    <a:pt x="1356" y="733"/>
                  </a:lnTo>
                  <a:lnTo>
                    <a:pt x="1361" y="736"/>
                  </a:lnTo>
                  <a:lnTo>
                    <a:pt x="1367" y="740"/>
                  </a:lnTo>
                  <a:lnTo>
                    <a:pt x="1370" y="747"/>
                  </a:lnTo>
                  <a:lnTo>
                    <a:pt x="1372" y="753"/>
                  </a:lnTo>
                  <a:lnTo>
                    <a:pt x="1377" y="764"/>
                  </a:lnTo>
                  <a:lnTo>
                    <a:pt x="1381" y="773"/>
                  </a:lnTo>
                  <a:lnTo>
                    <a:pt x="1383" y="785"/>
                  </a:lnTo>
                  <a:lnTo>
                    <a:pt x="1385" y="791"/>
                  </a:lnTo>
                  <a:lnTo>
                    <a:pt x="1383" y="796"/>
                  </a:lnTo>
                  <a:lnTo>
                    <a:pt x="1377" y="807"/>
                  </a:lnTo>
                  <a:lnTo>
                    <a:pt x="1374" y="812"/>
                  </a:lnTo>
                  <a:lnTo>
                    <a:pt x="1368" y="816"/>
                  </a:lnTo>
                  <a:lnTo>
                    <a:pt x="1359" y="821"/>
                  </a:lnTo>
                  <a:lnTo>
                    <a:pt x="1354" y="825"/>
                  </a:lnTo>
                  <a:lnTo>
                    <a:pt x="1350" y="831"/>
                  </a:lnTo>
                  <a:lnTo>
                    <a:pt x="1347" y="836"/>
                  </a:lnTo>
                  <a:lnTo>
                    <a:pt x="1347" y="843"/>
                  </a:lnTo>
                  <a:lnTo>
                    <a:pt x="1350" y="859"/>
                  </a:lnTo>
                  <a:lnTo>
                    <a:pt x="1350" y="865"/>
                  </a:lnTo>
                  <a:lnTo>
                    <a:pt x="1350" y="870"/>
                  </a:lnTo>
                  <a:lnTo>
                    <a:pt x="1348" y="878"/>
                  </a:lnTo>
                  <a:lnTo>
                    <a:pt x="1347" y="881"/>
                  </a:lnTo>
                  <a:lnTo>
                    <a:pt x="1341" y="887"/>
                  </a:lnTo>
                  <a:lnTo>
                    <a:pt x="1336" y="888"/>
                  </a:lnTo>
                  <a:lnTo>
                    <a:pt x="1329" y="890"/>
                  </a:lnTo>
                  <a:lnTo>
                    <a:pt x="1323" y="890"/>
                  </a:lnTo>
                  <a:lnTo>
                    <a:pt x="1318" y="888"/>
                  </a:lnTo>
                  <a:lnTo>
                    <a:pt x="1316" y="887"/>
                  </a:lnTo>
                  <a:lnTo>
                    <a:pt x="1310" y="879"/>
                  </a:lnTo>
                  <a:lnTo>
                    <a:pt x="1307" y="870"/>
                  </a:lnTo>
                  <a:lnTo>
                    <a:pt x="1305" y="863"/>
                  </a:lnTo>
                  <a:lnTo>
                    <a:pt x="1303" y="854"/>
                  </a:lnTo>
                  <a:lnTo>
                    <a:pt x="1303" y="843"/>
                  </a:lnTo>
                  <a:lnTo>
                    <a:pt x="1303" y="832"/>
                  </a:lnTo>
                  <a:lnTo>
                    <a:pt x="1301" y="829"/>
                  </a:lnTo>
                  <a:lnTo>
                    <a:pt x="1298" y="825"/>
                  </a:lnTo>
                  <a:lnTo>
                    <a:pt x="1291" y="820"/>
                  </a:lnTo>
                  <a:lnTo>
                    <a:pt x="1281" y="816"/>
                  </a:lnTo>
                  <a:lnTo>
                    <a:pt x="1263" y="812"/>
                  </a:lnTo>
                  <a:lnTo>
                    <a:pt x="1253" y="811"/>
                  </a:lnTo>
                  <a:lnTo>
                    <a:pt x="1243" y="805"/>
                  </a:lnTo>
                  <a:lnTo>
                    <a:pt x="1225" y="793"/>
                  </a:lnTo>
                  <a:lnTo>
                    <a:pt x="1216" y="785"/>
                  </a:lnTo>
                  <a:lnTo>
                    <a:pt x="1205" y="780"/>
                  </a:lnTo>
                  <a:lnTo>
                    <a:pt x="1193" y="776"/>
                  </a:lnTo>
                  <a:lnTo>
                    <a:pt x="1180" y="773"/>
                  </a:lnTo>
                  <a:lnTo>
                    <a:pt x="1166" y="769"/>
                  </a:lnTo>
                  <a:lnTo>
                    <a:pt x="1151" y="760"/>
                  </a:lnTo>
                  <a:lnTo>
                    <a:pt x="1146" y="756"/>
                  </a:lnTo>
                  <a:lnTo>
                    <a:pt x="1140" y="749"/>
                  </a:lnTo>
                  <a:lnTo>
                    <a:pt x="1137" y="742"/>
                  </a:lnTo>
                  <a:lnTo>
                    <a:pt x="1135" y="735"/>
                  </a:lnTo>
                  <a:lnTo>
                    <a:pt x="1131" y="727"/>
                  </a:lnTo>
                  <a:lnTo>
                    <a:pt x="1126" y="720"/>
                  </a:lnTo>
                  <a:lnTo>
                    <a:pt x="1122" y="713"/>
                  </a:lnTo>
                  <a:lnTo>
                    <a:pt x="1117" y="706"/>
                  </a:lnTo>
                  <a:lnTo>
                    <a:pt x="1115" y="695"/>
                  </a:lnTo>
                  <a:lnTo>
                    <a:pt x="1115" y="684"/>
                  </a:lnTo>
                  <a:lnTo>
                    <a:pt x="1119" y="675"/>
                  </a:lnTo>
                  <a:lnTo>
                    <a:pt x="1124" y="666"/>
                  </a:lnTo>
                  <a:lnTo>
                    <a:pt x="1133" y="655"/>
                  </a:lnTo>
                  <a:lnTo>
                    <a:pt x="1144" y="648"/>
                  </a:lnTo>
                  <a:lnTo>
                    <a:pt x="1153" y="641"/>
                  </a:lnTo>
                  <a:lnTo>
                    <a:pt x="1160" y="633"/>
                  </a:lnTo>
                  <a:lnTo>
                    <a:pt x="1164" y="628"/>
                  </a:lnTo>
                  <a:lnTo>
                    <a:pt x="1166" y="622"/>
                  </a:lnTo>
                  <a:lnTo>
                    <a:pt x="1167" y="617"/>
                  </a:lnTo>
                  <a:lnTo>
                    <a:pt x="1169" y="613"/>
                  </a:lnTo>
                  <a:lnTo>
                    <a:pt x="1173" y="610"/>
                  </a:lnTo>
                  <a:lnTo>
                    <a:pt x="1178" y="606"/>
                  </a:lnTo>
                  <a:lnTo>
                    <a:pt x="1195" y="601"/>
                  </a:lnTo>
                  <a:lnTo>
                    <a:pt x="1209" y="595"/>
                  </a:lnTo>
                  <a:lnTo>
                    <a:pt x="1216" y="592"/>
                  </a:lnTo>
                  <a:lnTo>
                    <a:pt x="1218" y="590"/>
                  </a:lnTo>
                  <a:lnTo>
                    <a:pt x="1220" y="586"/>
                  </a:lnTo>
                  <a:lnTo>
                    <a:pt x="1216" y="579"/>
                  </a:lnTo>
                  <a:lnTo>
                    <a:pt x="1213" y="574"/>
                  </a:lnTo>
                  <a:lnTo>
                    <a:pt x="1209" y="570"/>
                  </a:lnTo>
                  <a:lnTo>
                    <a:pt x="1205" y="568"/>
                  </a:lnTo>
                  <a:lnTo>
                    <a:pt x="1196" y="566"/>
                  </a:lnTo>
                  <a:lnTo>
                    <a:pt x="1191" y="566"/>
                  </a:lnTo>
                  <a:lnTo>
                    <a:pt x="1184" y="566"/>
                  </a:lnTo>
                  <a:lnTo>
                    <a:pt x="1182" y="565"/>
                  </a:lnTo>
                  <a:lnTo>
                    <a:pt x="1180" y="563"/>
                  </a:lnTo>
                  <a:lnTo>
                    <a:pt x="1180" y="561"/>
                  </a:lnTo>
                  <a:lnTo>
                    <a:pt x="1182" y="557"/>
                  </a:lnTo>
                  <a:lnTo>
                    <a:pt x="1184" y="555"/>
                  </a:lnTo>
                  <a:lnTo>
                    <a:pt x="1186" y="554"/>
                  </a:lnTo>
                  <a:lnTo>
                    <a:pt x="1193" y="552"/>
                  </a:lnTo>
                  <a:lnTo>
                    <a:pt x="1205" y="554"/>
                  </a:lnTo>
                  <a:lnTo>
                    <a:pt x="1215" y="557"/>
                  </a:lnTo>
                  <a:lnTo>
                    <a:pt x="1220" y="559"/>
                  </a:lnTo>
                  <a:lnTo>
                    <a:pt x="1224" y="559"/>
                  </a:lnTo>
                  <a:lnTo>
                    <a:pt x="1227" y="557"/>
                  </a:lnTo>
                  <a:lnTo>
                    <a:pt x="1231" y="555"/>
                  </a:lnTo>
                  <a:lnTo>
                    <a:pt x="1234" y="550"/>
                  </a:lnTo>
                  <a:lnTo>
                    <a:pt x="1238" y="543"/>
                  </a:lnTo>
                  <a:lnTo>
                    <a:pt x="1242" y="539"/>
                  </a:lnTo>
                  <a:lnTo>
                    <a:pt x="1245" y="537"/>
                  </a:lnTo>
                  <a:lnTo>
                    <a:pt x="1249" y="537"/>
                  </a:lnTo>
                  <a:lnTo>
                    <a:pt x="1253" y="537"/>
                  </a:lnTo>
                  <a:lnTo>
                    <a:pt x="1258" y="541"/>
                  </a:lnTo>
                  <a:lnTo>
                    <a:pt x="1263" y="541"/>
                  </a:lnTo>
                  <a:lnTo>
                    <a:pt x="1267" y="541"/>
                  </a:lnTo>
                  <a:lnTo>
                    <a:pt x="1276" y="539"/>
                  </a:lnTo>
                  <a:lnTo>
                    <a:pt x="1291" y="530"/>
                  </a:lnTo>
                  <a:lnTo>
                    <a:pt x="1305" y="525"/>
                  </a:lnTo>
                  <a:lnTo>
                    <a:pt x="1320" y="521"/>
                  </a:lnTo>
                  <a:lnTo>
                    <a:pt x="1325" y="519"/>
                  </a:lnTo>
                  <a:lnTo>
                    <a:pt x="1329" y="516"/>
                  </a:lnTo>
                  <a:lnTo>
                    <a:pt x="1330" y="512"/>
                  </a:lnTo>
                  <a:lnTo>
                    <a:pt x="1330" y="507"/>
                  </a:lnTo>
                  <a:lnTo>
                    <a:pt x="1329" y="499"/>
                  </a:lnTo>
                  <a:lnTo>
                    <a:pt x="1323" y="496"/>
                  </a:lnTo>
                  <a:lnTo>
                    <a:pt x="1320" y="492"/>
                  </a:lnTo>
                  <a:lnTo>
                    <a:pt x="1314" y="487"/>
                  </a:lnTo>
                  <a:lnTo>
                    <a:pt x="1312" y="480"/>
                  </a:lnTo>
                  <a:lnTo>
                    <a:pt x="1312" y="472"/>
                  </a:lnTo>
                  <a:lnTo>
                    <a:pt x="1312" y="465"/>
                  </a:lnTo>
                  <a:lnTo>
                    <a:pt x="1314" y="460"/>
                  </a:lnTo>
                  <a:lnTo>
                    <a:pt x="1314" y="458"/>
                  </a:lnTo>
                  <a:lnTo>
                    <a:pt x="1314" y="456"/>
                  </a:lnTo>
                  <a:lnTo>
                    <a:pt x="1312" y="452"/>
                  </a:lnTo>
                  <a:lnTo>
                    <a:pt x="1309" y="451"/>
                  </a:lnTo>
                  <a:lnTo>
                    <a:pt x="1301" y="447"/>
                  </a:lnTo>
                  <a:lnTo>
                    <a:pt x="1298" y="442"/>
                  </a:lnTo>
                  <a:lnTo>
                    <a:pt x="1292" y="438"/>
                  </a:lnTo>
                  <a:lnTo>
                    <a:pt x="1280" y="438"/>
                  </a:lnTo>
                  <a:lnTo>
                    <a:pt x="1267" y="438"/>
                  </a:lnTo>
                  <a:lnTo>
                    <a:pt x="1263" y="440"/>
                  </a:lnTo>
                  <a:lnTo>
                    <a:pt x="1260" y="443"/>
                  </a:lnTo>
                  <a:lnTo>
                    <a:pt x="1258" y="447"/>
                  </a:lnTo>
                  <a:lnTo>
                    <a:pt x="1260" y="451"/>
                  </a:lnTo>
                  <a:lnTo>
                    <a:pt x="1262" y="454"/>
                  </a:lnTo>
                  <a:lnTo>
                    <a:pt x="1265" y="458"/>
                  </a:lnTo>
                  <a:lnTo>
                    <a:pt x="1269" y="461"/>
                  </a:lnTo>
                  <a:lnTo>
                    <a:pt x="1269" y="463"/>
                  </a:lnTo>
                  <a:lnTo>
                    <a:pt x="1267" y="465"/>
                  </a:lnTo>
                  <a:lnTo>
                    <a:pt x="1263" y="465"/>
                  </a:lnTo>
                  <a:lnTo>
                    <a:pt x="1260" y="467"/>
                  </a:lnTo>
                  <a:lnTo>
                    <a:pt x="1256" y="469"/>
                  </a:lnTo>
                  <a:lnTo>
                    <a:pt x="1254" y="474"/>
                  </a:lnTo>
                  <a:lnTo>
                    <a:pt x="1253" y="476"/>
                  </a:lnTo>
                  <a:lnTo>
                    <a:pt x="1253" y="480"/>
                  </a:lnTo>
                  <a:lnTo>
                    <a:pt x="1254" y="487"/>
                  </a:lnTo>
                  <a:lnTo>
                    <a:pt x="1253" y="490"/>
                  </a:lnTo>
                  <a:lnTo>
                    <a:pt x="1249" y="494"/>
                  </a:lnTo>
                  <a:lnTo>
                    <a:pt x="1240" y="507"/>
                  </a:lnTo>
                  <a:lnTo>
                    <a:pt x="1234" y="510"/>
                  </a:lnTo>
                  <a:lnTo>
                    <a:pt x="1231" y="512"/>
                  </a:lnTo>
                  <a:lnTo>
                    <a:pt x="1227" y="512"/>
                  </a:lnTo>
                  <a:lnTo>
                    <a:pt x="1224" y="510"/>
                  </a:lnTo>
                  <a:lnTo>
                    <a:pt x="1220" y="508"/>
                  </a:lnTo>
                  <a:lnTo>
                    <a:pt x="1216" y="501"/>
                  </a:lnTo>
                  <a:lnTo>
                    <a:pt x="1213" y="492"/>
                  </a:lnTo>
                  <a:lnTo>
                    <a:pt x="1213" y="483"/>
                  </a:lnTo>
                  <a:lnTo>
                    <a:pt x="1215" y="465"/>
                  </a:lnTo>
                  <a:lnTo>
                    <a:pt x="1213" y="460"/>
                  </a:lnTo>
                  <a:lnTo>
                    <a:pt x="1211" y="454"/>
                  </a:lnTo>
                  <a:lnTo>
                    <a:pt x="1207" y="452"/>
                  </a:lnTo>
                  <a:lnTo>
                    <a:pt x="1205" y="451"/>
                  </a:lnTo>
                  <a:lnTo>
                    <a:pt x="1202" y="452"/>
                  </a:lnTo>
                  <a:lnTo>
                    <a:pt x="1198" y="454"/>
                  </a:lnTo>
                  <a:lnTo>
                    <a:pt x="1196" y="458"/>
                  </a:lnTo>
                  <a:lnTo>
                    <a:pt x="1196" y="461"/>
                  </a:lnTo>
                  <a:lnTo>
                    <a:pt x="1195" y="470"/>
                  </a:lnTo>
                  <a:lnTo>
                    <a:pt x="1193" y="474"/>
                  </a:lnTo>
                  <a:lnTo>
                    <a:pt x="1191" y="476"/>
                  </a:lnTo>
                  <a:lnTo>
                    <a:pt x="1189" y="478"/>
                  </a:lnTo>
                  <a:lnTo>
                    <a:pt x="1184" y="476"/>
                  </a:lnTo>
                  <a:lnTo>
                    <a:pt x="1180" y="472"/>
                  </a:lnTo>
                  <a:lnTo>
                    <a:pt x="1178" y="467"/>
                  </a:lnTo>
                  <a:lnTo>
                    <a:pt x="1175" y="456"/>
                  </a:lnTo>
                  <a:lnTo>
                    <a:pt x="1173" y="452"/>
                  </a:lnTo>
                  <a:lnTo>
                    <a:pt x="1167" y="451"/>
                  </a:lnTo>
                  <a:lnTo>
                    <a:pt x="1164" y="449"/>
                  </a:lnTo>
                  <a:lnTo>
                    <a:pt x="1160" y="445"/>
                  </a:lnTo>
                  <a:lnTo>
                    <a:pt x="1155" y="438"/>
                  </a:lnTo>
                  <a:lnTo>
                    <a:pt x="1155" y="434"/>
                  </a:lnTo>
                  <a:lnTo>
                    <a:pt x="1155" y="431"/>
                  </a:lnTo>
                  <a:lnTo>
                    <a:pt x="1157" y="427"/>
                  </a:lnTo>
                  <a:lnTo>
                    <a:pt x="1157" y="425"/>
                  </a:lnTo>
                  <a:lnTo>
                    <a:pt x="1157" y="423"/>
                  </a:lnTo>
                  <a:lnTo>
                    <a:pt x="1155" y="422"/>
                  </a:lnTo>
                  <a:lnTo>
                    <a:pt x="1151" y="422"/>
                  </a:lnTo>
                  <a:lnTo>
                    <a:pt x="1149" y="420"/>
                  </a:lnTo>
                  <a:lnTo>
                    <a:pt x="1149" y="418"/>
                  </a:lnTo>
                  <a:lnTo>
                    <a:pt x="1151" y="416"/>
                  </a:lnTo>
                  <a:lnTo>
                    <a:pt x="1155" y="416"/>
                  </a:lnTo>
                  <a:lnTo>
                    <a:pt x="1157" y="416"/>
                  </a:lnTo>
                  <a:lnTo>
                    <a:pt x="1160" y="418"/>
                  </a:lnTo>
                  <a:lnTo>
                    <a:pt x="1162" y="416"/>
                  </a:lnTo>
                  <a:lnTo>
                    <a:pt x="1164" y="414"/>
                  </a:lnTo>
                  <a:lnTo>
                    <a:pt x="1164" y="411"/>
                  </a:lnTo>
                  <a:lnTo>
                    <a:pt x="1160" y="405"/>
                  </a:lnTo>
                  <a:lnTo>
                    <a:pt x="1157" y="402"/>
                  </a:lnTo>
                  <a:lnTo>
                    <a:pt x="1151" y="400"/>
                  </a:lnTo>
                  <a:lnTo>
                    <a:pt x="1142" y="396"/>
                  </a:lnTo>
                  <a:lnTo>
                    <a:pt x="1128" y="385"/>
                  </a:lnTo>
                  <a:lnTo>
                    <a:pt x="1124" y="384"/>
                  </a:lnTo>
                  <a:lnTo>
                    <a:pt x="1120" y="378"/>
                  </a:lnTo>
                  <a:lnTo>
                    <a:pt x="1117" y="373"/>
                  </a:lnTo>
                  <a:lnTo>
                    <a:pt x="1117" y="369"/>
                  </a:lnTo>
                  <a:lnTo>
                    <a:pt x="1120" y="366"/>
                  </a:lnTo>
                  <a:lnTo>
                    <a:pt x="1124" y="364"/>
                  </a:lnTo>
                  <a:lnTo>
                    <a:pt x="1124" y="362"/>
                  </a:lnTo>
                  <a:lnTo>
                    <a:pt x="1124" y="356"/>
                  </a:lnTo>
                  <a:lnTo>
                    <a:pt x="1122" y="353"/>
                  </a:lnTo>
                  <a:lnTo>
                    <a:pt x="1122" y="351"/>
                  </a:lnTo>
                  <a:lnTo>
                    <a:pt x="1126" y="349"/>
                  </a:lnTo>
                  <a:lnTo>
                    <a:pt x="1135" y="347"/>
                  </a:lnTo>
                  <a:lnTo>
                    <a:pt x="1142" y="346"/>
                  </a:lnTo>
                  <a:lnTo>
                    <a:pt x="1149" y="344"/>
                  </a:lnTo>
                  <a:lnTo>
                    <a:pt x="1157" y="346"/>
                  </a:lnTo>
                  <a:lnTo>
                    <a:pt x="1160" y="346"/>
                  </a:lnTo>
                  <a:lnTo>
                    <a:pt x="1164" y="344"/>
                  </a:lnTo>
                  <a:lnTo>
                    <a:pt x="1169" y="340"/>
                  </a:lnTo>
                  <a:lnTo>
                    <a:pt x="1173" y="335"/>
                  </a:lnTo>
                  <a:lnTo>
                    <a:pt x="1175" y="328"/>
                  </a:lnTo>
                  <a:lnTo>
                    <a:pt x="1175" y="324"/>
                  </a:lnTo>
                  <a:lnTo>
                    <a:pt x="1173" y="320"/>
                  </a:lnTo>
                  <a:lnTo>
                    <a:pt x="1169" y="317"/>
                  </a:lnTo>
                  <a:lnTo>
                    <a:pt x="1162" y="311"/>
                  </a:lnTo>
                  <a:lnTo>
                    <a:pt x="1151" y="306"/>
                  </a:lnTo>
                  <a:lnTo>
                    <a:pt x="1135" y="304"/>
                  </a:lnTo>
                  <a:lnTo>
                    <a:pt x="1126" y="304"/>
                  </a:lnTo>
                  <a:lnTo>
                    <a:pt x="1119" y="304"/>
                  </a:lnTo>
                  <a:lnTo>
                    <a:pt x="1108" y="309"/>
                  </a:lnTo>
                  <a:lnTo>
                    <a:pt x="1102" y="311"/>
                  </a:lnTo>
                  <a:lnTo>
                    <a:pt x="1099" y="313"/>
                  </a:lnTo>
                  <a:lnTo>
                    <a:pt x="1095" y="318"/>
                  </a:lnTo>
                  <a:lnTo>
                    <a:pt x="1095" y="326"/>
                  </a:lnTo>
                  <a:lnTo>
                    <a:pt x="1097" y="331"/>
                  </a:lnTo>
                  <a:lnTo>
                    <a:pt x="1099" y="337"/>
                  </a:lnTo>
                  <a:lnTo>
                    <a:pt x="1100" y="340"/>
                  </a:lnTo>
                  <a:lnTo>
                    <a:pt x="1102" y="346"/>
                  </a:lnTo>
                  <a:lnTo>
                    <a:pt x="1102" y="351"/>
                  </a:lnTo>
                  <a:lnTo>
                    <a:pt x="1100" y="355"/>
                  </a:lnTo>
                  <a:lnTo>
                    <a:pt x="1102" y="356"/>
                  </a:lnTo>
                  <a:lnTo>
                    <a:pt x="1106" y="360"/>
                  </a:lnTo>
                  <a:lnTo>
                    <a:pt x="1108" y="362"/>
                  </a:lnTo>
                  <a:lnTo>
                    <a:pt x="1110" y="364"/>
                  </a:lnTo>
                  <a:lnTo>
                    <a:pt x="1110" y="369"/>
                  </a:lnTo>
                  <a:lnTo>
                    <a:pt x="1108" y="373"/>
                  </a:lnTo>
                  <a:lnTo>
                    <a:pt x="1100" y="378"/>
                  </a:lnTo>
                  <a:lnTo>
                    <a:pt x="1097" y="385"/>
                  </a:lnTo>
                  <a:lnTo>
                    <a:pt x="1095" y="394"/>
                  </a:lnTo>
                  <a:lnTo>
                    <a:pt x="1093" y="398"/>
                  </a:lnTo>
                  <a:lnTo>
                    <a:pt x="1090" y="402"/>
                  </a:lnTo>
                  <a:lnTo>
                    <a:pt x="1086" y="407"/>
                  </a:lnTo>
                  <a:lnTo>
                    <a:pt x="1082" y="416"/>
                  </a:lnTo>
                  <a:lnTo>
                    <a:pt x="1082" y="420"/>
                  </a:lnTo>
                  <a:lnTo>
                    <a:pt x="1084" y="425"/>
                  </a:lnTo>
                  <a:lnTo>
                    <a:pt x="1086" y="427"/>
                  </a:lnTo>
                  <a:lnTo>
                    <a:pt x="1090" y="431"/>
                  </a:lnTo>
                  <a:lnTo>
                    <a:pt x="1095" y="432"/>
                  </a:lnTo>
                  <a:lnTo>
                    <a:pt x="1100" y="432"/>
                  </a:lnTo>
                  <a:lnTo>
                    <a:pt x="1111" y="432"/>
                  </a:lnTo>
                  <a:lnTo>
                    <a:pt x="1120" y="434"/>
                  </a:lnTo>
                  <a:lnTo>
                    <a:pt x="1124" y="438"/>
                  </a:lnTo>
                  <a:lnTo>
                    <a:pt x="1128" y="442"/>
                  </a:lnTo>
                  <a:lnTo>
                    <a:pt x="1129" y="445"/>
                  </a:lnTo>
                  <a:lnTo>
                    <a:pt x="1129" y="447"/>
                  </a:lnTo>
                  <a:lnTo>
                    <a:pt x="1128" y="451"/>
                  </a:lnTo>
                  <a:lnTo>
                    <a:pt x="1124" y="452"/>
                  </a:lnTo>
                  <a:lnTo>
                    <a:pt x="1117" y="454"/>
                  </a:lnTo>
                  <a:lnTo>
                    <a:pt x="1115" y="458"/>
                  </a:lnTo>
                  <a:lnTo>
                    <a:pt x="1115" y="461"/>
                  </a:lnTo>
                  <a:lnTo>
                    <a:pt x="1117" y="465"/>
                  </a:lnTo>
                  <a:lnTo>
                    <a:pt x="1120" y="467"/>
                  </a:lnTo>
                  <a:lnTo>
                    <a:pt x="1122" y="469"/>
                  </a:lnTo>
                  <a:lnTo>
                    <a:pt x="1124" y="472"/>
                  </a:lnTo>
                  <a:lnTo>
                    <a:pt x="1124" y="474"/>
                  </a:lnTo>
                  <a:lnTo>
                    <a:pt x="1122" y="478"/>
                  </a:lnTo>
                  <a:lnTo>
                    <a:pt x="1113" y="483"/>
                  </a:lnTo>
                  <a:lnTo>
                    <a:pt x="1104" y="487"/>
                  </a:lnTo>
                  <a:lnTo>
                    <a:pt x="1099" y="492"/>
                  </a:lnTo>
                  <a:lnTo>
                    <a:pt x="1097" y="498"/>
                  </a:lnTo>
                  <a:lnTo>
                    <a:pt x="1097" y="501"/>
                  </a:lnTo>
                  <a:lnTo>
                    <a:pt x="1097" y="507"/>
                  </a:lnTo>
                  <a:lnTo>
                    <a:pt x="1095" y="512"/>
                  </a:lnTo>
                  <a:lnTo>
                    <a:pt x="1093" y="514"/>
                  </a:lnTo>
                  <a:lnTo>
                    <a:pt x="1090" y="514"/>
                  </a:lnTo>
                  <a:lnTo>
                    <a:pt x="1086" y="514"/>
                  </a:lnTo>
                  <a:lnTo>
                    <a:pt x="1084" y="510"/>
                  </a:lnTo>
                  <a:lnTo>
                    <a:pt x="1081" y="507"/>
                  </a:lnTo>
                  <a:lnTo>
                    <a:pt x="1079" y="503"/>
                  </a:lnTo>
                  <a:lnTo>
                    <a:pt x="1077" y="492"/>
                  </a:lnTo>
                  <a:lnTo>
                    <a:pt x="1075" y="483"/>
                  </a:lnTo>
                  <a:lnTo>
                    <a:pt x="1072" y="481"/>
                  </a:lnTo>
                  <a:lnTo>
                    <a:pt x="1066" y="480"/>
                  </a:lnTo>
                  <a:lnTo>
                    <a:pt x="1061" y="478"/>
                  </a:lnTo>
                  <a:lnTo>
                    <a:pt x="1059" y="480"/>
                  </a:lnTo>
                  <a:lnTo>
                    <a:pt x="1055" y="483"/>
                  </a:lnTo>
                  <a:lnTo>
                    <a:pt x="1055" y="489"/>
                  </a:lnTo>
                  <a:lnTo>
                    <a:pt x="1052" y="494"/>
                  </a:lnTo>
                  <a:lnTo>
                    <a:pt x="1046" y="498"/>
                  </a:lnTo>
                  <a:lnTo>
                    <a:pt x="1039" y="501"/>
                  </a:lnTo>
                  <a:lnTo>
                    <a:pt x="1034" y="501"/>
                  </a:lnTo>
                  <a:lnTo>
                    <a:pt x="1021" y="498"/>
                  </a:lnTo>
                  <a:lnTo>
                    <a:pt x="1015" y="496"/>
                  </a:lnTo>
                  <a:lnTo>
                    <a:pt x="1010" y="496"/>
                  </a:lnTo>
                  <a:lnTo>
                    <a:pt x="1005" y="498"/>
                  </a:lnTo>
                  <a:lnTo>
                    <a:pt x="999" y="498"/>
                  </a:lnTo>
                  <a:lnTo>
                    <a:pt x="996" y="494"/>
                  </a:lnTo>
                  <a:lnTo>
                    <a:pt x="992" y="490"/>
                  </a:lnTo>
                  <a:lnTo>
                    <a:pt x="988" y="487"/>
                  </a:lnTo>
                  <a:lnTo>
                    <a:pt x="985" y="483"/>
                  </a:lnTo>
                  <a:lnTo>
                    <a:pt x="979" y="483"/>
                  </a:lnTo>
                  <a:lnTo>
                    <a:pt x="972" y="483"/>
                  </a:lnTo>
                  <a:lnTo>
                    <a:pt x="965" y="483"/>
                  </a:lnTo>
                  <a:lnTo>
                    <a:pt x="957" y="480"/>
                  </a:lnTo>
                  <a:lnTo>
                    <a:pt x="945" y="469"/>
                  </a:lnTo>
                  <a:lnTo>
                    <a:pt x="939" y="467"/>
                  </a:lnTo>
                  <a:lnTo>
                    <a:pt x="936" y="465"/>
                  </a:lnTo>
                  <a:lnTo>
                    <a:pt x="925" y="465"/>
                  </a:lnTo>
                  <a:lnTo>
                    <a:pt x="918" y="465"/>
                  </a:lnTo>
                  <a:lnTo>
                    <a:pt x="907" y="465"/>
                  </a:lnTo>
                  <a:lnTo>
                    <a:pt x="901" y="467"/>
                  </a:lnTo>
                  <a:lnTo>
                    <a:pt x="898" y="469"/>
                  </a:lnTo>
                  <a:lnTo>
                    <a:pt x="896" y="472"/>
                  </a:lnTo>
                  <a:lnTo>
                    <a:pt x="898" y="478"/>
                  </a:lnTo>
                  <a:lnTo>
                    <a:pt x="900" y="481"/>
                  </a:lnTo>
                  <a:lnTo>
                    <a:pt x="903" y="481"/>
                  </a:lnTo>
                  <a:lnTo>
                    <a:pt x="912" y="480"/>
                  </a:lnTo>
                  <a:lnTo>
                    <a:pt x="916" y="478"/>
                  </a:lnTo>
                  <a:lnTo>
                    <a:pt x="919" y="480"/>
                  </a:lnTo>
                  <a:lnTo>
                    <a:pt x="921" y="483"/>
                  </a:lnTo>
                  <a:lnTo>
                    <a:pt x="919" y="487"/>
                  </a:lnTo>
                  <a:lnTo>
                    <a:pt x="916" y="490"/>
                  </a:lnTo>
                  <a:lnTo>
                    <a:pt x="912" y="492"/>
                  </a:lnTo>
                  <a:lnTo>
                    <a:pt x="903" y="496"/>
                  </a:lnTo>
                  <a:lnTo>
                    <a:pt x="900" y="499"/>
                  </a:lnTo>
                  <a:lnTo>
                    <a:pt x="900" y="507"/>
                  </a:lnTo>
                  <a:lnTo>
                    <a:pt x="900" y="512"/>
                  </a:lnTo>
                  <a:lnTo>
                    <a:pt x="901" y="517"/>
                  </a:lnTo>
                  <a:lnTo>
                    <a:pt x="901" y="523"/>
                  </a:lnTo>
                  <a:lnTo>
                    <a:pt x="901" y="525"/>
                  </a:lnTo>
                  <a:lnTo>
                    <a:pt x="900" y="525"/>
                  </a:lnTo>
                  <a:lnTo>
                    <a:pt x="894" y="525"/>
                  </a:lnTo>
                  <a:lnTo>
                    <a:pt x="889" y="523"/>
                  </a:lnTo>
                  <a:lnTo>
                    <a:pt x="887" y="517"/>
                  </a:lnTo>
                  <a:lnTo>
                    <a:pt x="885" y="512"/>
                  </a:lnTo>
                  <a:lnTo>
                    <a:pt x="885" y="507"/>
                  </a:lnTo>
                  <a:lnTo>
                    <a:pt x="883" y="501"/>
                  </a:lnTo>
                  <a:lnTo>
                    <a:pt x="880" y="496"/>
                  </a:lnTo>
                  <a:lnTo>
                    <a:pt x="876" y="494"/>
                  </a:lnTo>
                  <a:lnTo>
                    <a:pt x="865" y="490"/>
                  </a:lnTo>
                  <a:lnTo>
                    <a:pt x="853" y="490"/>
                  </a:lnTo>
                  <a:lnTo>
                    <a:pt x="842" y="494"/>
                  </a:lnTo>
                  <a:lnTo>
                    <a:pt x="834" y="494"/>
                  </a:lnTo>
                  <a:lnTo>
                    <a:pt x="827" y="496"/>
                  </a:lnTo>
                  <a:lnTo>
                    <a:pt x="822" y="496"/>
                  </a:lnTo>
                  <a:lnTo>
                    <a:pt x="818" y="494"/>
                  </a:lnTo>
                  <a:lnTo>
                    <a:pt x="816" y="492"/>
                  </a:lnTo>
                  <a:lnTo>
                    <a:pt x="813" y="483"/>
                  </a:lnTo>
                  <a:lnTo>
                    <a:pt x="811" y="476"/>
                  </a:lnTo>
                  <a:lnTo>
                    <a:pt x="805" y="470"/>
                  </a:lnTo>
                  <a:lnTo>
                    <a:pt x="800" y="467"/>
                  </a:lnTo>
                  <a:lnTo>
                    <a:pt x="793" y="467"/>
                  </a:lnTo>
                  <a:lnTo>
                    <a:pt x="786" y="467"/>
                  </a:lnTo>
                  <a:lnTo>
                    <a:pt x="778" y="467"/>
                  </a:lnTo>
                  <a:lnTo>
                    <a:pt x="771" y="467"/>
                  </a:lnTo>
                  <a:lnTo>
                    <a:pt x="760" y="463"/>
                  </a:lnTo>
                  <a:lnTo>
                    <a:pt x="751" y="458"/>
                  </a:lnTo>
                  <a:lnTo>
                    <a:pt x="742" y="449"/>
                  </a:lnTo>
                  <a:lnTo>
                    <a:pt x="729" y="442"/>
                  </a:lnTo>
                  <a:lnTo>
                    <a:pt x="717" y="436"/>
                  </a:lnTo>
                  <a:lnTo>
                    <a:pt x="704" y="434"/>
                  </a:lnTo>
                  <a:lnTo>
                    <a:pt x="697" y="436"/>
                  </a:lnTo>
                  <a:lnTo>
                    <a:pt x="691" y="438"/>
                  </a:lnTo>
                  <a:lnTo>
                    <a:pt x="681" y="442"/>
                  </a:lnTo>
                  <a:lnTo>
                    <a:pt x="677" y="442"/>
                  </a:lnTo>
                  <a:lnTo>
                    <a:pt x="675" y="440"/>
                  </a:lnTo>
                  <a:lnTo>
                    <a:pt x="673" y="432"/>
                  </a:lnTo>
                  <a:lnTo>
                    <a:pt x="670" y="429"/>
                  </a:lnTo>
                  <a:lnTo>
                    <a:pt x="668" y="427"/>
                  </a:lnTo>
                  <a:lnTo>
                    <a:pt x="666" y="427"/>
                  </a:lnTo>
                  <a:lnTo>
                    <a:pt x="662" y="427"/>
                  </a:lnTo>
                  <a:lnTo>
                    <a:pt x="662" y="429"/>
                  </a:lnTo>
                  <a:lnTo>
                    <a:pt x="661" y="434"/>
                  </a:lnTo>
                  <a:lnTo>
                    <a:pt x="661" y="445"/>
                  </a:lnTo>
                  <a:lnTo>
                    <a:pt x="659" y="447"/>
                  </a:lnTo>
                  <a:lnTo>
                    <a:pt x="655" y="451"/>
                  </a:lnTo>
                  <a:lnTo>
                    <a:pt x="646" y="451"/>
                  </a:lnTo>
                  <a:lnTo>
                    <a:pt x="639" y="449"/>
                  </a:lnTo>
                  <a:lnTo>
                    <a:pt x="634" y="443"/>
                  </a:lnTo>
                  <a:lnTo>
                    <a:pt x="632" y="438"/>
                  </a:lnTo>
                  <a:lnTo>
                    <a:pt x="630" y="423"/>
                  </a:lnTo>
                  <a:lnTo>
                    <a:pt x="626" y="414"/>
                  </a:lnTo>
                  <a:lnTo>
                    <a:pt x="623" y="407"/>
                  </a:lnTo>
                  <a:lnTo>
                    <a:pt x="617" y="402"/>
                  </a:lnTo>
                  <a:lnTo>
                    <a:pt x="612" y="400"/>
                  </a:lnTo>
                  <a:lnTo>
                    <a:pt x="606" y="398"/>
                  </a:lnTo>
                  <a:lnTo>
                    <a:pt x="601" y="402"/>
                  </a:lnTo>
                  <a:lnTo>
                    <a:pt x="597" y="405"/>
                  </a:lnTo>
                  <a:lnTo>
                    <a:pt x="595" y="413"/>
                  </a:lnTo>
                  <a:lnTo>
                    <a:pt x="594" y="420"/>
                  </a:lnTo>
                  <a:lnTo>
                    <a:pt x="592" y="427"/>
                  </a:lnTo>
                  <a:lnTo>
                    <a:pt x="590" y="432"/>
                  </a:lnTo>
                  <a:lnTo>
                    <a:pt x="585" y="432"/>
                  </a:lnTo>
                  <a:lnTo>
                    <a:pt x="579" y="432"/>
                  </a:lnTo>
                  <a:lnTo>
                    <a:pt x="570" y="436"/>
                  </a:lnTo>
                  <a:lnTo>
                    <a:pt x="567" y="438"/>
                  </a:lnTo>
                  <a:lnTo>
                    <a:pt x="563" y="442"/>
                  </a:lnTo>
                  <a:lnTo>
                    <a:pt x="561" y="445"/>
                  </a:lnTo>
                  <a:lnTo>
                    <a:pt x="561" y="449"/>
                  </a:lnTo>
                  <a:lnTo>
                    <a:pt x="559" y="456"/>
                  </a:lnTo>
                  <a:lnTo>
                    <a:pt x="556" y="458"/>
                  </a:lnTo>
                  <a:lnTo>
                    <a:pt x="552" y="458"/>
                  </a:lnTo>
                  <a:lnTo>
                    <a:pt x="545" y="460"/>
                  </a:lnTo>
                  <a:lnTo>
                    <a:pt x="541" y="461"/>
                  </a:lnTo>
                  <a:lnTo>
                    <a:pt x="538" y="461"/>
                  </a:lnTo>
                  <a:lnTo>
                    <a:pt x="534" y="461"/>
                  </a:lnTo>
                  <a:lnTo>
                    <a:pt x="534" y="456"/>
                  </a:lnTo>
                  <a:lnTo>
                    <a:pt x="534" y="449"/>
                  </a:lnTo>
                  <a:lnTo>
                    <a:pt x="538" y="443"/>
                  </a:lnTo>
                  <a:lnTo>
                    <a:pt x="543" y="438"/>
                  </a:lnTo>
                  <a:lnTo>
                    <a:pt x="548" y="434"/>
                  </a:lnTo>
                  <a:lnTo>
                    <a:pt x="561" y="431"/>
                  </a:lnTo>
                  <a:lnTo>
                    <a:pt x="567" y="429"/>
                  </a:lnTo>
                  <a:lnTo>
                    <a:pt x="570" y="425"/>
                  </a:lnTo>
                  <a:lnTo>
                    <a:pt x="570" y="422"/>
                  </a:lnTo>
                  <a:lnTo>
                    <a:pt x="568" y="420"/>
                  </a:lnTo>
                  <a:lnTo>
                    <a:pt x="565" y="418"/>
                  </a:lnTo>
                  <a:lnTo>
                    <a:pt x="559" y="416"/>
                  </a:lnTo>
                  <a:lnTo>
                    <a:pt x="556" y="418"/>
                  </a:lnTo>
                  <a:lnTo>
                    <a:pt x="548" y="422"/>
                  </a:lnTo>
                  <a:lnTo>
                    <a:pt x="543" y="425"/>
                  </a:lnTo>
                  <a:lnTo>
                    <a:pt x="536" y="431"/>
                  </a:lnTo>
                  <a:lnTo>
                    <a:pt x="529" y="432"/>
                  </a:lnTo>
                  <a:lnTo>
                    <a:pt x="519" y="432"/>
                  </a:lnTo>
                  <a:lnTo>
                    <a:pt x="512" y="432"/>
                  </a:lnTo>
                  <a:lnTo>
                    <a:pt x="507" y="434"/>
                  </a:lnTo>
                  <a:lnTo>
                    <a:pt x="503" y="436"/>
                  </a:lnTo>
                  <a:lnTo>
                    <a:pt x="496" y="442"/>
                  </a:lnTo>
                  <a:lnTo>
                    <a:pt x="487" y="451"/>
                  </a:lnTo>
                  <a:lnTo>
                    <a:pt x="481" y="454"/>
                  </a:lnTo>
                  <a:lnTo>
                    <a:pt x="476" y="454"/>
                  </a:lnTo>
                  <a:lnTo>
                    <a:pt x="463" y="451"/>
                  </a:lnTo>
                  <a:lnTo>
                    <a:pt x="451" y="445"/>
                  </a:lnTo>
                  <a:lnTo>
                    <a:pt x="443" y="442"/>
                  </a:lnTo>
                  <a:lnTo>
                    <a:pt x="434" y="438"/>
                  </a:lnTo>
                  <a:lnTo>
                    <a:pt x="414" y="432"/>
                  </a:lnTo>
                  <a:lnTo>
                    <a:pt x="395" y="431"/>
                  </a:lnTo>
                  <a:lnTo>
                    <a:pt x="375" y="429"/>
                  </a:lnTo>
                  <a:lnTo>
                    <a:pt x="355" y="429"/>
                  </a:lnTo>
                  <a:lnTo>
                    <a:pt x="338" y="429"/>
                  </a:lnTo>
                  <a:lnTo>
                    <a:pt x="324" y="427"/>
                  </a:lnTo>
                  <a:lnTo>
                    <a:pt x="293" y="422"/>
                  </a:lnTo>
                  <a:lnTo>
                    <a:pt x="264" y="416"/>
                  </a:lnTo>
                  <a:lnTo>
                    <a:pt x="235" y="409"/>
                  </a:lnTo>
                  <a:lnTo>
                    <a:pt x="212" y="405"/>
                  </a:lnTo>
                  <a:lnTo>
                    <a:pt x="190" y="402"/>
                  </a:lnTo>
                  <a:lnTo>
                    <a:pt x="168" y="402"/>
                  </a:lnTo>
                  <a:lnTo>
                    <a:pt x="148" y="402"/>
                  </a:lnTo>
                  <a:lnTo>
                    <a:pt x="139" y="404"/>
                  </a:lnTo>
                  <a:lnTo>
                    <a:pt x="130" y="405"/>
                  </a:lnTo>
                  <a:lnTo>
                    <a:pt x="107" y="414"/>
                  </a:lnTo>
                  <a:lnTo>
                    <a:pt x="96" y="420"/>
                  </a:lnTo>
                  <a:lnTo>
                    <a:pt x="83" y="425"/>
                  </a:lnTo>
                  <a:lnTo>
                    <a:pt x="72" y="434"/>
                  </a:lnTo>
                  <a:lnTo>
                    <a:pt x="69" y="440"/>
                  </a:lnTo>
                  <a:lnTo>
                    <a:pt x="65" y="445"/>
                  </a:lnTo>
                  <a:lnTo>
                    <a:pt x="63" y="449"/>
                  </a:lnTo>
                  <a:lnTo>
                    <a:pt x="63" y="454"/>
                  </a:lnTo>
                  <a:lnTo>
                    <a:pt x="62" y="458"/>
                  </a:lnTo>
                  <a:lnTo>
                    <a:pt x="58" y="458"/>
                  </a:lnTo>
                  <a:lnTo>
                    <a:pt x="51" y="458"/>
                  </a:lnTo>
                  <a:lnTo>
                    <a:pt x="34" y="451"/>
                  </a:lnTo>
                  <a:lnTo>
                    <a:pt x="25" y="449"/>
                  </a:lnTo>
                  <a:lnTo>
                    <a:pt x="20" y="451"/>
                  </a:lnTo>
                  <a:lnTo>
                    <a:pt x="14" y="452"/>
                  </a:lnTo>
                  <a:lnTo>
                    <a:pt x="11" y="458"/>
                  </a:lnTo>
                  <a:lnTo>
                    <a:pt x="7" y="463"/>
                  </a:lnTo>
                  <a:lnTo>
                    <a:pt x="2" y="476"/>
                  </a:lnTo>
                  <a:lnTo>
                    <a:pt x="0" y="483"/>
                  </a:lnTo>
                  <a:lnTo>
                    <a:pt x="2" y="490"/>
                  </a:lnTo>
                  <a:lnTo>
                    <a:pt x="4" y="498"/>
                  </a:lnTo>
                  <a:lnTo>
                    <a:pt x="7" y="503"/>
                  </a:lnTo>
                  <a:lnTo>
                    <a:pt x="13" y="508"/>
                  </a:lnTo>
                  <a:lnTo>
                    <a:pt x="20" y="510"/>
                  </a:lnTo>
                  <a:lnTo>
                    <a:pt x="25" y="514"/>
                  </a:lnTo>
                  <a:lnTo>
                    <a:pt x="34" y="514"/>
                  </a:lnTo>
                  <a:lnTo>
                    <a:pt x="45" y="512"/>
                  </a:lnTo>
                  <a:lnTo>
                    <a:pt x="58" y="510"/>
                  </a:lnTo>
                  <a:lnTo>
                    <a:pt x="71" y="508"/>
                  </a:lnTo>
                  <a:lnTo>
                    <a:pt x="76" y="510"/>
                  </a:lnTo>
                  <a:lnTo>
                    <a:pt x="83" y="512"/>
                  </a:lnTo>
                  <a:lnTo>
                    <a:pt x="91" y="514"/>
                  </a:lnTo>
                  <a:lnTo>
                    <a:pt x="98" y="517"/>
                  </a:lnTo>
                  <a:lnTo>
                    <a:pt x="101" y="523"/>
                  </a:lnTo>
                  <a:lnTo>
                    <a:pt x="103" y="527"/>
                  </a:lnTo>
                  <a:lnTo>
                    <a:pt x="101" y="530"/>
                  </a:lnTo>
                  <a:lnTo>
                    <a:pt x="100" y="536"/>
                  </a:lnTo>
                  <a:lnTo>
                    <a:pt x="94" y="539"/>
                  </a:lnTo>
                  <a:lnTo>
                    <a:pt x="89" y="541"/>
                  </a:lnTo>
                  <a:lnTo>
                    <a:pt x="81" y="541"/>
                  </a:lnTo>
                  <a:lnTo>
                    <a:pt x="76" y="541"/>
                  </a:lnTo>
                  <a:lnTo>
                    <a:pt x="72" y="537"/>
                  </a:lnTo>
                  <a:lnTo>
                    <a:pt x="63" y="532"/>
                  </a:lnTo>
                  <a:lnTo>
                    <a:pt x="54" y="530"/>
                  </a:lnTo>
                  <a:lnTo>
                    <a:pt x="47" y="530"/>
                  </a:lnTo>
                  <a:lnTo>
                    <a:pt x="43" y="532"/>
                  </a:lnTo>
                  <a:lnTo>
                    <a:pt x="40" y="534"/>
                  </a:lnTo>
                  <a:lnTo>
                    <a:pt x="33" y="537"/>
                  </a:lnTo>
                  <a:lnTo>
                    <a:pt x="24" y="537"/>
                  </a:lnTo>
                  <a:lnTo>
                    <a:pt x="14" y="537"/>
                  </a:lnTo>
                  <a:lnTo>
                    <a:pt x="9" y="541"/>
                  </a:lnTo>
                  <a:lnTo>
                    <a:pt x="5" y="545"/>
                  </a:lnTo>
                  <a:lnTo>
                    <a:pt x="4" y="552"/>
                  </a:lnTo>
                  <a:lnTo>
                    <a:pt x="4" y="557"/>
                  </a:lnTo>
                  <a:lnTo>
                    <a:pt x="7" y="565"/>
                  </a:lnTo>
                  <a:lnTo>
                    <a:pt x="11" y="570"/>
                  </a:lnTo>
                  <a:lnTo>
                    <a:pt x="18" y="572"/>
                  </a:lnTo>
                  <a:lnTo>
                    <a:pt x="25" y="574"/>
                  </a:lnTo>
                  <a:lnTo>
                    <a:pt x="40" y="574"/>
                  </a:lnTo>
                  <a:lnTo>
                    <a:pt x="52" y="572"/>
                  </a:lnTo>
                  <a:lnTo>
                    <a:pt x="60" y="572"/>
                  </a:lnTo>
                  <a:lnTo>
                    <a:pt x="67" y="572"/>
                  </a:lnTo>
                  <a:lnTo>
                    <a:pt x="72" y="577"/>
                  </a:lnTo>
                  <a:lnTo>
                    <a:pt x="78" y="577"/>
                  </a:lnTo>
                  <a:lnTo>
                    <a:pt x="85" y="577"/>
                  </a:lnTo>
                  <a:lnTo>
                    <a:pt x="92" y="577"/>
                  </a:lnTo>
                  <a:lnTo>
                    <a:pt x="100" y="577"/>
                  </a:lnTo>
                  <a:lnTo>
                    <a:pt x="107" y="581"/>
                  </a:lnTo>
                  <a:lnTo>
                    <a:pt x="110" y="584"/>
                  </a:lnTo>
                  <a:lnTo>
                    <a:pt x="114" y="590"/>
                  </a:lnTo>
                  <a:lnTo>
                    <a:pt x="112" y="595"/>
                  </a:lnTo>
                  <a:lnTo>
                    <a:pt x="110" y="601"/>
                  </a:lnTo>
                  <a:lnTo>
                    <a:pt x="107" y="604"/>
                  </a:lnTo>
                  <a:lnTo>
                    <a:pt x="103" y="608"/>
                  </a:lnTo>
                  <a:lnTo>
                    <a:pt x="100" y="612"/>
                  </a:lnTo>
                  <a:lnTo>
                    <a:pt x="96" y="612"/>
                  </a:lnTo>
                  <a:lnTo>
                    <a:pt x="92" y="612"/>
                  </a:lnTo>
                  <a:lnTo>
                    <a:pt x="83" y="612"/>
                  </a:lnTo>
                  <a:lnTo>
                    <a:pt x="78" y="613"/>
                  </a:lnTo>
                  <a:lnTo>
                    <a:pt x="74" y="613"/>
                  </a:lnTo>
                  <a:lnTo>
                    <a:pt x="63" y="612"/>
                  </a:lnTo>
                  <a:lnTo>
                    <a:pt x="58" y="610"/>
                  </a:lnTo>
                  <a:lnTo>
                    <a:pt x="52" y="613"/>
                  </a:lnTo>
                  <a:lnTo>
                    <a:pt x="51" y="617"/>
                  </a:lnTo>
                  <a:lnTo>
                    <a:pt x="51" y="621"/>
                  </a:lnTo>
                  <a:lnTo>
                    <a:pt x="52" y="624"/>
                  </a:lnTo>
                  <a:lnTo>
                    <a:pt x="52" y="630"/>
                  </a:lnTo>
                  <a:lnTo>
                    <a:pt x="51" y="633"/>
                  </a:lnTo>
                  <a:lnTo>
                    <a:pt x="47" y="635"/>
                  </a:lnTo>
                  <a:lnTo>
                    <a:pt x="40" y="637"/>
                  </a:lnTo>
                  <a:lnTo>
                    <a:pt x="31" y="642"/>
                  </a:lnTo>
                  <a:lnTo>
                    <a:pt x="29" y="646"/>
                  </a:lnTo>
                  <a:lnTo>
                    <a:pt x="27" y="651"/>
                  </a:lnTo>
                  <a:lnTo>
                    <a:pt x="29" y="655"/>
                  </a:lnTo>
                  <a:lnTo>
                    <a:pt x="33" y="659"/>
                  </a:lnTo>
                  <a:lnTo>
                    <a:pt x="42" y="662"/>
                  </a:lnTo>
                  <a:lnTo>
                    <a:pt x="49" y="664"/>
                  </a:lnTo>
                  <a:lnTo>
                    <a:pt x="54" y="664"/>
                  </a:lnTo>
                  <a:lnTo>
                    <a:pt x="56" y="666"/>
                  </a:lnTo>
                  <a:lnTo>
                    <a:pt x="54" y="669"/>
                  </a:lnTo>
                  <a:lnTo>
                    <a:pt x="52" y="673"/>
                  </a:lnTo>
                  <a:lnTo>
                    <a:pt x="47" y="679"/>
                  </a:lnTo>
                  <a:lnTo>
                    <a:pt x="45" y="688"/>
                  </a:lnTo>
                  <a:lnTo>
                    <a:pt x="47" y="695"/>
                  </a:lnTo>
                  <a:lnTo>
                    <a:pt x="51" y="698"/>
                  </a:lnTo>
                  <a:lnTo>
                    <a:pt x="54" y="700"/>
                  </a:lnTo>
                  <a:lnTo>
                    <a:pt x="58" y="700"/>
                  </a:lnTo>
                  <a:lnTo>
                    <a:pt x="62" y="700"/>
                  </a:lnTo>
                  <a:lnTo>
                    <a:pt x="67" y="697"/>
                  </a:lnTo>
                  <a:lnTo>
                    <a:pt x="74" y="693"/>
                  </a:lnTo>
                  <a:lnTo>
                    <a:pt x="76" y="693"/>
                  </a:lnTo>
                  <a:lnTo>
                    <a:pt x="78" y="693"/>
                  </a:lnTo>
                  <a:lnTo>
                    <a:pt x="80" y="695"/>
                  </a:lnTo>
                  <a:lnTo>
                    <a:pt x="81" y="698"/>
                  </a:lnTo>
                  <a:lnTo>
                    <a:pt x="83" y="711"/>
                  </a:lnTo>
                  <a:lnTo>
                    <a:pt x="85" y="717"/>
                  </a:lnTo>
                  <a:lnTo>
                    <a:pt x="87" y="720"/>
                  </a:lnTo>
                  <a:lnTo>
                    <a:pt x="92" y="724"/>
                  </a:lnTo>
                  <a:lnTo>
                    <a:pt x="98" y="722"/>
                  </a:lnTo>
                  <a:lnTo>
                    <a:pt x="101" y="720"/>
                  </a:lnTo>
                  <a:lnTo>
                    <a:pt x="105" y="718"/>
                  </a:lnTo>
                  <a:lnTo>
                    <a:pt x="110" y="718"/>
                  </a:lnTo>
                  <a:lnTo>
                    <a:pt x="114" y="720"/>
                  </a:lnTo>
                  <a:lnTo>
                    <a:pt x="121" y="726"/>
                  </a:lnTo>
                  <a:lnTo>
                    <a:pt x="127" y="727"/>
                  </a:lnTo>
                  <a:lnTo>
                    <a:pt x="132" y="729"/>
                  </a:lnTo>
                  <a:lnTo>
                    <a:pt x="138" y="726"/>
                  </a:lnTo>
                  <a:lnTo>
                    <a:pt x="145" y="722"/>
                  </a:lnTo>
                  <a:lnTo>
                    <a:pt x="152" y="720"/>
                  </a:lnTo>
                  <a:lnTo>
                    <a:pt x="159" y="720"/>
                  </a:lnTo>
                  <a:lnTo>
                    <a:pt x="163" y="720"/>
                  </a:lnTo>
                  <a:lnTo>
                    <a:pt x="165" y="722"/>
                  </a:lnTo>
                  <a:lnTo>
                    <a:pt x="167" y="726"/>
                  </a:lnTo>
                  <a:lnTo>
                    <a:pt x="167" y="729"/>
                  </a:lnTo>
                  <a:lnTo>
                    <a:pt x="165" y="736"/>
                  </a:lnTo>
                  <a:lnTo>
                    <a:pt x="161" y="740"/>
                  </a:lnTo>
                  <a:lnTo>
                    <a:pt x="157" y="742"/>
                  </a:lnTo>
                  <a:lnTo>
                    <a:pt x="150" y="749"/>
                  </a:lnTo>
                  <a:lnTo>
                    <a:pt x="148" y="756"/>
                  </a:lnTo>
                  <a:lnTo>
                    <a:pt x="145" y="765"/>
                  </a:lnTo>
                  <a:lnTo>
                    <a:pt x="139" y="771"/>
                  </a:lnTo>
                  <a:lnTo>
                    <a:pt x="132" y="776"/>
                  </a:lnTo>
                  <a:lnTo>
                    <a:pt x="123" y="782"/>
                  </a:lnTo>
                  <a:lnTo>
                    <a:pt x="98" y="794"/>
                  </a:lnTo>
                  <a:lnTo>
                    <a:pt x="87" y="800"/>
                  </a:lnTo>
                  <a:lnTo>
                    <a:pt x="76" y="809"/>
                  </a:lnTo>
                  <a:lnTo>
                    <a:pt x="72" y="811"/>
                  </a:lnTo>
                  <a:lnTo>
                    <a:pt x="72" y="814"/>
                  </a:lnTo>
                  <a:lnTo>
                    <a:pt x="72" y="821"/>
                  </a:lnTo>
                  <a:lnTo>
                    <a:pt x="74" y="825"/>
                  </a:lnTo>
                  <a:lnTo>
                    <a:pt x="76" y="827"/>
                  </a:lnTo>
                  <a:lnTo>
                    <a:pt x="80" y="829"/>
                  </a:lnTo>
                  <a:lnTo>
                    <a:pt x="83" y="827"/>
                  </a:lnTo>
                  <a:lnTo>
                    <a:pt x="89" y="825"/>
                  </a:lnTo>
                  <a:lnTo>
                    <a:pt x="91" y="820"/>
                  </a:lnTo>
                  <a:lnTo>
                    <a:pt x="96" y="811"/>
                  </a:lnTo>
                  <a:lnTo>
                    <a:pt x="101" y="805"/>
                  </a:lnTo>
                  <a:lnTo>
                    <a:pt x="109" y="800"/>
                  </a:lnTo>
                  <a:lnTo>
                    <a:pt x="125" y="793"/>
                  </a:lnTo>
                  <a:lnTo>
                    <a:pt x="141" y="785"/>
                  </a:lnTo>
                  <a:lnTo>
                    <a:pt x="156" y="776"/>
                  </a:lnTo>
                  <a:lnTo>
                    <a:pt x="161" y="769"/>
                  </a:lnTo>
                  <a:lnTo>
                    <a:pt x="167" y="762"/>
                  </a:lnTo>
                  <a:lnTo>
                    <a:pt x="172" y="755"/>
                  </a:lnTo>
                  <a:lnTo>
                    <a:pt x="177" y="749"/>
                  </a:lnTo>
                  <a:lnTo>
                    <a:pt x="190" y="740"/>
                  </a:lnTo>
                  <a:lnTo>
                    <a:pt x="203" y="727"/>
                  </a:lnTo>
                  <a:lnTo>
                    <a:pt x="206" y="720"/>
                  </a:lnTo>
                  <a:lnTo>
                    <a:pt x="210" y="711"/>
                  </a:lnTo>
                  <a:lnTo>
                    <a:pt x="210" y="706"/>
                  </a:lnTo>
                  <a:lnTo>
                    <a:pt x="214" y="700"/>
                  </a:lnTo>
                  <a:lnTo>
                    <a:pt x="217" y="697"/>
                  </a:lnTo>
                  <a:lnTo>
                    <a:pt x="223" y="693"/>
                  </a:lnTo>
                  <a:lnTo>
                    <a:pt x="223" y="689"/>
                  </a:lnTo>
                  <a:lnTo>
                    <a:pt x="224" y="688"/>
                  </a:lnTo>
                  <a:lnTo>
                    <a:pt x="232" y="686"/>
                  </a:lnTo>
                  <a:lnTo>
                    <a:pt x="235" y="684"/>
                  </a:lnTo>
                  <a:lnTo>
                    <a:pt x="237" y="680"/>
                  </a:lnTo>
                  <a:lnTo>
                    <a:pt x="239" y="675"/>
                  </a:lnTo>
                  <a:lnTo>
                    <a:pt x="241" y="669"/>
                  </a:lnTo>
                  <a:lnTo>
                    <a:pt x="244" y="666"/>
                  </a:lnTo>
                  <a:lnTo>
                    <a:pt x="250" y="662"/>
                  </a:lnTo>
                  <a:lnTo>
                    <a:pt x="252" y="664"/>
                  </a:lnTo>
                  <a:lnTo>
                    <a:pt x="253" y="666"/>
                  </a:lnTo>
                  <a:lnTo>
                    <a:pt x="255" y="669"/>
                  </a:lnTo>
                  <a:lnTo>
                    <a:pt x="253" y="677"/>
                  </a:lnTo>
                  <a:lnTo>
                    <a:pt x="250" y="686"/>
                  </a:lnTo>
                  <a:lnTo>
                    <a:pt x="241" y="698"/>
                  </a:lnTo>
                  <a:lnTo>
                    <a:pt x="237" y="707"/>
                  </a:lnTo>
                  <a:lnTo>
                    <a:pt x="235" y="715"/>
                  </a:lnTo>
                  <a:lnTo>
                    <a:pt x="235" y="718"/>
                  </a:lnTo>
                  <a:lnTo>
                    <a:pt x="237" y="720"/>
                  </a:lnTo>
                  <a:lnTo>
                    <a:pt x="239" y="722"/>
                  </a:lnTo>
                  <a:lnTo>
                    <a:pt x="241" y="724"/>
                  </a:lnTo>
                  <a:lnTo>
                    <a:pt x="248" y="722"/>
                  </a:lnTo>
                  <a:lnTo>
                    <a:pt x="253" y="720"/>
                  </a:lnTo>
                  <a:lnTo>
                    <a:pt x="262" y="715"/>
                  </a:lnTo>
                  <a:lnTo>
                    <a:pt x="272" y="709"/>
                  </a:lnTo>
                  <a:lnTo>
                    <a:pt x="286" y="697"/>
                  </a:lnTo>
                  <a:lnTo>
                    <a:pt x="291" y="693"/>
                  </a:lnTo>
                  <a:lnTo>
                    <a:pt x="293" y="693"/>
                  </a:lnTo>
                  <a:lnTo>
                    <a:pt x="293" y="689"/>
                  </a:lnTo>
                  <a:lnTo>
                    <a:pt x="293" y="686"/>
                  </a:lnTo>
                  <a:lnTo>
                    <a:pt x="291" y="682"/>
                  </a:lnTo>
                  <a:lnTo>
                    <a:pt x="291" y="679"/>
                  </a:lnTo>
                  <a:lnTo>
                    <a:pt x="290" y="677"/>
                  </a:lnTo>
                  <a:lnTo>
                    <a:pt x="291" y="673"/>
                  </a:lnTo>
                  <a:lnTo>
                    <a:pt x="295" y="671"/>
                  </a:lnTo>
                  <a:lnTo>
                    <a:pt x="302" y="671"/>
                  </a:lnTo>
                  <a:lnTo>
                    <a:pt x="313" y="669"/>
                  </a:lnTo>
                  <a:lnTo>
                    <a:pt x="324" y="669"/>
                  </a:lnTo>
                  <a:lnTo>
                    <a:pt x="335" y="671"/>
                  </a:lnTo>
                  <a:lnTo>
                    <a:pt x="344" y="675"/>
                  </a:lnTo>
                  <a:lnTo>
                    <a:pt x="353" y="682"/>
                  </a:lnTo>
                  <a:lnTo>
                    <a:pt x="358" y="689"/>
                  </a:lnTo>
                  <a:lnTo>
                    <a:pt x="362" y="693"/>
                  </a:lnTo>
                  <a:lnTo>
                    <a:pt x="366" y="695"/>
                  </a:lnTo>
                  <a:lnTo>
                    <a:pt x="373" y="695"/>
                  </a:lnTo>
                  <a:lnTo>
                    <a:pt x="380" y="693"/>
                  </a:lnTo>
                  <a:lnTo>
                    <a:pt x="387" y="693"/>
                  </a:lnTo>
                  <a:lnTo>
                    <a:pt x="396" y="695"/>
                  </a:lnTo>
                  <a:lnTo>
                    <a:pt x="404" y="698"/>
                  </a:lnTo>
                  <a:lnTo>
                    <a:pt x="418" y="706"/>
                  </a:lnTo>
                  <a:lnTo>
                    <a:pt x="434" y="711"/>
                  </a:lnTo>
                  <a:lnTo>
                    <a:pt x="449" y="718"/>
                  </a:lnTo>
                  <a:lnTo>
                    <a:pt x="458" y="726"/>
                  </a:lnTo>
                  <a:lnTo>
                    <a:pt x="469" y="733"/>
                  </a:lnTo>
                  <a:lnTo>
                    <a:pt x="474" y="740"/>
                  </a:lnTo>
                  <a:lnTo>
                    <a:pt x="478" y="747"/>
                  </a:lnTo>
                  <a:lnTo>
                    <a:pt x="487" y="762"/>
                  </a:lnTo>
                  <a:lnTo>
                    <a:pt x="491" y="769"/>
                  </a:lnTo>
                  <a:lnTo>
                    <a:pt x="496" y="776"/>
                  </a:lnTo>
                  <a:lnTo>
                    <a:pt x="503" y="783"/>
                  </a:lnTo>
                  <a:lnTo>
                    <a:pt x="507" y="787"/>
                  </a:lnTo>
                  <a:lnTo>
                    <a:pt x="510" y="789"/>
                  </a:lnTo>
                  <a:lnTo>
                    <a:pt x="514" y="789"/>
                  </a:lnTo>
                  <a:lnTo>
                    <a:pt x="516" y="789"/>
                  </a:lnTo>
                  <a:lnTo>
                    <a:pt x="518" y="785"/>
                  </a:lnTo>
                  <a:lnTo>
                    <a:pt x="519" y="782"/>
                  </a:lnTo>
                  <a:lnTo>
                    <a:pt x="518" y="778"/>
                  </a:lnTo>
                  <a:lnTo>
                    <a:pt x="512" y="771"/>
                  </a:lnTo>
                  <a:lnTo>
                    <a:pt x="507" y="764"/>
                  </a:lnTo>
                  <a:lnTo>
                    <a:pt x="503" y="758"/>
                  </a:lnTo>
                  <a:lnTo>
                    <a:pt x="503" y="755"/>
                  </a:lnTo>
                  <a:lnTo>
                    <a:pt x="503" y="751"/>
                  </a:lnTo>
                  <a:lnTo>
                    <a:pt x="507" y="749"/>
                  </a:lnTo>
                  <a:lnTo>
                    <a:pt x="510" y="749"/>
                  </a:lnTo>
                  <a:lnTo>
                    <a:pt x="514" y="749"/>
                  </a:lnTo>
                  <a:lnTo>
                    <a:pt x="518" y="753"/>
                  </a:lnTo>
                  <a:lnTo>
                    <a:pt x="529" y="771"/>
                  </a:lnTo>
                  <a:lnTo>
                    <a:pt x="543" y="798"/>
                  </a:lnTo>
                  <a:lnTo>
                    <a:pt x="554" y="821"/>
                  </a:lnTo>
                  <a:lnTo>
                    <a:pt x="565" y="843"/>
                  </a:lnTo>
                  <a:lnTo>
                    <a:pt x="574" y="854"/>
                  </a:lnTo>
                  <a:lnTo>
                    <a:pt x="581" y="865"/>
                  </a:lnTo>
                  <a:lnTo>
                    <a:pt x="590" y="876"/>
                  </a:lnTo>
                  <a:lnTo>
                    <a:pt x="595" y="888"/>
                  </a:lnTo>
                  <a:lnTo>
                    <a:pt x="608" y="917"/>
                  </a:lnTo>
                  <a:lnTo>
                    <a:pt x="612" y="928"/>
                  </a:lnTo>
                  <a:lnTo>
                    <a:pt x="614" y="934"/>
                  </a:lnTo>
                  <a:lnTo>
                    <a:pt x="617" y="939"/>
                  </a:lnTo>
                  <a:lnTo>
                    <a:pt x="623" y="943"/>
                  </a:lnTo>
                  <a:lnTo>
                    <a:pt x="628" y="943"/>
                  </a:lnTo>
                  <a:lnTo>
                    <a:pt x="634" y="941"/>
                  </a:lnTo>
                  <a:lnTo>
                    <a:pt x="641" y="937"/>
                  </a:lnTo>
                  <a:lnTo>
                    <a:pt x="644" y="935"/>
                  </a:lnTo>
                  <a:lnTo>
                    <a:pt x="652" y="934"/>
                  </a:lnTo>
                  <a:lnTo>
                    <a:pt x="657" y="934"/>
                  </a:lnTo>
                  <a:lnTo>
                    <a:pt x="664" y="935"/>
                  </a:lnTo>
                  <a:lnTo>
                    <a:pt x="670" y="937"/>
                  </a:lnTo>
                  <a:lnTo>
                    <a:pt x="675" y="941"/>
                  </a:lnTo>
                  <a:lnTo>
                    <a:pt x="681" y="945"/>
                  </a:lnTo>
                  <a:lnTo>
                    <a:pt x="684" y="950"/>
                  </a:lnTo>
                  <a:lnTo>
                    <a:pt x="686" y="957"/>
                  </a:lnTo>
                  <a:lnTo>
                    <a:pt x="684" y="964"/>
                  </a:lnTo>
                  <a:lnTo>
                    <a:pt x="682" y="972"/>
                  </a:lnTo>
                  <a:lnTo>
                    <a:pt x="677" y="975"/>
                  </a:lnTo>
                  <a:lnTo>
                    <a:pt x="672" y="979"/>
                  </a:lnTo>
                  <a:lnTo>
                    <a:pt x="664" y="979"/>
                  </a:lnTo>
                  <a:lnTo>
                    <a:pt x="657" y="977"/>
                  </a:lnTo>
                  <a:lnTo>
                    <a:pt x="650" y="977"/>
                  </a:lnTo>
                  <a:lnTo>
                    <a:pt x="646" y="979"/>
                  </a:lnTo>
                  <a:lnTo>
                    <a:pt x="644" y="981"/>
                  </a:lnTo>
                  <a:lnTo>
                    <a:pt x="641" y="986"/>
                  </a:lnTo>
                  <a:lnTo>
                    <a:pt x="639" y="995"/>
                  </a:lnTo>
                  <a:lnTo>
                    <a:pt x="639" y="1002"/>
                  </a:lnTo>
                  <a:lnTo>
                    <a:pt x="643" y="1013"/>
                  </a:lnTo>
                  <a:lnTo>
                    <a:pt x="648" y="1022"/>
                  </a:lnTo>
                  <a:lnTo>
                    <a:pt x="662" y="1039"/>
                  </a:lnTo>
                  <a:lnTo>
                    <a:pt x="672" y="1049"/>
                  </a:lnTo>
                  <a:lnTo>
                    <a:pt x="673" y="1057"/>
                  </a:lnTo>
                  <a:lnTo>
                    <a:pt x="675" y="1064"/>
                  </a:lnTo>
                  <a:lnTo>
                    <a:pt x="677" y="1082"/>
                  </a:lnTo>
                  <a:lnTo>
                    <a:pt x="675" y="1098"/>
                  </a:lnTo>
                  <a:lnTo>
                    <a:pt x="672" y="1133"/>
                  </a:lnTo>
                  <a:lnTo>
                    <a:pt x="670" y="1149"/>
                  </a:lnTo>
                  <a:lnTo>
                    <a:pt x="670" y="1156"/>
                  </a:lnTo>
                  <a:lnTo>
                    <a:pt x="672" y="1165"/>
                  </a:lnTo>
                  <a:lnTo>
                    <a:pt x="682" y="1191"/>
                  </a:lnTo>
                  <a:lnTo>
                    <a:pt x="686" y="1201"/>
                  </a:lnTo>
                  <a:lnTo>
                    <a:pt x="690" y="1216"/>
                  </a:lnTo>
                  <a:lnTo>
                    <a:pt x="695" y="1229"/>
                  </a:lnTo>
                  <a:lnTo>
                    <a:pt x="700" y="1239"/>
                  </a:lnTo>
                  <a:lnTo>
                    <a:pt x="713" y="1268"/>
                  </a:lnTo>
                  <a:lnTo>
                    <a:pt x="726" y="1287"/>
                  </a:lnTo>
                  <a:lnTo>
                    <a:pt x="740" y="1303"/>
                  </a:lnTo>
                  <a:lnTo>
                    <a:pt x="751" y="1310"/>
                  </a:lnTo>
                  <a:lnTo>
                    <a:pt x="760" y="1317"/>
                  </a:lnTo>
                  <a:lnTo>
                    <a:pt x="771" y="1323"/>
                  </a:lnTo>
                  <a:lnTo>
                    <a:pt x="778" y="1332"/>
                  </a:lnTo>
                  <a:lnTo>
                    <a:pt x="784" y="1339"/>
                  </a:lnTo>
                  <a:lnTo>
                    <a:pt x="786" y="1346"/>
                  </a:lnTo>
                  <a:lnTo>
                    <a:pt x="793" y="1361"/>
                  </a:lnTo>
                  <a:lnTo>
                    <a:pt x="804" y="1375"/>
                  </a:lnTo>
                  <a:lnTo>
                    <a:pt x="813" y="1390"/>
                  </a:lnTo>
                  <a:lnTo>
                    <a:pt x="815" y="1395"/>
                  </a:lnTo>
                  <a:lnTo>
                    <a:pt x="815" y="1402"/>
                  </a:lnTo>
                  <a:lnTo>
                    <a:pt x="809" y="1413"/>
                  </a:lnTo>
                  <a:lnTo>
                    <a:pt x="809" y="1417"/>
                  </a:lnTo>
                  <a:lnTo>
                    <a:pt x="811" y="1420"/>
                  </a:lnTo>
                  <a:lnTo>
                    <a:pt x="815" y="1428"/>
                  </a:lnTo>
                  <a:lnTo>
                    <a:pt x="827" y="1437"/>
                  </a:lnTo>
                  <a:lnTo>
                    <a:pt x="836" y="1448"/>
                  </a:lnTo>
                  <a:lnTo>
                    <a:pt x="845" y="1458"/>
                  </a:lnTo>
                  <a:lnTo>
                    <a:pt x="853" y="1473"/>
                  </a:lnTo>
                  <a:lnTo>
                    <a:pt x="858" y="1487"/>
                  </a:lnTo>
                  <a:lnTo>
                    <a:pt x="862" y="1493"/>
                  </a:lnTo>
                  <a:lnTo>
                    <a:pt x="863" y="1496"/>
                  </a:lnTo>
                  <a:lnTo>
                    <a:pt x="867" y="1500"/>
                  </a:lnTo>
                  <a:lnTo>
                    <a:pt x="872" y="1500"/>
                  </a:lnTo>
                  <a:lnTo>
                    <a:pt x="876" y="1500"/>
                  </a:lnTo>
                  <a:lnTo>
                    <a:pt x="880" y="1496"/>
                  </a:lnTo>
                  <a:lnTo>
                    <a:pt x="880" y="1493"/>
                  </a:lnTo>
                  <a:lnTo>
                    <a:pt x="880" y="1489"/>
                  </a:lnTo>
                  <a:lnTo>
                    <a:pt x="876" y="1482"/>
                  </a:lnTo>
                  <a:lnTo>
                    <a:pt x="872" y="1475"/>
                  </a:lnTo>
                  <a:lnTo>
                    <a:pt x="860" y="1457"/>
                  </a:lnTo>
                  <a:lnTo>
                    <a:pt x="854" y="1449"/>
                  </a:lnTo>
                  <a:lnTo>
                    <a:pt x="847" y="1440"/>
                  </a:lnTo>
                  <a:lnTo>
                    <a:pt x="840" y="1428"/>
                  </a:lnTo>
                  <a:lnTo>
                    <a:pt x="833" y="1413"/>
                  </a:lnTo>
                  <a:lnTo>
                    <a:pt x="827" y="1399"/>
                  </a:lnTo>
                  <a:lnTo>
                    <a:pt x="822" y="1382"/>
                  </a:lnTo>
                  <a:lnTo>
                    <a:pt x="818" y="1370"/>
                  </a:lnTo>
                  <a:lnTo>
                    <a:pt x="818" y="1357"/>
                  </a:lnTo>
                  <a:lnTo>
                    <a:pt x="820" y="1353"/>
                  </a:lnTo>
                  <a:lnTo>
                    <a:pt x="820" y="1350"/>
                  </a:lnTo>
                  <a:lnTo>
                    <a:pt x="824" y="1346"/>
                  </a:lnTo>
                  <a:lnTo>
                    <a:pt x="825" y="1344"/>
                  </a:lnTo>
                  <a:lnTo>
                    <a:pt x="833" y="1344"/>
                  </a:lnTo>
                  <a:lnTo>
                    <a:pt x="840" y="1348"/>
                  </a:lnTo>
                  <a:lnTo>
                    <a:pt x="845" y="1353"/>
                  </a:lnTo>
                  <a:lnTo>
                    <a:pt x="851" y="1361"/>
                  </a:lnTo>
                  <a:lnTo>
                    <a:pt x="858" y="1375"/>
                  </a:lnTo>
                  <a:lnTo>
                    <a:pt x="878" y="1406"/>
                  </a:lnTo>
                  <a:lnTo>
                    <a:pt x="923" y="1484"/>
                  </a:lnTo>
                  <a:lnTo>
                    <a:pt x="936" y="1502"/>
                  </a:lnTo>
                  <a:lnTo>
                    <a:pt x="943" y="1515"/>
                  </a:lnTo>
                  <a:lnTo>
                    <a:pt x="950" y="1525"/>
                  </a:lnTo>
                  <a:lnTo>
                    <a:pt x="952" y="1531"/>
                  </a:lnTo>
                  <a:lnTo>
                    <a:pt x="954" y="1536"/>
                  </a:lnTo>
                  <a:lnTo>
                    <a:pt x="954" y="1552"/>
                  </a:lnTo>
                  <a:lnTo>
                    <a:pt x="954" y="1567"/>
                  </a:lnTo>
                  <a:lnTo>
                    <a:pt x="957" y="1585"/>
                  </a:lnTo>
                  <a:lnTo>
                    <a:pt x="961" y="1592"/>
                  </a:lnTo>
                  <a:lnTo>
                    <a:pt x="965" y="1600"/>
                  </a:lnTo>
                  <a:lnTo>
                    <a:pt x="972" y="1603"/>
                  </a:lnTo>
                  <a:lnTo>
                    <a:pt x="979" y="1605"/>
                  </a:lnTo>
                  <a:lnTo>
                    <a:pt x="985" y="1609"/>
                  </a:lnTo>
                  <a:lnTo>
                    <a:pt x="992" y="1610"/>
                  </a:lnTo>
                  <a:lnTo>
                    <a:pt x="999" y="1618"/>
                  </a:lnTo>
                  <a:lnTo>
                    <a:pt x="1003" y="1621"/>
                  </a:lnTo>
                  <a:lnTo>
                    <a:pt x="1008" y="1623"/>
                  </a:lnTo>
                  <a:lnTo>
                    <a:pt x="1017" y="1625"/>
                  </a:lnTo>
                  <a:lnTo>
                    <a:pt x="1021" y="1625"/>
                  </a:lnTo>
                  <a:lnTo>
                    <a:pt x="1024" y="1627"/>
                  </a:lnTo>
                  <a:lnTo>
                    <a:pt x="1032" y="1634"/>
                  </a:lnTo>
                  <a:lnTo>
                    <a:pt x="1043" y="1643"/>
                  </a:lnTo>
                  <a:lnTo>
                    <a:pt x="1053" y="1650"/>
                  </a:lnTo>
                  <a:lnTo>
                    <a:pt x="1064" y="1654"/>
                  </a:lnTo>
                  <a:lnTo>
                    <a:pt x="1075" y="1656"/>
                  </a:lnTo>
                  <a:lnTo>
                    <a:pt x="1088" y="1654"/>
                  </a:lnTo>
                  <a:lnTo>
                    <a:pt x="1099" y="1652"/>
                  </a:lnTo>
                  <a:lnTo>
                    <a:pt x="1113" y="1647"/>
                  </a:lnTo>
                  <a:lnTo>
                    <a:pt x="1122" y="1647"/>
                  </a:lnTo>
                  <a:lnTo>
                    <a:pt x="1129" y="1648"/>
                  </a:lnTo>
                  <a:lnTo>
                    <a:pt x="1140" y="1657"/>
                  </a:lnTo>
                  <a:lnTo>
                    <a:pt x="1151" y="1666"/>
                  </a:lnTo>
                  <a:lnTo>
                    <a:pt x="1157" y="1672"/>
                  </a:lnTo>
                  <a:lnTo>
                    <a:pt x="1164" y="1679"/>
                  </a:lnTo>
                  <a:lnTo>
                    <a:pt x="1169" y="1686"/>
                  </a:lnTo>
                  <a:lnTo>
                    <a:pt x="1177" y="1692"/>
                  </a:lnTo>
                  <a:lnTo>
                    <a:pt x="1182" y="1694"/>
                  </a:lnTo>
                  <a:lnTo>
                    <a:pt x="1189" y="1695"/>
                  </a:lnTo>
                  <a:lnTo>
                    <a:pt x="1198" y="1697"/>
                  </a:lnTo>
                  <a:lnTo>
                    <a:pt x="1205" y="1701"/>
                  </a:lnTo>
                  <a:lnTo>
                    <a:pt x="1213" y="1704"/>
                  </a:lnTo>
                  <a:lnTo>
                    <a:pt x="1220" y="1712"/>
                  </a:lnTo>
                  <a:lnTo>
                    <a:pt x="1224" y="1715"/>
                  </a:lnTo>
                  <a:lnTo>
                    <a:pt x="1225" y="1721"/>
                  </a:lnTo>
                  <a:lnTo>
                    <a:pt x="1229" y="1733"/>
                  </a:lnTo>
                  <a:lnTo>
                    <a:pt x="1233" y="1744"/>
                  </a:lnTo>
                  <a:lnTo>
                    <a:pt x="1234" y="1750"/>
                  </a:lnTo>
                  <a:lnTo>
                    <a:pt x="1238" y="1755"/>
                  </a:lnTo>
                  <a:lnTo>
                    <a:pt x="1243" y="1759"/>
                  </a:lnTo>
                  <a:lnTo>
                    <a:pt x="1249" y="1762"/>
                  </a:lnTo>
                  <a:lnTo>
                    <a:pt x="1258" y="1766"/>
                  </a:lnTo>
                  <a:lnTo>
                    <a:pt x="1263" y="1771"/>
                  </a:lnTo>
                  <a:lnTo>
                    <a:pt x="1269" y="1777"/>
                  </a:lnTo>
                  <a:lnTo>
                    <a:pt x="1272" y="1782"/>
                  </a:lnTo>
                  <a:lnTo>
                    <a:pt x="1278" y="1788"/>
                  </a:lnTo>
                  <a:lnTo>
                    <a:pt x="1287" y="1790"/>
                  </a:lnTo>
                  <a:lnTo>
                    <a:pt x="1296" y="1791"/>
                  </a:lnTo>
                  <a:lnTo>
                    <a:pt x="1316" y="1788"/>
                  </a:lnTo>
                  <a:lnTo>
                    <a:pt x="1330" y="1784"/>
                  </a:lnTo>
                  <a:lnTo>
                    <a:pt x="1338" y="1784"/>
                  </a:lnTo>
                  <a:lnTo>
                    <a:pt x="1345" y="1784"/>
                  </a:lnTo>
                  <a:lnTo>
                    <a:pt x="1348" y="1770"/>
                  </a:lnTo>
                  <a:lnTo>
                    <a:pt x="1341" y="1770"/>
                  </a:lnTo>
                  <a:lnTo>
                    <a:pt x="1334" y="1771"/>
                  </a:lnTo>
                  <a:lnTo>
                    <a:pt x="1325" y="1773"/>
                  </a:lnTo>
                  <a:lnTo>
                    <a:pt x="1318" y="1775"/>
                  </a:lnTo>
                  <a:close/>
                </a:path>
              </a:pathLst>
            </a:custGeom>
            <a:solidFill>
              <a:srgbClr val="ED1C24"/>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TW" altLang="en-US"/>
            </a:p>
          </p:txBody>
        </p:sp>
        <p:sp>
          <p:nvSpPr>
            <p:cNvPr id="35868" name="Freeform 10"/>
            <p:cNvSpPr>
              <a:spLocks/>
            </p:cNvSpPr>
            <p:nvPr/>
          </p:nvSpPr>
          <p:spPr bwMode="auto">
            <a:xfrm>
              <a:off x="2343150" y="4178300"/>
              <a:ext cx="1117600" cy="2103438"/>
            </a:xfrm>
            <a:custGeom>
              <a:avLst/>
              <a:gdLst>
                <a:gd name="T0" fmla="*/ 2147483647 w 704"/>
                <a:gd name="T1" fmla="*/ 2147483647 h 1325"/>
                <a:gd name="T2" fmla="*/ 2147483647 w 704"/>
                <a:gd name="T3" fmla="*/ 2147483647 h 1325"/>
                <a:gd name="T4" fmla="*/ 2147483647 w 704"/>
                <a:gd name="T5" fmla="*/ 2147483647 h 1325"/>
                <a:gd name="T6" fmla="*/ 2147483647 w 704"/>
                <a:gd name="T7" fmla="*/ 2147483647 h 1325"/>
                <a:gd name="T8" fmla="*/ 2147483647 w 704"/>
                <a:gd name="T9" fmla="*/ 2147483647 h 1325"/>
                <a:gd name="T10" fmla="*/ 2147483647 w 704"/>
                <a:gd name="T11" fmla="*/ 2147483647 h 1325"/>
                <a:gd name="T12" fmla="*/ 2147483647 w 704"/>
                <a:gd name="T13" fmla="*/ 2147483647 h 1325"/>
                <a:gd name="T14" fmla="*/ 2147483647 w 704"/>
                <a:gd name="T15" fmla="*/ 2147483647 h 1325"/>
                <a:gd name="T16" fmla="*/ 2147483647 w 704"/>
                <a:gd name="T17" fmla="*/ 2147483647 h 1325"/>
                <a:gd name="T18" fmla="*/ 2147483647 w 704"/>
                <a:gd name="T19" fmla="*/ 2147483647 h 1325"/>
                <a:gd name="T20" fmla="*/ 2147483647 w 704"/>
                <a:gd name="T21" fmla="*/ 2147483647 h 1325"/>
                <a:gd name="T22" fmla="*/ 2147483647 w 704"/>
                <a:gd name="T23" fmla="*/ 2147483647 h 1325"/>
                <a:gd name="T24" fmla="*/ 2147483647 w 704"/>
                <a:gd name="T25" fmla="*/ 2147483647 h 1325"/>
                <a:gd name="T26" fmla="*/ 2147483647 w 704"/>
                <a:gd name="T27" fmla="*/ 2147483647 h 1325"/>
                <a:gd name="T28" fmla="*/ 2147483647 w 704"/>
                <a:gd name="T29" fmla="*/ 2147483647 h 1325"/>
                <a:gd name="T30" fmla="*/ 0 w 704"/>
                <a:gd name="T31" fmla="*/ 2147483647 h 1325"/>
                <a:gd name="T32" fmla="*/ 2147483647 w 704"/>
                <a:gd name="T33" fmla="*/ 2147483647 h 1325"/>
                <a:gd name="T34" fmla="*/ 2147483647 w 704"/>
                <a:gd name="T35" fmla="*/ 2147483647 h 1325"/>
                <a:gd name="T36" fmla="*/ 2147483647 w 704"/>
                <a:gd name="T37" fmla="*/ 2147483647 h 1325"/>
                <a:gd name="T38" fmla="*/ 2147483647 w 704"/>
                <a:gd name="T39" fmla="*/ 2147483647 h 1325"/>
                <a:gd name="T40" fmla="*/ 2147483647 w 704"/>
                <a:gd name="T41" fmla="*/ 2147483647 h 1325"/>
                <a:gd name="T42" fmla="*/ 2147483647 w 704"/>
                <a:gd name="T43" fmla="*/ 2147483647 h 1325"/>
                <a:gd name="T44" fmla="*/ 2147483647 w 704"/>
                <a:gd name="T45" fmla="*/ 2147483647 h 1325"/>
                <a:gd name="T46" fmla="*/ 2147483647 w 704"/>
                <a:gd name="T47" fmla="*/ 2147483647 h 1325"/>
                <a:gd name="T48" fmla="*/ 2147483647 w 704"/>
                <a:gd name="T49" fmla="*/ 2147483647 h 1325"/>
                <a:gd name="T50" fmla="*/ 2147483647 w 704"/>
                <a:gd name="T51" fmla="*/ 2147483647 h 1325"/>
                <a:gd name="T52" fmla="*/ 2147483647 w 704"/>
                <a:gd name="T53" fmla="*/ 2147483647 h 1325"/>
                <a:gd name="T54" fmla="*/ 2147483647 w 704"/>
                <a:gd name="T55" fmla="*/ 2147483647 h 1325"/>
                <a:gd name="T56" fmla="*/ 2147483647 w 704"/>
                <a:gd name="T57" fmla="*/ 2147483647 h 1325"/>
                <a:gd name="T58" fmla="*/ 2147483647 w 704"/>
                <a:gd name="T59" fmla="*/ 2147483647 h 1325"/>
                <a:gd name="T60" fmla="*/ 2147483647 w 704"/>
                <a:gd name="T61" fmla="*/ 2147483647 h 1325"/>
                <a:gd name="T62" fmla="*/ 2147483647 w 704"/>
                <a:gd name="T63" fmla="*/ 2147483647 h 1325"/>
                <a:gd name="T64" fmla="*/ 2147483647 w 704"/>
                <a:gd name="T65" fmla="*/ 2147483647 h 1325"/>
                <a:gd name="T66" fmla="*/ 2147483647 w 704"/>
                <a:gd name="T67" fmla="*/ 2147483647 h 1325"/>
                <a:gd name="T68" fmla="*/ 2147483647 w 704"/>
                <a:gd name="T69" fmla="*/ 2147483647 h 1325"/>
                <a:gd name="T70" fmla="*/ 2147483647 w 704"/>
                <a:gd name="T71" fmla="*/ 2147483647 h 1325"/>
                <a:gd name="T72" fmla="*/ 2147483647 w 704"/>
                <a:gd name="T73" fmla="*/ 2147483647 h 1325"/>
                <a:gd name="T74" fmla="*/ 2147483647 w 704"/>
                <a:gd name="T75" fmla="*/ 2147483647 h 1325"/>
                <a:gd name="T76" fmla="*/ 2147483647 w 704"/>
                <a:gd name="T77" fmla="*/ 2147483647 h 1325"/>
                <a:gd name="T78" fmla="*/ 2147483647 w 704"/>
                <a:gd name="T79" fmla="*/ 2147483647 h 1325"/>
                <a:gd name="T80" fmla="*/ 2147483647 w 704"/>
                <a:gd name="T81" fmla="*/ 2147483647 h 1325"/>
                <a:gd name="T82" fmla="*/ 2147483647 w 704"/>
                <a:gd name="T83" fmla="*/ 2147483647 h 1325"/>
                <a:gd name="T84" fmla="*/ 2147483647 w 704"/>
                <a:gd name="T85" fmla="*/ 2147483647 h 1325"/>
                <a:gd name="T86" fmla="*/ 2147483647 w 704"/>
                <a:gd name="T87" fmla="*/ 2147483647 h 1325"/>
                <a:gd name="T88" fmla="*/ 2147483647 w 704"/>
                <a:gd name="T89" fmla="*/ 2147483647 h 1325"/>
                <a:gd name="T90" fmla="*/ 2147483647 w 704"/>
                <a:gd name="T91" fmla="*/ 2147483647 h 1325"/>
                <a:gd name="T92" fmla="*/ 2147483647 w 704"/>
                <a:gd name="T93" fmla="*/ 2147483647 h 1325"/>
                <a:gd name="T94" fmla="*/ 2147483647 w 704"/>
                <a:gd name="T95" fmla="*/ 2147483647 h 1325"/>
                <a:gd name="T96" fmla="*/ 2147483647 w 704"/>
                <a:gd name="T97" fmla="*/ 2147483647 h 1325"/>
                <a:gd name="T98" fmla="*/ 2147483647 w 704"/>
                <a:gd name="T99" fmla="*/ 2147483647 h 1325"/>
                <a:gd name="T100" fmla="*/ 2147483647 w 704"/>
                <a:gd name="T101" fmla="*/ 2147483647 h 1325"/>
                <a:gd name="T102" fmla="*/ 2147483647 w 704"/>
                <a:gd name="T103" fmla="*/ 2147483647 h 1325"/>
                <a:gd name="T104" fmla="*/ 2147483647 w 704"/>
                <a:gd name="T105" fmla="*/ 2147483647 h 1325"/>
                <a:gd name="T106" fmla="*/ 2147483647 w 704"/>
                <a:gd name="T107" fmla="*/ 2147483647 h 1325"/>
                <a:gd name="T108" fmla="*/ 2147483647 w 704"/>
                <a:gd name="T109" fmla="*/ 2147483647 h 1325"/>
                <a:gd name="T110" fmla="*/ 2147483647 w 704"/>
                <a:gd name="T111" fmla="*/ 2147483647 h 1325"/>
                <a:gd name="T112" fmla="*/ 2147483647 w 704"/>
                <a:gd name="T113" fmla="*/ 2147483647 h 1325"/>
                <a:gd name="T114" fmla="*/ 2147483647 w 704"/>
                <a:gd name="T115" fmla="*/ 2147483647 h 132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704" h="1325">
                  <a:moveTo>
                    <a:pt x="702" y="342"/>
                  </a:moveTo>
                  <a:lnTo>
                    <a:pt x="702" y="342"/>
                  </a:lnTo>
                  <a:lnTo>
                    <a:pt x="695" y="324"/>
                  </a:lnTo>
                  <a:lnTo>
                    <a:pt x="687" y="317"/>
                  </a:lnTo>
                  <a:lnTo>
                    <a:pt x="680" y="310"/>
                  </a:lnTo>
                  <a:lnTo>
                    <a:pt x="662" y="295"/>
                  </a:lnTo>
                  <a:lnTo>
                    <a:pt x="655" y="290"/>
                  </a:lnTo>
                  <a:lnTo>
                    <a:pt x="644" y="283"/>
                  </a:lnTo>
                  <a:lnTo>
                    <a:pt x="628" y="276"/>
                  </a:lnTo>
                  <a:lnTo>
                    <a:pt x="610" y="270"/>
                  </a:lnTo>
                  <a:lnTo>
                    <a:pt x="599" y="268"/>
                  </a:lnTo>
                  <a:lnTo>
                    <a:pt x="586" y="266"/>
                  </a:lnTo>
                  <a:lnTo>
                    <a:pt x="577" y="265"/>
                  </a:lnTo>
                  <a:lnTo>
                    <a:pt x="568" y="261"/>
                  </a:lnTo>
                  <a:lnTo>
                    <a:pt x="561" y="256"/>
                  </a:lnTo>
                  <a:lnTo>
                    <a:pt x="554" y="248"/>
                  </a:lnTo>
                  <a:lnTo>
                    <a:pt x="548" y="241"/>
                  </a:lnTo>
                  <a:lnTo>
                    <a:pt x="539" y="236"/>
                  </a:lnTo>
                  <a:lnTo>
                    <a:pt x="530" y="230"/>
                  </a:lnTo>
                  <a:lnTo>
                    <a:pt x="525" y="227"/>
                  </a:lnTo>
                  <a:lnTo>
                    <a:pt x="519" y="227"/>
                  </a:lnTo>
                  <a:lnTo>
                    <a:pt x="512" y="227"/>
                  </a:lnTo>
                  <a:lnTo>
                    <a:pt x="503" y="225"/>
                  </a:lnTo>
                  <a:lnTo>
                    <a:pt x="492" y="219"/>
                  </a:lnTo>
                  <a:lnTo>
                    <a:pt x="481" y="210"/>
                  </a:lnTo>
                  <a:lnTo>
                    <a:pt x="468" y="198"/>
                  </a:lnTo>
                  <a:lnTo>
                    <a:pt x="463" y="190"/>
                  </a:lnTo>
                  <a:lnTo>
                    <a:pt x="458" y="181"/>
                  </a:lnTo>
                  <a:lnTo>
                    <a:pt x="449" y="152"/>
                  </a:lnTo>
                  <a:lnTo>
                    <a:pt x="443" y="140"/>
                  </a:lnTo>
                  <a:lnTo>
                    <a:pt x="438" y="127"/>
                  </a:lnTo>
                  <a:lnTo>
                    <a:pt x="434" y="120"/>
                  </a:lnTo>
                  <a:lnTo>
                    <a:pt x="430" y="114"/>
                  </a:lnTo>
                  <a:lnTo>
                    <a:pt x="425" y="111"/>
                  </a:lnTo>
                  <a:lnTo>
                    <a:pt x="420" y="107"/>
                  </a:lnTo>
                  <a:lnTo>
                    <a:pt x="407" y="102"/>
                  </a:lnTo>
                  <a:lnTo>
                    <a:pt x="394" y="95"/>
                  </a:lnTo>
                  <a:lnTo>
                    <a:pt x="378" y="89"/>
                  </a:lnTo>
                  <a:lnTo>
                    <a:pt x="362" y="84"/>
                  </a:lnTo>
                  <a:lnTo>
                    <a:pt x="345" y="75"/>
                  </a:lnTo>
                  <a:lnTo>
                    <a:pt x="327" y="64"/>
                  </a:lnTo>
                  <a:lnTo>
                    <a:pt x="313" y="49"/>
                  </a:lnTo>
                  <a:lnTo>
                    <a:pt x="300" y="35"/>
                  </a:lnTo>
                  <a:lnTo>
                    <a:pt x="291" y="24"/>
                  </a:lnTo>
                  <a:lnTo>
                    <a:pt x="286" y="19"/>
                  </a:lnTo>
                  <a:lnTo>
                    <a:pt x="280" y="15"/>
                  </a:lnTo>
                  <a:lnTo>
                    <a:pt x="266" y="10"/>
                  </a:lnTo>
                  <a:lnTo>
                    <a:pt x="251" y="6"/>
                  </a:lnTo>
                  <a:lnTo>
                    <a:pt x="240" y="4"/>
                  </a:lnTo>
                  <a:lnTo>
                    <a:pt x="231" y="4"/>
                  </a:lnTo>
                  <a:lnTo>
                    <a:pt x="211" y="4"/>
                  </a:lnTo>
                  <a:lnTo>
                    <a:pt x="193" y="4"/>
                  </a:lnTo>
                  <a:lnTo>
                    <a:pt x="173" y="2"/>
                  </a:lnTo>
                  <a:lnTo>
                    <a:pt x="163" y="0"/>
                  </a:lnTo>
                  <a:lnTo>
                    <a:pt x="152" y="2"/>
                  </a:lnTo>
                  <a:lnTo>
                    <a:pt x="146" y="4"/>
                  </a:lnTo>
                  <a:lnTo>
                    <a:pt x="143" y="8"/>
                  </a:lnTo>
                  <a:lnTo>
                    <a:pt x="143" y="11"/>
                  </a:lnTo>
                  <a:lnTo>
                    <a:pt x="144" y="15"/>
                  </a:lnTo>
                  <a:lnTo>
                    <a:pt x="144" y="22"/>
                  </a:lnTo>
                  <a:lnTo>
                    <a:pt x="150" y="33"/>
                  </a:lnTo>
                  <a:lnTo>
                    <a:pt x="150" y="38"/>
                  </a:lnTo>
                  <a:lnTo>
                    <a:pt x="148" y="40"/>
                  </a:lnTo>
                  <a:lnTo>
                    <a:pt x="146" y="42"/>
                  </a:lnTo>
                  <a:lnTo>
                    <a:pt x="139" y="42"/>
                  </a:lnTo>
                  <a:lnTo>
                    <a:pt x="135" y="38"/>
                  </a:lnTo>
                  <a:lnTo>
                    <a:pt x="132" y="35"/>
                  </a:lnTo>
                  <a:lnTo>
                    <a:pt x="128" y="29"/>
                  </a:lnTo>
                  <a:lnTo>
                    <a:pt x="126" y="19"/>
                  </a:lnTo>
                  <a:lnTo>
                    <a:pt x="125" y="13"/>
                  </a:lnTo>
                  <a:lnTo>
                    <a:pt x="123" y="8"/>
                  </a:lnTo>
                  <a:lnTo>
                    <a:pt x="119" y="4"/>
                  </a:lnTo>
                  <a:lnTo>
                    <a:pt x="116" y="2"/>
                  </a:lnTo>
                  <a:lnTo>
                    <a:pt x="110" y="2"/>
                  </a:lnTo>
                  <a:lnTo>
                    <a:pt x="105" y="6"/>
                  </a:lnTo>
                  <a:lnTo>
                    <a:pt x="94" y="13"/>
                  </a:lnTo>
                  <a:lnTo>
                    <a:pt x="90" y="17"/>
                  </a:lnTo>
                  <a:lnTo>
                    <a:pt x="87" y="22"/>
                  </a:lnTo>
                  <a:lnTo>
                    <a:pt x="83" y="33"/>
                  </a:lnTo>
                  <a:lnTo>
                    <a:pt x="79" y="38"/>
                  </a:lnTo>
                  <a:lnTo>
                    <a:pt x="78" y="44"/>
                  </a:lnTo>
                  <a:lnTo>
                    <a:pt x="72" y="46"/>
                  </a:lnTo>
                  <a:lnTo>
                    <a:pt x="65" y="48"/>
                  </a:lnTo>
                  <a:lnTo>
                    <a:pt x="59" y="46"/>
                  </a:lnTo>
                  <a:lnTo>
                    <a:pt x="54" y="44"/>
                  </a:lnTo>
                  <a:lnTo>
                    <a:pt x="43" y="35"/>
                  </a:lnTo>
                  <a:lnTo>
                    <a:pt x="40" y="31"/>
                  </a:lnTo>
                  <a:lnTo>
                    <a:pt x="32" y="28"/>
                  </a:lnTo>
                  <a:lnTo>
                    <a:pt x="30" y="28"/>
                  </a:lnTo>
                  <a:lnTo>
                    <a:pt x="27" y="42"/>
                  </a:lnTo>
                  <a:lnTo>
                    <a:pt x="29" y="44"/>
                  </a:lnTo>
                  <a:lnTo>
                    <a:pt x="32" y="44"/>
                  </a:lnTo>
                  <a:lnTo>
                    <a:pt x="38" y="48"/>
                  </a:lnTo>
                  <a:lnTo>
                    <a:pt x="40" y="51"/>
                  </a:lnTo>
                  <a:lnTo>
                    <a:pt x="41" y="55"/>
                  </a:lnTo>
                  <a:lnTo>
                    <a:pt x="43" y="66"/>
                  </a:lnTo>
                  <a:lnTo>
                    <a:pt x="43" y="69"/>
                  </a:lnTo>
                  <a:lnTo>
                    <a:pt x="47" y="73"/>
                  </a:lnTo>
                  <a:lnTo>
                    <a:pt x="52" y="78"/>
                  </a:lnTo>
                  <a:lnTo>
                    <a:pt x="56" y="84"/>
                  </a:lnTo>
                  <a:lnTo>
                    <a:pt x="56" y="91"/>
                  </a:lnTo>
                  <a:lnTo>
                    <a:pt x="56" y="96"/>
                  </a:lnTo>
                  <a:lnTo>
                    <a:pt x="54" y="111"/>
                  </a:lnTo>
                  <a:lnTo>
                    <a:pt x="50" y="124"/>
                  </a:lnTo>
                  <a:lnTo>
                    <a:pt x="49" y="134"/>
                  </a:lnTo>
                  <a:lnTo>
                    <a:pt x="47" y="145"/>
                  </a:lnTo>
                  <a:lnTo>
                    <a:pt x="50" y="167"/>
                  </a:lnTo>
                  <a:lnTo>
                    <a:pt x="50" y="172"/>
                  </a:lnTo>
                  <a:lnTo>
                    <a:pt x="50" y="178"/>
                  </a:lnTo>
                  <a:lnTo>
                    <a:pt x="45" y="190"/>
                  </a:lnTo>
                  <a:lnTo>
                    <a:pt x="36" y="205"/>
                  </a:lnTo>
                  <a:lnTo>
                    <a:pt x="27" y="218"/>
                  </a:lnTo>
                  <a:lnTo>
                    <a:pt x="9" y="245"/>
                  </a:lnTo>
                  <a:lnTo>
                    <a:pt x="3" y="257"/>
                  </a:lnTo>
                  <a:lnTo>
                    <a:pt x="0" y="272"/>
                  </a:lnTo>
                  <a:lnTo>
                    <a:pt x="0" y="286"/>
                  </a:lnTo>
                  <a:lnTo>
                    <a:pt x="0" y="299"/>
                  </a:lnTo>
                  <a:lnTo>
                    <a:pt x="2" y="308"/>
                  </a:lnTo>
                  <a:lnTo>
                    <a:pt x="3" y="317"/>
                  </a:lnTo>
                  <a:lnTo>
                    <a:pt x="11" y="332"/>
                  </a:lnTo>
                  <a:lnTo>
                    <a:pt x="21" y="346"/>
                  </a:lnTo>
                  <a:lnTo>
                    <a:pt x="32" y="359"/>
                  </a:lnTo>
                  <a:lnTo>
                    <a:pt x="38" y="364"/>
                  </a:lnTo>
                  <a:lnTo>
                    <a:pt x="43" y="370"/>
                  </a:lnTo>
                  <a:lnTo>
                    <a:pt x="49" y="382"/>
                  </a:lnTo>
                  <a:lnTo>
                    <a:pt x="54" y="411"/>
                  </a:lnTo>
                  <a:lnTo>
                    <a:pt x="59" y="424"/>
                  </a:lnTo>
                  <a:lnTo>
                    <a:pt x="65" y="437"/>
                  </a:lnTo>
                  <a:lnTo>
                    <a:pt x="72" y="446"/>
                  </a:lnTo>
                  <a:lnTo>
                    <a:pt x="74" y="451"/>
                  </a:lnTo>
                  <a:lnTo>
                    <a:pt x="74" y="458"/>
                  </a:lnTo>
                  <a:lnTo>
                    <a:pt x="74" y="473"/>
                  </a:lnTo>
                  <a:lnTo>
                    <a:pt x="76" y="480"/>
                  </a:lnTo>
                  <a:lnTo>
                    <a:pt x="78" y="489"/>
                  </a:lnTo>
                  <a:lnTo>
                    <a:pt x="81" y="498"/>
                  </a:lnTo>
                  <a:lnTo>
                    <a:pt x="87" y="505"/>
                  </a:lnTo>
                  <a:lnTo>
                    <a:pt x="96" y="509"/>
                  </a:lnTo>
                  <a:lnTo>
                    <a:pt x="105" y="513"/>
                  </a:lnTo>
                  <a:lnTo>
                    <a:pt x="119" y="518"/>
                  </a:lnTo>
                  <a:lnTo>
                    <a:pt x="126" y="522"/>
                  </a:lnTo>
                  <a:lnTo>
                    <a:pt x="132" y="527"/>
                  </a:lnTo>
                  <a:lnTo>
                    <a:pt x="144" y="536"/>
                  </a:lnTo>
                  <a:lnTo>
                    <a:pt x="154" y="547"/>
                  </a:lnTo>
                  <a:lnTo>
                    <a:pt x="159" y="554"/>
                  </a:lnTo>
                  <a:lnTo>
                    <a:pt x="163" y="563"/>
                  </a:lnTo>
                  <a:lnTo>
                    <a:pt x="164" y="580"/>
                  </a:lnTo>
                  <a:lnTo>
                    <a:pt x="164" y="594"/>
                  </a:lnTo>
                  <a:lnTo>
                    <a:pt x="164" y="610"/>
                  </a:lnTo>
                  <a:lnTo>
                    <a:pt x="164" y="616"/>
                  </a:lnTo>
                  <a:lnTo>
                    <a:pt x="164" y="623"/>
                  </a:lnTo>
                  <a:lnTo>
                    <a:pt x="163" y="637"/>
                  </a:lnTo>
                  <a:lnTo>
                    <a:pt x="159" y="652"/>
                  </a:lnTo>
                  <a:lnTo>
                    <a:pt x="157" y="661"/>
                  </a:lnTo>
                  <a:lnTo>
                    <a:pt x="157" y="668"/>
                  </a:lnTo>
                  <a:lnTo>
                    <a:pt x="157" y="681"/>
                  </a:lnTo>
                  <a:lnTo>
                    <a:pt x="159" y="688"/>
                  </a:lnTo>
                  <a:lnTo>
                    <a:pt x="157" y="694"/>
                  </a:lnTo>
                  <a:lnTo>
                    <a:pt x="154" y="704"/>
                  </a:lnTo>
                  <a:lnTo>
                    <a:pt x="154" y="715"/>
                  </a:lnTo>
                  <a:lnTo>
                    <a:pt x="155" y="722"/>
                  </a:lnTo>
                  <a:lnTo>
                    <a:pt x="155" y="732"/>
                  </a:lnTo>
                  <a:lnTo>
                    <a:pt x="154" y="739"/>
                  </a:lnTo>
                  <a:lnTo>
                    <a:pt x="152" y="748"/>
                  </a:lnTo>
                  <a:lnTo>
                    <a:pt x="148" y="762"/>
                  </a:lnTo>
                  <a:lnTo>
                    <a:pt x="146" y="770"/>
                  </a:lnTo>
                  <a:lnTo>
                    <a:pt x="144" y="779"/>
                  </a:lnTo>
                  <a:lnTo>
                    <a:pt x="146" y="786"/>
                  </a:lnTo>
                  <a:lnTo>
                    <a:pt x="148" y="791"/>
                  </a:lnTo>
                  <a:lnTo>
                    <a:pt x="144" y="800"/>
                  </a:lnTo>
                  <a:lnTo>
                    <a:pt x="144" y="804"/>
                  </a:lnTo>
                  <a:lnTo>
                    <a:pt x="144" y="809"/>
                  </a:lnTo>
                  <a:lnTo>
                    <a:pt x="144" y="813"/>
                  </a:lnTo>
                  <a:lnTo>
                    <a:pt x="146" y="817"/>
                  </a:lnTo>
                  <a:lnTo>
                    <a:pt x="150" y="824"/>
                  </a:lnTo>
                  <a:lnTo>
                    <a:pt x="152" y="831"/>
                  </a:lnTo>
                  <a:lnTo>
                    <a:pt x="152" y="836"/>
                  </a:lnTo>
                  <a:lnTo>
                    <a:pt x="150" y="842"/>
                  </a:lnTo>
                  <a:lnTo>
                    <a:pt x="148" y="847"/>
                  </a:lnTo>
                  <a:lnTo>
                    <a:pt x="141" y="858"/>
                  </a:lnTo>
                  <a:lnTo>
                    <a:pt x="137" y="869"/>
                  </a:lnTo>
                  <a:lnTo>
                    <a:pt x="130" y="885"/>
                  </a:lnTo>
                  <a:lnTo>
                    <a:pt x="128" y="894"/>
                  </a:lnTo>
                  <a:lnTo>
                    <a:pt x="126" y="903"/>
                  </a:lnTo>
                  <a:lnTo>
                    <a:pt x="125" y="920"/>
                  </a:lnTo>
                  <a:lnTo>
                    <a:pt x="119" y="934"/>
                  </a:lnTo>
                  <a:lnTo>
                    <a:pt x="119" y="940"/>
                  </a:lnTo>
                  <a:lnTo>
                    <a:pt x="119" y="945"/>
                  </a:lnTo>
                  <a:lnTo>
                    <a:pt x="123" y="954"/>
                  </a:lnTo>
                  <a:lnTo>
                    <a:pt x="126" y="965"/>
                  </a:lnTo>
                  <a:lnTo>
                    <a:pt x="128" y="978"/>
                  </a:lnTo>
                  <a:lnTo>
                    <a:pt x="126" y="987"/>
                  </a:lnTo>
                  <a:lnTo>
                    <a:pt x="125" y="994"/>
                  </a:lnTo>
                  <a:lnTo>
                    <a:pt x="121" y="1003"/>
                  </a:lnTo>
                  <a:lnTo>
                    <a:pt x="121" y="1012"/>
                  </a:lnTo>
                  <a:lnTo>
                    <a:pt x="121" y="1019"/>
                  </a:lnTo>
                  <a:lnTo>
                    <a:pt x="121" y="1025"/>
                  </a:lnTo>
                  <a:lnTo>
                    <a:pt x="125" y="1030"/>
                  </a:lnTo>
                  <a:lnTo>
                    <a:pt x="128" y="1034"/>
                  </a:lnTo>
                  <a:lnTo>
                    <a:pt x="130" y="1037"/>
                  </a:lnTo>
                  <a:lnTo>
                    <a:pt x="128" y="1045"/>
                  </a:lnTo>
                  <a:lnTo>
                    <a:pt x="126" y="1064"/>
                  </a:lnTo>
                  <a:lnTo>
                    <a:pt x="126" y="1073"/>
                  </a:lnTo>
                  <a:lnTo>
                    <a:pt x="126" y="1077"/>
                  </a:lnTo>
                  <a:lnTo>
                    <a:pt x="125" y="1081"/>
                  </a:lnTo>
                  <a:lnTo>
                    <a:pt x="117" y="1088"/>
                  </a:lnTo>
                  <a:lnTo>
                    <a:pt x="116" y="1092"/>
                  </a:lnTo>
                  <a:lnTo>
                    <a:pt x="112" y="1097"/>
                  </a:lnTo>
                  <a:lnTo>
                    <a:pt x="112" y="1106"/>
                  </a:lnTo>
                  <a:lnTo>
                    <a:pt x="116" y="1115"/>
                  </a:lnTo>
                  <a:lnTo>
                    <a:pt x="117" y="1124"/>
                  </a:lnTo>
                  <a:lnTo>
                    <a:pt x="117" y="1135"/>
                  </a:lnTo>
                  <a:lnTo>
                    <a:pt x="116" y="1144"/>
                  </a:lnTo>
                  <a:lnTo>
                    <a:pt x="112" y="1153"/>
                  </a:lnTo>
                  <a:lnTo>
                    <a:pt x="108" y="1162"/>
                  </a:lnTo>
                  <a:lnTo>
                    <a:pt x="106" y="1173"/>
                  </a:lnTo>
                  <a:lnTo>
                    <a:pt x="105" y="1195"/>
                  </a:lnTo>
                  <a:lnTo>
                    <a:pt x="106" y="1216"/>
                  </a:lnTo>
                  <a:lnTo>
                    <a:pt x="110" y="1238"/>
                  </a:lnTo>
                  <a:lnTo>
                    <a:pt x="116" y="1258"/>
                  </a:lnTo>
                  <a:lnTo>
                    <a:pt x="123" y="1273"/>
                  </a:lnTo>
                  <a:lnTo>
                    <a:pt x="130" y="1287"/>
                  </a:lnTo>
                  <a:lnTo>
                    <a:pt x="141" y="1298"/>
                  </a:lnTo>
                  <a:lnTo>
                    <a:pt x="154" y="1309"/>
                  </a:lnTo>
                  <a:lnTo>
                    <a:pt x="164" y="1316"/>
                  </a:lnTo>
                  <a:lnTo>
                    <a:pt x="179" y="1323"/>
                  </a:lnTo>
                  <a:lnTo>
                    <a:pt x="186" y="1325"/>
                  </a:lnTo>
                  <a:lnTo>
                    <a:pt x="192" y="1325"/>
                  </a:lnTo>
                  <a:lnTo>
                    <a:pt x="197" y="1321"/>
                  </a:lnTo>
                  <a:lnTo>
                    <a:pt x="199" y="1314"/>
                  </a:lnTo>
                  <a:lnTo>
                    <a:pt x="199" y="1311"/>
                  </a:lnTo>
                  <a:lnTo>
                    <a:pt x="197" y="1305"/>
                  </a:lnTo>
                  <a:lnTo>
                    <a:pt x="192" y="1298"/>
                  </a:lnTo>
                  <a:lnTo>
                    <a:pt x="184" y="1289"/>
                  </a:lnTo>
                  <a:lnTo>
                    <a:pt x="179" y="1282"/>
                  </a:lnTo>
                  <a:lnTo>
                    <a:pt x="177" y="1274"/>
                  </a:lnTo>
                  <a:lnTo>
                    <a:pt x="177" y="1265"/>
                  </a:lnTo>
                  <a:lnTo>
                    <a:pt x="177" y="1251"/>
                  </a:lnTo>
                  <a:lnTo>
                    <a:pt x="177" y="1244"/>
                  </a:lnTo>
                  <a:lnTo>
                    <a:pt x="177" y="1236"/>
                  </a:lnTo>
                  <a:lnTo>
                    <a:pt x="183" y="1231"/>
                  </a:lnTo>
                  <a:lnTo>
                    <a:pt x="188" y="1225"/>
                  </a:lnTo>
                  <a:lnTo>
                    <a:pt x="186" y="1216"/>
                  </a:lnTo>
                  <a:lnTo>
                    <a:pt x="186" y="1215"/>
                  </a:lnTo>
                  <a:lnTo>
                    <a:pt x="188" y="1215"/>
                  </a:lnTo>
                  <a:lnTo>
                    <a:pt x="190" y="1215"/>
                  </a:lnTo>
                  <a:lnTo>
                    <a:pt x="195" y="1220"/>
                  </a:lnTo>
                  <a:lnTo>
                    <a:pt x="197" y="1220"/>
                  </a:lnTo>
                  <a:lnTo>
                    <a:pt x="201" y="1216"/>
                  </a:lnTo>
                  <a:lnTo>
                    <a:pt x="202" y="1211"/>
                  </a:lnTo>
                  <a:lnTo>
                    <a:pt x="202" y="1207"/>
                  </a:lnTo>
                  <a:lnTo>
                    <a:pt x="204" y="1197"/>
                  </a:lnTo>
                  <a:lnTo>
                    <a:pt x="208" y="1191"/>
                  </a:lnTo>
                  <a:lnTo>
                    <a:pt x="213" y="1184"/>
                  </a:lnTo>
                  <a:lnTo>
                    <a:pt x="215" y="1178"/>
                  </a:lnTo>
                  <a:lnTo>
                    <a:pt x="217" y="1175"/>
                  </a:lnTo>
                  <a:lnTo>
                    <a:pt x="221" y="1173"/>
                  </a:lnTo>
                  <a:lnTo>
                    <a:pt x="226" y="1169"/>
                  </a:lnTo>
                  <a:lnTo>
                    <a:pt x="231" y="1164"/>
                  </a:lnTo>
                  <a:lnTo>
                    <a:pt x="231" y="1160"/>
                  </a:lnTo>
                  <a:lnTo>
                    <a:pt x="231" y="1157"/>
                  </a:lnTo>
                  <a:lnTo>
                    <a:pt x="228" y="1148"/>
                  </a:lnTo>
                  <a:lnTo>
                    <a:pt x="222" y="1140"/>
                  </a:lnTo>
                  <a:lnTo>
                    <a:pt x="217" y="1135"/>
                  </a:lnTo>
                  <a:lnTo>
                    <a:pt x="211" y="1128"/>
                  </a:lnTo>
                  <a:lnTo>
                    <a:pt x="211" y="1121"/>
                  </a:lnTo>
                  <a:lnTo>
                    <a:pt x="213" y="1113"/>
                  </a:lnTo>
                  <a:lnTo>
                    <a:pt x="217" y="1106"/>
                  </a:lnTo>
                  <a:lnTo>
                    <a:pt x="222" y="1102"/>
                  </a:lnTo>
                  <a:lnTo>
                    <a:pt x="230" y="1099"/>
                  </a:lnTo>
                  <a:lnTo>
                    <a:pt x="235" y="1095"/>
                  </a:lnTo>
                  <a:lnTo>
                    <a:pt x="239" y="1093"/>
                  </a:lnTo>
                  <a:lnTo>
                    <a:pt x="239" y="1090"/>
                  </a:lnTo>
                  <a:lnTo>
                    <a:pt x="240" y="1081"/>
                  </a:lnTo>
                  <a:lnTo>
                    <a:pt x="239" y="1072"/>
                  </a:lnTo>
                  <a:lnTo>
                    <a:pt x="239" y="1068"/>
                  </a:lnTo>
                  <a:lnTo>
                    <a:pt x="240" y="1066"/>
                  </a:lnTo>
                  <a:lnTo>
                    <a:pt x="244" y="1061"/>
                  </a:lnTo>
                  <a:lnTo>
                    <a:pt x="246" y="1057"/>
                  </a:lnTo>
                  <a:lnTo>
                    <a:pt x="246" y="1055"/>
                  </a:lnTo>
                  <a:lnTo>
                    <a:pt x="244" y="1054"/>
                  </a:lnTo>
                  <a:lnTo>
                    <a:pt x="246" y="1050"/>
                  </a:lnTo>
                  <a:lnTo>
                    <a:pt x="248" y="1050"/>
                  </a:lnTo>
                  <a:lnTo>
                    <a:pt x="253" y="1050"/>
                  </a:lnTo>
                  <a:lnTo>
                    <a:pt x="257" y="1050"/>
                  </a:lnTo>
                  <a:lnTo>
                    <a:pt x="259" y="1048"/>
                  </a:lnTo>
                  <a:lnTo>
                    <a:pt x="260" y="1046"/>
                  </a:lnTo>
                  <a:lnTo>
                    <a:pt x="259" y="1046"/>
                  </a:lnTo>
                  <a:lnTo>
                    <a:pt x="255" y="1043"/>
                  </a:lnTo>
                  <a:lnTo>
                    <a:pt x="249" y="1041"/>
                  </a:lnTo>
                  <a:lnTo>
                    <a:pt x="246" y="1037"/>
                  </a:lnTo>
                  <a:lnTo>
                    <a:pt x="244" y="1032"/>
                  </a:lnTo>
                  <a:lnTo>
                    <a:pt x="244" y="1026"/>
                  </a:lnTo>
                  <a:lnTo>
                    <a:pt x="246" y="1023"/>
                  </a:lnTo>
                  <a:lnTo>
                    <a:pt x="249" y="1017"/>
                  </a:lnTo>
                  <a:lnTo>
                    <a:pt x="253" y="1016"/>
                  </a:lnTo>
                  <a:lnTo>
                    <a:pt x="257" y="1016"/>
                  </a:lnTo>
                  <a:lnTo>
                    <a:pt x="266" y="1016"/>
                  </a:lnTo>
                  <a:lnTo>
                    <a:pt x="271" y="1014"/>
                  </a:lnTo>
                  <a:lnTo>
                    <a:pt x="275" y="1012"/>
                  </a:lnTo>
                  <a:lnTo>
                    <a:pt x="282" y="1005"/>
                  </a:lnTo>
                  <a:lnTo>
                    <a:pt x="287" y="994"/>
                  </a:lnTo>
                  <a:lnTo>
                    <a:pt x="287" y="990"/>
                  </a:lnTo>
                  <a:lnTo>
                    <a:pt x="286" y="985"/>
                  </a:lnTo>
                  <a:lnTo>
                    <a:pt x="284" y="981"/>
                  </a:lnTo>
                  <a:lnTo>
                    <a:pt x="280" y="978"/>
                  </a:lnTo>
                  <a:lnTo>
                    <a:pt x="278" y="972"/>
                  </a:lnTo>
                  <a:lnTo>
                    <a:pt x="278" y="970"/>
                  </a:lnTo>
                  <a:lnTo>
                    <a:pt x="280" y="970"/>
                  </a:lnTo>
                  <a:lnTo>
                    <a:pt x="291" y="970"/>
                  </a:lnTo>
                  <a:lnTo>
                    <a:pt x="298" y="969"/>
                  </a:lnTo>
                  <a:lnTo>
                    <a:pt x="306" y="965"/>
                  </a:lnTo>
                  <a:lnTo>
                    <a:pt x="313" y="963"/>
                  </a:lnTo>
                  <a:lnTo>
                    <a:pt x="320" y="959"/>
                  </a:lnTo>
                  <a:lnTo>
                    <a:pt x="333" y="959"/>
                  </a:lnTo>
                  <a:lnTo>
                    <a:pt x="338" y="959"/>
                  </a:lnTo>
                  <a:lnTo>
                    <a:pt x="345" y="958"/>
                  </a:lnTo>
                  <a:lnTo>
                    <a:pt x="349" y="954"/>
                  </a:lnTo>
                  <a:lnTo>
                    <a:pt x="353" y="949"/>
                  </a:lnTo>
                  <a:lnTo>
                    <a:pt x="360" y="940"/>
                  </a:lnTo>
                  <a:lnTo>
                    <a:pt x="365" y="932"/>
                  </a:lnTo>
                  <a:lnTo>
                    <a:pt x="365" y="927"/>
                  </a:lnTo>
                  <a:lnTo>
                    <a:pt x="365" y="923"/>
                  </a:lnTo>
                  <a:lnTo>
                    <a:pt x="364" y="920"/>
                  </a:lnTo>
                  <a:lnTo>
                    <a:pt x="360" y="916"/>
                  </a:lnTo>
                  <a:lnTo>
                    <a:pt x="356" y="914"/>
                  </a:lnTo>
                  <a:lnTo>
                    <a:pt x="354" y="911"/>
                  </a:lnTo>
                  <a:lnTo>
                    <a:pt x="353" y="907"/>
                  </a:lnTo>
                  <a:lnTo>
                    <a:pt x="354" y="903"/>
                  </a:lnTo>
                  <a:lnTo>
                    <a:pt x="356" y="900"/>
                  </a:lnTo>
                  <a:lnTo>
                    <a:pt x="356" y="896"/>
                  </a:lnTo>
                  <a:lnTo>
                    <a:pt x="356" y="893"/>
                  </a:lnTo>
                  <a:lnTo>
                    <a:pt x="353" y="891"/>
                  </a:lnTo>
                  <a:lnTo>
                    <a:pt x="349" y="887"/>
                  </a:lnTo>
                  <a:lnTo>
                    <a:pt x="342" y="885"/>
                  </a:lnTo>
                  <a:lnTo>
                    <a:pt x="338" y="880"/>
                  </a:lnTo>
                  <a:lnTo>
                    <a:pt x="335" y="874"/>
                  </a:lnTo>
                  <a:lnTo>
                    <a:pt x="333" y="869"/>
                  </a:lnTo>
                  <a:lnTo>
                    <a:pt x="331" y="856"/>
                  </a:lnTo>
                  <a:lnTo>
                    <a:pt x="333" y="851"/>
                  </a:lnTo>
                  <a:lnTo>
                    <a:pt x="336" y="847"/>
                  </a:lnTo>
                  <a:lnTo>
                    <a:pt x="340" y="849"/>
                  </a:lnTo>
                  <a:lnTo>
                    <a:pt x="345" y="855"/>
                  </a:lnTo>
                  <a:lnTo>
                    <a:pt x="347" y="860"/>
                  </a:lnTo>
                  <a:lnTo>
                    <a:pt x="349" y="867"/>
                  </a:lnTo>
                  <a:lnTo>
                    <a:pt x="353" y="873"/>
                  </a:lnTo>
                  <a:lnTo>
                    <a:pt x="354" y="878"/>
                  </a:lnTo>
                  <a:lnTo>
                    <a:pt x="360" y="883"/>
                  </a:lnTo>
                  <a:lnTo>
                    <a:pt x="364" y="885"/>
                  </a:lnTo>
                  <a:lnTo>
                    <a:pt x="369" y="885"/>
                  </a:lnTo>
                  <a:lnTo>
                    <a:pt x="374" y="885"/>
                  </a:lnTo>
                  <a:lnTo>
                    <a:pt x="382" y="883"/>
                  </a:lnTo>
                  <a:lnTo>
                    <a:pt x="387" y="883"/>
                  </a:lnTo>
                  <a:lnTo>
                    <a:pt x="392" y="883"/>
                  </a:lnTo>
                  <a:lnTo>
                    <a:pt x="400" y="883"/>
                  </a:lnTo>
                  <a:lnTo>
                    <a:pt x="403" y="882"/>
                  </a:lnTo>
                  <a:lnTo>
                    <a:pt x="409" y="874"/>
                  </a:lnTo>
                  <a:lnTo>
                    <a:pt x="421" y="856"/>
                  </a:lnTo>
                  <a:lnTo>
                    <a:pt x="429" y="842"/>
                  </a:lnTo>
                  <a:lnTo>
                    <a:pt x="429" y="838"/>
                  </a:lnTo>
                  <a:lnTo>
                    <a:pt x="429" y="836"/>
                  </a:lnTo>
                  <a:lnTo>
                    <a:pt x="427" y="835"/>
                  </a:lnTo>
                  <a:lnTo>
                    <a:pt x="427" y="831"/>
                  </a:lnTo>
                  <a:lnTo>
                    <a:pt x="429" y="827"/>
                  </a:lnTo>
                  <a:lnTo>
                    <a:pt x="432" y="824"/>
                  </a:lnTo>
                  <a:lnTo>
                    <a:pt x="438" y="818"/>
                  </a:lnTo>
                  <a:lnTo>
                    <a:pt x="443" y="809"/>
                  </a:lnTo>
                  <a:lnTo>
                    <a:pt x="450" y="802"/>
                  </a:lnTo>
                  <a:lnTo>
                    <a:pt x="456" y="800"/>
                  </a:lnTo>
                  <a:lnTo>
                    <a:pt x="461" y="800"/>
                  </a:lnTo>
                  <a:lnTo>
                    <a:pt x="463" y="797"/>
                  </a:lnTo>
                  <a:lnTo>
                    <a:pt x="465" y="793"/>
                  </a:lnTo>
                  <a:lnTo>
                    <a:pt x="468" y="786"/>
                  </a:lnTo>
                  <a:lnTo>
                    <a:pt x="474" y="775"/>
                  </a:lnTo>
                  <a:lnTo>
                    <a:pt x="481" y="768"/>
                  </a:lnTo>
                  <a:lnTo>
                    <a:pt x="487" y="760"/>
                  </a:lnTo>
                  <a:lnTo>
                    <a:pt x="488" y="753"/>
                  </a:lnTo>
                  <a:lnTo>
                    <a:pt x="490" y="746"/>
                  </a:lnTo>
                  <a:lnTo>
                    <a:pt x="488" y="739"/>
                  </a:lnTo>
                  <a:lnTo>
                    <a:pt x="485" y="722"/>
                  </a:lnTo>
                  <a:lnTo>
                    <a:pt x="485" y="715"/>
                  </a:lnTo>
                  <a:lnTo>
                    <a:pt x="485" y="706"/>
                  </a:lnTo>
                  <a:lnTo>
                    <a:pt x="488" y="697"/>
                  </a:lnTo>
                  <a:lnTo>
                    <a:pt x="496" y="690"/>
                  </a:lnTo>
                  <a:lnTo>
                    <a:pt x="510" y="679"/>
                  </a:lnTo>
                  <a:lnTo>
                    <a:pt x="530" y="666"/>
                  </a:lnTo>
                  <a:lnTo>
                    <a:pt x="541" y="657"/>
                  </a:lnTo>
                  <a:lnTo>
                    <a:pt x="559" y="648"/>
                  </a:lnTo>
                  <a:lnTo>
                    <a:pt x="579" y="641"/>
                  </a:lnTo>
                  <a:lnTo>
                    <a:pt x="592" y="636"/>
                  </a:lnTo>
                  <a:lnTo>
                    <a:pt x="597" y="632"/>
                  </a:lnTo>
                  <a:lnTo>
                    <a:pt x="599" y="625"/>
                  </a:lnTo>
                  <a:lnTo>
                    <a:pt x="601" y="618"/>
                  </a:lnTo>
                  <a:lnTo>
                    <a:pt x="601" y="608"/>
                  </a:lnTo>
                  <a:lnTo>
                    <a:pt x="604" y="603"/>
                  </a:lnTo>
                  <a:lnTo>
                    <a:pt x="608" y="596"/>
                  </a:lnTo>
                  <a:lnTo>
                    <a:pt x="617" y="587"/>
                  </a:lnTo>
                  <a:lnTo>
                    <a:pt x="624" y="578"/>
                  </a:lnTo>
                  <a:lnTo>
                    <a:pt x="626" y="572"/>
                  </a:lnTo>
                  <a:lnTo>
                    <a:pt x="626" y="567"/>
                  </a:lnTo>
                  <a:lnTo>
                    <a:pt x="624" y="556"/>
                  </a:lnTo>
                  <a:lnTo>
                    <a:pt x="626" y="551"/>
                  </a:lnTo>
                  <a:lnTo>
                    <a:pt x="628" y="547"/>
                  </a:lnTo>
                  <a:lnTo>
                    <a:pt x="631" y="538"/>
                  </a:lnTo>
                  <a:lnTo>
                    <a:pt x="633" y="532"/>
                  </a:lnTo>
                  <a:lnTo>
                    <a:pt x="635" y="525"/>
                  </a:lnTo>
                  <a:lnTo>
                    <a:pt x="635" y="513"/>
                  </a:lnTo>
                  <a:lnTo>
                    <a:pt x="631" y="496"/>
                  </a:lnTo>
                  <a:lnTo>
                    <a:pt x="630" y="489"/>
                  </a:lnTo>
                  <a:lnTo>
                    <a:pt x="628" y="480"/>
                  </a:lnTo>
                  <a:lnTo>
                    <a:pt x="628" y="473"/>
                  </a:lnTo>
                  <a:lnTo>
                    <a:pt x="630" y="464"/>
                  </a:lnTo>
                  <a:lnTo>
                    <a:pt x="635" y="455"/>
                  </a:lnTo>
                  <a:lnTo>
                    <a:pt x="639" y="449"/>
                  </a:lnTo>
                  <a:lnTo>
                    <a:pt x="642" y="447"/>
                  </a:lnTo>
                  <a:lnTo>
                    <a:pt x="649" y="446"/>
                  </a:lnTo>
                  <a:lnTo>
                    <a:pt x="653" y="446"/>
                  </a:lnTo>
                  <a:lnTo>
                    <a:pt x="655" y="444"/>
                  </a:lnTo>
                  <a:lnTo>
                    <a:pt x="660" y="438"/>
                  </a:lnTo>
                  <a:lnTo>
                    <a:pt x="664" y="431"/>
                  </a:lnTo>
                  <a:lnTo>
                    <a:pt x="669" y="418"/>
                  </a:lnTo>
                  <a:lnTo>
                    <a:pt x="671" y="411"/>
                  </a:lnTo>
                  <a:lnTo>
                    <a:pt x="675" y="406"/>
                  </a:lnTo>
                  <a:lnTo>
                    <a:pt x="680" y="400"/>
                  </a:lnTo>
                  <a:lnTo>
                    <a:pt x="686" y="397"/>
                  </a:lnTo>
                  <a:lnTo>
                    <a:pt x="693" y="390"/>
                  </a:lnTo>
                  <a:lnTo>
                    <a:pt x="697" y="380"/>
                  </a:lnTo>
                  <a:lnTo>
                    <a:pt x="700" y="371"/>
                  </a:lnTo>
                  <a:lnTo>
                    <a:pt x="704" y="362"/>
                  </a:lnTo>
                  <a:lnTo>
                    <a:pt x="704" y="352"/>
                  </a:lnTo>
                  <a:lnTo>
                    <a:pt x="702" y="342"/>
                  </a:lnTo>
                  <a:close/>
                </a:path>
              </a:pathLst>
            </a:custGeom>
            <a:solidFill>
              <a:srgbClr val="00A79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TW" altLang="en-US"/>
            </a:p>
          </p:txBody>
        </p:sp>
        <p:sp>
          <p:nvSpPr>
            <p:cNvPr id="35869" name="Freeform 11"/>
            <p:cNvSpPr>
              <a:spLocks noEditPoints="1"/>
            </p:cNvSpPr>
            <p:nvPr/>
          </p:nvSpPr>
          <p:spPr bwMode="auto">
            <a:xfrm>
              <a:off x="5060950" y="1565275"/>
              <a:ext cx="3795713" cy="3197225"/>
            </a:xfrm>
            <a:custGeom>
              <a:avLst/>
              <a:gdLst>
                <a:gd name="T0" fmla="*/ 2147483647 w 2391"/>
                <a:gd name="T1" fmla="*/ 2147483647 h 2014"/>
                <a:gd name="T2" fmla="*/ 2147483647 w 2391"/>
                <a:gd name="T3" fmla="*/ 2147483647 h 2014"/>
                <a:gd name="T4" fmla="*/ 2147483647 w 2391"/>
                <a:gd name="T5" fmla="*/ 2147483647 h 2014"/>
                <a:gd name="T6" fmla="*/ 2147483647 w 2391"/>
                <a:gd name="T7" fmla="*/ 2147483647 h 2014"/>
                <a:gd name="T8" fmla="*/ 2147483647 w 2391"/>
                <a:gd name="T9" fmla="*/ 2147483647 h 2014"/>
                <a:gd name="T10" fmla="*/ 2147483647 w 2391"/>
                <a:gd name="T11" fmla="*/ 2147483647 h 2014"/>
                <a:gd name="T12" fmla="*/ 2147483647 w 2391"/>
                <a:gd name="T13" fmla="*/ 2147483647 h 2014"/>
                <a:gd name="T14" fmla="*/ 2147483647 w 2391"/>
                <a:gd name="T15" fmla="*/ 2147483647 h 2014"/>
                <a:gd name="T16" fmla="*/ 2147483647 w 2391"/>
                <a:gd name="T17" fmla="*/ 2147483647 h 2014"/>
                <a:gd name="T18" fmla="*/ 2147483647 w 2391"/>
                <a:gd name="T19" fmla="*/ 2147483647 h 2014"/>
                <a:gd name="T20" fmla="*/ 2147483647 w 2391"/>
                <a:gd name="T21" fmla="*/ 2147483647 h 2014"/>
                <a:gd name="T22" fmla="*/ 2147483647 w 2391"/>
                <a:gd name="T23" fmla="*/ 2147483647 h 2014"/>
                <a:gd name="T24" fmla="*/ 2147483647 w 2391"/>
                <a:gd name="T25" fmla="*/ 2147483647 h 2014"/>
                <a:gd name="T26" fmla="*/ 2147483647 w 2391"/>
                <a:gd name="T27" fmla="*/ 2147483647 h 2014"/>
                <a:gd name="T28" fmla="*/ 2147483647 w 2391"/>
                <a:gd name="T29" fmla="*/ 2147483647 h 2014"/>
                <a:gd name="T30" fmla="*/ 2147483647 w 2391"/>
                <a:gd name="T31" fmla="*/ 2147483647 h 2014"/>
                <a:gd name="T32" fmla="*/ 2147483647 w 2391"/>
                <a:gd name="T33" fmla="*/ 2147483647 h 2014"/>
                <a:gd name="T34" fmla="*/ 2147483647 w 2391"/>
                <a:gd name="T35" fmla="*/ 2147483647 h 2014"/>
                <a:gd name="T36" fmla="*/ 2147483647 w 2391"/>
                <a:gd name="T37" fmla="*/ 2147483647 h 2014"/>
                <a:gd name="T38" fmla="*/ 2147483647 w 2391"/>
                <a:gd name="T39" fmla="*/ 2147483647 h 2014"/>
                <a:gd name="T40" fmla="*/ 2147483647 w 2391"/>
                <a:gd name="T41" fmla="*/ 2147483647 h 2014"/>
                <a:gd name="T42" fmla="*/ 2147483647 w 2391"/>
                <a:gd name="T43" fmla="*/ 2147483647 h 2014"/>
                <a:gd name="T44" fmla="*/ 2147483647 w 2391"/>
                <a:gd name="T45" fmla="*/ 2147483647 h 2014"/>
                <a:gd name="T46" fmla="*/ 2147483647 w 2391"/>
                <a:gd name="T47" fmla="*/ 2147483647 h 2014"/>
                <a:gd name="T48" fmla="*/ 2147483647 w 2391"/>
                <a:gd name="T49" fmla="*/ 2147483647 h 2014"/>
                <a:gd name="T50" fmla="*/ 2147483647 w 2391"/>
                <a:gd name="T51" fmla="*/ 2147483647 h 2014"/>
                <a:gd name="T52" fmla="*/ 2147483647 w 2391"/>
                <a:gd name="T53" fmla="*/ 2147483647 h 2014"/>
                <a:gd name="T54" fmla="*/ 2147483647 w 2391"/>
                <a:gd name="T55" fmla="*/ 2147483647 h 2014"/>
                <a:gd name="T56" fmla="*/ 2147483647 w 2391"/>
                <a:gd name="T57" fmla="*/ 2147483647 h 2014"/>
                <a:gd name="T58" fmla="*/ 2147483647 w 2391"/>
                <a:gd name="T59" fmla="*/ 2147483647 h 2014"/>
                <a:gd name="T60" fmla="*/ 2147483647 w 2391"/>
                <a:gd name="T61" fmla="*/ 2147483647 h 2014"/>
                <a:gd name="T62" fmla="*/ 2147483647 w 2391"/>
                <a:gd name="T63" fmla="*/ 2147483647 h 2014"/>
                <a:gd name="T64" fmla="*/ 2147483647 w 2391"/>
                <a:gd name="T65" fmla="*/ 2147483647 h 2014"/>
                <a:gd name="T66" fmla="*/ 2147483647 w 2391"/>
                <a:gd name="T67" fmla="*/ 2147483647 h 2014"/>
                <a:gd name="T68" fmla="*/ 2147483647 w 2391"/>
                <a:gd name="T69" fmla="*/ 2147483647 h 2014"/>
                <a:gd name="T70" fmla="*/ 2147483647 w 2391"/>
                <a:gd name="T71" fmla="*/ 2147483647 h 2014"/>
                <a:gd name="T72" fmla="*/ 2147483647 w 2391"/>
                <a:gd name="T73" fmla="*/ 2147483647 h 2014"/>
                <a:gd name="T74" fmla="*/ 2147483647 w 2391"/>
                <a:gd name="T75" fmla="*/ 2147483647 h 2014"/>
                <a:gd name="T76" fmla="*/ 2147483647 w 2391"/>
                <a:gd name="T77" fmla="*/ 2147483647 h 2014"/>
                <a:gd name="T78" fmla="*/ 2147483647 w 2391"/>
                <a:gd name="T79" fmla="*/ 2147483647 h 2014"/>
                <a:gd name="T80" fmla="*/ 2147483647 w 2391"/>
                <a:gd name="T81" fmla="*/ 2147483647 h 2014"/>
                <a:gd name="T82" fmla="*/ 2147483647 w 2391"/>
                <a:gd name="T83" fmla="*/ 2147483647 h 2014"/>
                <a:gd name="T84" fmla="*/ 2147483647 w 2391"/>
                <a:gd name="T85" fmla="*/ 2147483647 h 2014"/>
                <a:gd name="T86" fmla="*/ 2147483647 w 2391"/>
                <a:gd name="T87" fmla="*/ 2147483647 h 2014"/>
                <a:gd name="T88" fmla="*/ 2147483647 w 2391"/>
                <a:gd name="T89" fmla="*/ 2147483647 h 2014"/>
                <a:gd name="T90" fmla="*/ 2147483647 w 2391"/>
                <a:gd name="T91" fmla="*/ 2147483647 h 2014"/>
                <a:gd name="T92" fmla="*/ 2147483647 w 2391"/>
                <a:gd name="T93" fmla="*/ 2147483647 h 2014"/>
                <a:gd name="T94" fmla="*/ 2147483647 w 2391"/>
                <a:gd name="T95" fmla="*/ 2147483647 h 2014"/>
                <a:gd name="T96" fmla="*/ 2147483647 w 2391"/>
                <a:gd name="T97" fmla="*/ 2147483647 h 2014"/>
                <a:gd name="T98" fmla="*/ 2147483647 w 2391"/>
                <a:gd name="T99" fmla="*/ 2147483647 h 2014"/>
                <a:gd name="T100" fmla="*/ 2147483647 w 2391"/>
                <a:gd name="T101" fmla="*/ 2147483647 h 2014"/>
                <a:gd name="T102" fmla="*/ 2147483647 w 2391"/>
                <a:gd name="T103" fmla="*/ 2147483647 h 2014"/>
                <a:gd name="T104" fmla="*/ 2147483647 w 2391"/>
                <a:gd name="T105" fmla="*/ 2147483647 h 2014"/>
                <a:gd name="T106" fmla="*/ 2147483647 w 2391"/>
                <a:gd name="T107" fmla="*/ 2147483647 h 2014"/>
                <a:gd name="T108" fmla="*/ 2147483647 w 2391"/>
                <a:gd name="T109" fmla="*/ 2147483647 h 2014"/>
                <a:gd name="T110" fmla="*/ 2147483647 w 2391"/>
                <a:gd name="T111" fmla="*/ 2147483647 h 2014"/>
                <a:gd name="T112" fmla="*/ 2147483647 w 2391"/>
                <a:gd name="T113" fmla="*/ 2147483647 h 2014"/>
                <a:gd name="T114" fmla="*/ 2147483647 w 2391"/>
                <a:gd name="T115" fmla="*/ 2147483647 h 2014"/>
                <a:gd name="T116" fmla="*/ 2147483647 w 2391"/>
                <a:gd name="T117" fmla="*/ 2147483647 h 2014"/>
                <a:gd name="T118" fmla="*/ 2147483647 w 2391"/>
                <a:gd name="T119" fmla="*/ 2147483647 h 2014"/>
                <a:gd name="T120" fmla="*/ 2147483647 w 2391"/>
                <a:gd name="T121" fmla="*/ 2147483647 h 2014"/>
                <a:gd name="T122" fmla="*/ 2147483647 w 2391"/>
                <a:gd name="T123" fmla="*/ 2147483647 h 2014"/>
                <a:gd name="T124" fmla="*/ 2147483647 w 2391"/>
                <a:gd name="T125" fmla="*/ 2147483647 h 201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391" h="2014">
                  <a:moveTo>
                    <a:pt x="1605" y="168"/>
                  </a:moveTo>
                  <a:lnTo>
                    <a:pt x="1605" y="168"/>
                  </a:lnTo>
                  <a:lnTo>
                    <a:pt x="1615" y="163"/>
                  </a:lnTo>
                  <a:lnTo>
                    <a:pt x="1620" y="161"/>
                  </a:lnTo>
                  <a:lnTo>
                    <a:pt x="1627" y="161"/>
                  </a:lnTo>
                  <a:lnTo>
                    <a:pt x="1634" y="163"/>
                  </a:lnTo>
                  <a:lnTo>
                    <a:pt x="1636" y="165"/>
                  </a:lnTo>
                  <a:lnTo>
                    <a:pt x="1640" y="168"/>
                  </a:lnTo>
                  <a:lnTo>
                    <a:pt x="1642" y="175"/>
                  </a:lnTo>
                  <a:lnTo>
                    <a:pt x="1643" y="183"/>
                  </a:lnTo>
                  <a:lnTo>
                    <a:pt x="1647" y="192"/>
                  </a:lnTo>
                  <a:lnTo>
                    <a:pt x="1647" y="197"/>
                  </a:lnTo>
                  <a:lnTo>
                    <a:pt x="1647" y="201"/>
                  </a:lnTo>
                  <a:lnTo>
                    <a:pt x="1643" y="208"/>
                  </a:lnTo>
                  <a:lnTo>
                    <a:pt x="1640" y="212"/>
                  </a:lnTo>
                  <a:lnTo>
                    <a:pt x="1634" y="213"/>
                  </a:lnTo>
                  <a:lnTo>
                    <a:pt x="1629" y="213"/>
                  </a:lnTo>
                  <a:lnTo>
                    <a:pt x="1624" y="213"/>
                  </a:lnTo>
                  <a:lnTo>
                    <a:pt x="1618" y="210"/>
                  </a:lnTo>
                  <a:lnTo>
                    <a:pt x="1607" y="204"/>
                  </a:lnTo>
                  <a:lnTo>
                    <a:pt x="1600" y="195"/>
                  </a:lnTo>
                  <a:lnTo>
                    <a:pt x="1598" y="192"/>
                  </a:lnTo>
                  <a:lnTo>
                    <a:pt x="1596" y="188"/>
                  </a:lnTo>
                  <a:lnTo>
                    <a:pt x="1596" y="183"/>
                  </a:lnTo>
                  <a:lnTo>
                    <a:pt x="1598" y="179"/>
                  </a:lnTo>
                  <a:lnTo>
                    <a:pt x="1602" y="174"/>
                  </a:lnTo>
                  <a:lnTo>
                    <a:pt x="1605" y="168"/>
                  </a:lnTo>
                  <a:close/>
                  <a:moveTo>
                    <a:pt x="1687" y="251"/>
                  </a:moveTo>
                  <a:lnTo>
                    <a:pt x="1687" y="251"/>
                  </a:lnTo>
                  <a:lnTo>
                    <a:pt x="1692" y="250"/>
                  </a:lnTo>
                  <a:lnTo>
                    <a:pt x="1696" y="244"/>
                  </a:lnTo>
                  <a:lnTo>
                    <a:pt x="1698" y="237"/>
                  </a:lnTo>
                  <a:lnTo>
                    <a:pt x="1696" y="232"/>
                  </a:lnTo>
                  <a:lnTo>
                    <a:pt x="1692" y="228"/>
                  </a:lnTo>
                  <a:lnTo>
                    <a:pt x="1685" y="224"/>
                  </a:lnTo>
                  <a:lnTo>
                    <a:pt x="1678" y="222"/>
                  </a:lnTo>
                  <a:lnTo>
                    <a:pt x="1671" y="222"/>
                  </a:lnTo>
                  <a:lnTo>
                    <a:pt x="1663" y="222"/>
                  </a:lnTo>
                  <a:lnTo>
                    <a:pt x="1658" y="224"/>
                  </a:lnTo>
                  <a:lnTo>
                    <a:pt x="1653" y="228"/>
                  </a:lnTo>
                  <a:lnTo>
                    <a:pt x="1651" y="232"/>
                  </a:lnTo>
                  <a:lnTo>
                    <a:pt x="1651" y="233"/>
                  </a:lnTo>
                  <a:lnTo>
                    <a:pt x="1651" y="237"/>
                  </a:lnTo>
                  <a:lnTo>
                    <a:pt x="1653" y="241"/>
                  </a:lnTo>
                  <a:lnTo>
                    <a:pt x="1660" y="246"/>
                  </a:lnTo>
                  <a:lnTo>
                    <a:pt x="1669" y="250"/>
                  </a:lnTo>
                  <a:lnTo>
                    <a:pt x="1680" y="251"/>
                  </a:lnTo>
                  <a:lnTo>
                    <a:pt x="1687" y="251"/>
                  </a:lnTo>
                  <a:close/>
                  <a:moveTo>
                    <a:pt x="1812" y="308"/>
                  </a:moveTo>
                  <a:lnTo>
                    <a:pt x="1812" y="308"/>
                  </a:lnTo>
                  <a:lnTo>
                    <a:pt x="1810" y="306"/>
                  </a:lnTo>
                  <a:lnTo>
                    <a:pt x="1806" y="306"/>
                  </a:lnTo>
                  <a:lnTo>
                    <a:pt x="1803" y="309"/>
                  </a:lnTo>
                  <a:lnTo>
                    <a:pt x="1803" y="311"/>
                  </a:lnTo>
                  <a:lnTo>
                    <a:pt x="1805" y="315"/>
                  </a:lnTo>
                  <a:lnTo>
                    <a:pt x="1808" y="317"/>
                  </a:lnTo>
                  <a:lnTo>
                    <a:pt x="1812" y="315"/>
                  </a:lnTo>
                  <a:lnTo>
                    <a:pt x="1814" y="311"/>
                  </a:lnTo>
                  <a:lnTo>
                    <a:pt x="1812" y="308"/>
                  </a:lnTo>
                  <a:close/>
                  <a:moveTo>
                    <a:pt x="985" y="40"/>
                  </a:moveTo>
                  <a:lnTo>
                    <a:pt x="985" y="40"/>
                  </a:lnTo>
                  <a:lnTo>
                    <a:pt x="985" y="43"/>
                  </a:lnTo>
                  <a:lnTo>
                    <a:pt x="985" y="45"/>
                  </a:lnTo>
                  <a:lnTo>
                    <a:pt x="979" y="47"/>
                  </a:lnTo>
                  <a:lnTo>
                    <a:pt x="972" y="49"/>
                  </a:lnTo>
                  <a:lnTo>
                    <a:pt x="967" y="52"/>
                  </a:lnTo>
                  <a:lnTo>
                    <a:pt x="965" y="56"/>
                  </a:lnTo>
                  <a:lnTo>
                    <a:pt x="965" y="60"/>
                  </a:lnTo>
                  <a:lnTo>
                    <a:pt x="967" y="63"/>
                  </a:lnTo>
                  <a:lnTo>
                    <a:pt x="970" y="65"/>
                  </a:lnTo>
                  <a:lnTo>
                    <a:pt x="977" y="70"/>
                  </a:lnTo>
                  <a:lnTo>
                    <a:pt x="990" y="72"/>
                  </a:lnTo>
                  <a:lnTo>
                    <a:pt x="1003" y="72"/>
                  </a:lnTo>
                  <a:lnTo>
                    <a:pt x="1014" y="70"/>
                  </a:lnTo>
                  <a:lnTo>
                    <a:pt x="1024" y="67"/>
                  </a:lnTo>
                  <a:lnTo>
                    <a:pt x="1028" y="63"/>
                  </a:lnTo>
                  <a:lnTo>
                    <a:pt x="1032" y="60"/>
                  </a:lnTo>
                  <a:lnTo>
                    <a:pt x="1032" y="56"/>
                  </a:lnTo>
                  <a:lnTo>
                    <a:pt x="1032" y="52"/>
                  </a:lnTo>
                  <a:lnTo>
                    <a:pt x="1030" y="47"/>
                  </a:lnTo>
                  <a:lnTo>
                    <a:pt x="1024" y="42"/>
                  </a:lnTo>
                  <a:lnTo>
                    <a:pt x="1019" y="38"/>
                  </a:lnTo>
                  <a:lnTo>
                    <a:pt x="1014" y="32"/>
                  </a:lnTo>
                  <a:lnTo>
                    <a:pt x="1010" y="25"/>
                  </a:lnTo>
                  <a:lnTo>
                    <a:pt x="1006" y="18"/>
                  </a:lnTo>
                  <a:lnTo>
                    <a:pt x="1003" y="11"/>
                  </a:lnTo>
                  <a:lnTo>
                    <a:pt x="997" y="5"/>
                  </a:lnTo>
                  <a:lnTo>
                    <a:pt x="990" y="2"/>
                  </a:lnTo>
                  <a:lnTo>
                    <a:pt x="983" y="0"/>
                  </a:lnTo>
                  <a:lnTo>
                    <a:pt x="976" y="2"/>
                  </a:lnTo>
                  <a:lnTo>
                    <a:pt x="968" y="5"/>
                  </a:lnTo>
                  <a:lnTo>
                    <a:pt x="963" y="11"/>
                  </a:lnTo>
                  <a:lnTo>
                    <a:pt x="959" y="18"/>
                  </a:lnTo>
                  <a:lnTo>
                    <a:pt x="959" y="23"/>
                  </a:lnTo>
                  <a:lnTo>
                    <a:pt x="961" y="27"/>
                  </a:lnTo>
                  <a:lnTo>
                    <a:pt x="965" y="29"/>
                  </a:lnTo>
                  <a:lnTo>
                    <a:pt x="970" y="31"/>
                  </a:lnTo>
                  <a:lnTo>
                    <a:pt x="979" y="34"/>
                  </a:lnTo>
                  <a:lnTo>
                    <a:pt x="983" y="38"/>
                  </a:lnTo>
                  <a:lnTo>
                    <a:pt x="985" y="40"/>
                  </a:lnTo>
                  <a:close/>
                  <a:moveTo>
                    <a:pt x="1043" y="99"/>
                  </a:moveTo>
                  <a:lnTo>
                    <a:pt x="1043" y="99"/>
                  </a:lnTo>
                  <a:lnTo>
                    <a:pt x="1050" y="99"/>
                  </a:lnTo>
                  <a:lnTo>
                    <a:pt x="1055" y="98"/>
                  </a:lnTo>
                  <a:lnTo>
                    <a:pt x="1068" y="92"/>
                  </a:lnTo>
                  <a:lnTo>
                    <a:pt x="1073" y="89"/>
                  </a:lnTo>
                  <a:lnTo>
                    <a:pt x="1079" y="89"/>
                  </a:lnTo>
                  <a:lnTo>
                    <a:pt x="1090" y="89"/>
                  </a:lnTo>
                  <a:lnTo>
                    <a:pt x="1095" y="87"/>
                  </a:lnTo>
                  <a:lnTo>
                    <a:pt x="1100" y="83"/>
                  </a:lnTo>
                  <a:lnTo>
                    <a:pt x="1102" y="78"/>
                  </a:lnTo>
                  <a:lnTo>
                    <a:pt x="1102" y="74"/>
                  </a:lnTo>
                  <a:lnTo>
                    <a:pt x="1100" y="69"/>
                  </a:lnTo>
                  <a:lnTo>
                    <a:pt x="1097" y="63"/>
                  </a:lnTo>
                  <a:lnTo>
                    <a:pt x="1093" y="60"/>
                  </a:lnTo>
                  <a:lnTo>
                    <a:pt x="1088" y="58"/>
                  </a:lnTo>
                  <a:lnTo>
                    <a:pt x="1079" y="54"/>
                  </a:lnTo>
                  <a:lnTo>
                    <a:pt x="1068" y="54"/>
                  </a:lnTo>
                  <a:lnTo>
                    <a:pt x="1061" y="56"/>
                  </a:lnTo>
                  <a:lnTo>
                    <a:pt x="1057" y="58"/>
                  </a:lnTo>
                  <a:lnTo>
                    <a:pt x="1053" y="61"/>
                  </a:lnTo>
                  <a:lnTo>
                    <a:pt x="1053" y="65"/>
                  </a:lnTo>
                  <a:lnTo>
                    <a:pt x="1052" y="70"/>
                  </a:lnTo>
                  <a:lnTo>
                    <a:pt x="1046" y="78"/>
                  </a:lnTo>
                  <a:lnTo>
                    <a:pt x="1039" y="87"/>
                  </a:lnTo>
                  <a:lnTo>
                    <a:pt x="1037" y="90"/>
                  </a:lnTo>
                  <a:lnTo>
                    <a:pt x="1037" y="94"/>
                  </a:lnTo>
                  <a:lnTo>
                    <a:pt x="1037" y="98"/>
                  </a:lnTo>
                  <a:lnTo>
                    <a:pt x="1043" y="99"/>
                  </a:lnTo>
                  <a:close/>
                  <a:moveTo>
                    <a:pt x="2275" y="322"/>
                  </a:moveTo>
                  <a:lnTo>
                    <a:pt x="2275" y="322"/>
                  </a:lnTo>
                  <a:lnTo>
                    <a:pt x="2282" y="320"/>
                  </a:lnTo>
                  <a:lnTo>
                    <a:pt x="2286" y="317"/>
                  </a:lnTo>
                  <a:lnTo>
                    <a:pt x="2288" y="313"/>
                  </a:lnTo>
                  <a:lnTo>
                    <a:pt x="2286" y="309"/>
                  </a:lnTo>
                  <a:lnTo>
                    <a:pt x="2284" y="306"/>
                  </a:lnTo>
                  <a:lnTo>
                    <a:pt x="2275" y="304"/>
                  </a:lnTo>
                  <a:lnTo>
                    <a:pt x="2266" y="302"/>
                  </a:lnTo>
                  <a:lnTo>
                    <a:pt x="2262" y="302"/>
                  </a:lnTo>
                  <a:lnTo>
                    <a:pt x="2257" y="302"/>
                  </a:lnTo>
                  <a:lnTo>
                    <a:pt x="2255" y="306"/>
                  </a:lnTo>
                  <a:lnTo>
                    <a:pt x="2255" y="311"/>
                  </a:lnTo>
                  <a:lnTo>
                    <a:pt x="2259" y="315"/>
                  </a:lnTo>
                  <a:lnTo>
                    <a:pt x="2264" y="318"/>
                  </a:lnTo>
                  <a:lnTo>
                    <a:pt x="2275" y="322"/>
                  </a:lnTo>
                  <a:close/>
                  <a:moveTo>
                    <a:pt x="2091" y="340"/>
                  </a:moveTo>
                  <a:lnTo>
                    <a:pt x="2091" y="340"/>
                  </a:lnTo>
                  <a:lnTo>
                    <a:pt x="2091" y="336"/>
                  </a:lnTo>
                  <a:lnTo>
                    <a:pt x="2089" y="335"/>
                  </a:lnTo>
                  <a:lnTo>
                    <a:pt x="2087" y="333"/>
                  </a:lnTo>
                  <a:lnTo>
                    <a:pt x="2083" y="333"/>
                  </a:lnTo>
                  <a:lnTo>
                    <a:pt x="2078" y="333"/>
                  </a:lnTo>
                  <a:lnTo>
                    <a:pt x="2078" y="336"/>
                  </a:lnTo>
                  <a:lnTo>
                    <a:pt x="2078" y="338"/>
                  </a:lnTo>
                  <a:lnTo>
                    <a:pt x="2080" y="344"/>
                  </a:lnTo>
                  <a:lnTo>
                    <a:pt x="2083" y="346"/>
                  </a:lnTo>
                  <a:lnTo>
                    <a:pt x="2089" y="346"/>
                  </a:lnTo>
                  <a:lnTo>
                    <a:pt x="2091" y="340"/>
                  </a:lnTo>
                  <a:close/>
                  <a:moveTo>
                    <a:pt x="1823" y="318"/>
                  </a:moveTo>
                  <a:lnTo>
                    <a:pt x="1823" y="318"/>
                  </a:lnTo>
                  <a:lnTo>
                    <a:pt x="1826" y="320"/>
                  </a:lnTo>
                  <a:lnTo>
                    <a:pt x="1830" y="318"/>
                  </a:lnTo>
                  <a:lnTo>
                    <a:pt x="1832" y="317"/>
                  </a:lnTo>
                  <a:lnTo>
                    <a:pt x="1834" y="313"/>
                  </a:lnTo>
                  <a:lnTo>
                    <a:pt x="1834" y="309"/>
                  </a:lnTo>
                  <a:lnTo>
                    <a:pt x="1832" y="308"/>
                  </a:lnTo>
                  <a:lnTo>
                    <a:pt x="1830" y="304"/>
                  </a:lnTo>
                  <a:lnTo>
                    <a:pt x="1826" y="302"/>
                  </a:lnTo>
                  <a:lnTo>
                    <a:pt x="1823" y="302"/>
                  </a:lnTo>
                  <a:lnTo>
                    <a:pt x="1821" y="304"/>
                  </a:lnTo>
                  <a:lnTo>
                    <a:pt x="1819" y="308"/>
                  </a:lnTo>
                  <a:lnTo>
                    <a:pt x="1817" y="313"/>
                  </a:lnTo>
                  <a:lnTo>
                    <a:pt x="1819" y="317"/>
                  </a:lnTo>
                  <a:lnTo>
                    <a:pt x="1823" y="318"/>
                  </a:lnTo>
                  <a:close/>
                  <a:moveTo>
                    <a:pt x="1557" y="1207"/>
                  </a:moveTo>
                  <a:lnTo>
                    <a:pt x="1557" y="1207"/>
                  </a:lnTo>
                  <a:lnTo>
                    <a:pt x="1558" y="1203"/>
                  </a:lnTo>
                  <a:lnTo>
                    <a:pt x="1558" y="1198"/>
                  </a:lnTo>
                  <a:lnTo>
                    <a:pt x="1557" y="1194"/>
                  </a:lnTo>
                  <a:lnTo>
                    <a:pt x="1551" y="1192"/>
                  </a:lnTo>
                  <a:lnTo>
                    <a:pt x="1548" y="1192"/>
                  </a:lnTo>
                  <a:lnTo>
                    <a:pt x="1542" y="1194"/>
                  </a:lnTo>
                  <a:lnTo>
                    <a:pt x="1533" y="1201"/>
                  </a:lnTo>
                  <a:lnTo>
                    <a:pt x="1529" y="1205"/>
                  </a:lnTo>
                  <a:lnTo>
                    <a:pt x="1529" y="1209"/>
                  </a:lnTo>
                  <a:lnTo>
                    <a:pt x="1529" y="1212"/>
                  </a:lnTo>
                  <a:lnTo>
                    <a:pt x="1533" y="1216"/>
                  </a:lnTo>
                  <a:lnTo>
                    <a:pt x="1540" y="1218"/>
                  </a:lnTo>
                  <a:lnTo>
                    <a:pt x="1546" y="1216"/>
                  </a:lnTo>
                  <a:lnTo>
                    <a:pt x="1553" y="1212"/>
                  </a:lnTo>
                  <a:lnTo>
                    <a:pt x="1557" y="1207"/>
                  </a:lnTo>
                  <a:close/>
                  <a:moveTo>
                    <a:pt x="1647" y="1004"/>
                  </a:moveTo>
                  <a:lnTo>
                    <a:pt x="1647" y="1004"/>
                  </a:lnTo>
                  <a:lnTo>
                    <a:pt x="1643" y="1006"/>
                  </a:lnTo>
                  <a:lnTo>
                    <a:pt x="1642" y="1008"/>
                  </a:lnTo>
                  <a:lnTo>
                    <a:pt x="1638" y="1017"/>
                  </a:lnTo>
                  <a:lnTo>
                    <a:pt x="1640" y="1024"/>
                  </a:lnTo>
                  <a:lnTo>
                    <a:pt x="1640" y="1028"/>
                  </a:lnTo>
                  <a:lnTo>
                    <a:pt x="1643" y="1031"/>
                  </a:lnTo>
                  <a:lnTo>
                    <a:pt x="1649" y="1033"/>
                  </a:lnTo>
                  <a:lnTo>
                    <a:pt x="1653" y="1033"/>
                  </a:lnTo>
                  <a:lnTo>
                    <a:pt x="1654" y="1031"/>
                  </a:lnTo>
                  <a:lnTo>
                    <a:pt x="1656" y="1029"/>
                  </a:lnTo>
                  <a:lnTo>
                    <a:pt x="1656" y="1026"/>
                  </a:lnTo>
                  <a:lnTo>
                    <a:pt x="1656" y="1022"/>
                  </a:lnTo>
                  <a:lnTo>
                    <a:pt x="1656" y="1020"/>
                  </a:lnTo>
                  <a:lnTo>
                    <a:pt x="1660" y="1015"/>
                  </a:lnTo>
                  <a:lnTo>
                    <a:pt x="1662" y="1013"/>
                  </a:lnTo>
                  <a:lnTo>
                    <a:pt x="1665" y="1013"/>
                  </a:lnTo>
                  <a:lnTo>
                    <a:pt x="1669" y="1013"/>
                  </a:lnTo>
                  <a:lnTo>
                    <a:pt x="1676" y="1017"/>
                  </a:lnTo>
                  <a:lnTo>
                    <a:pt x="1683" y="1019"/>
                  </a:lnTo>
                  <a:lnTo>
                    <a:pt x="1691" y="1019"/>
                  </a:lnTo>
                  <a:lnTo>
                    <a:pt x="1698" y="1017"/>
                  </a:lnTo>
                  <a:lnTo>
                    <a:pt x="1705" y="1013"/>
                  </a:lnTo>
                  <a:lnTo>
                    <a:pt x="1710" y="1008"/>
                  </a:lnTo>
                  <a:lnTo>
                    <a:pt x="1714" y="1002"/>
                  </a:lnTo>
                  <a:lnTo>
                    <a:pt x="1716" y="995"/>
                  </a:lnTo>
                  <a:lnTo>
                    <a:pt x="1716" y="990"/>
                  </a:lnTo>
                  <a:lnTo>
                    <a:pt x="1716" y="986"/>
                  </a:lnTo>
                  <a:lnTo>
                    <a:pt x="1712" y="984"/>
                  </a:lnTo>
                  <a:lnTo>
                    <a:pt x="1707" y="982"/>
                  </a:lnTo>
                  <a:lnTo>
                    <a:pt x="1701" y="982"/>
                  </a:lnTo>
                  <a:lnTo>
                    <a:pt x="1694" y="981"/>
                  </a:lnTo>
                  <a:lnTo>
                    <a:pt x="1689" y="979"/>
                  </a:lnTo>
                  <a:lnTo>
                    <a:pt x="1687" y="975"/>
                  </a:lnTo>
                  <a:lnTo>
                    <a:pt x="1685" y="972"/>
                  </a:lnTo>
                  <a:lnTo>
                    <a:pt x="1683" y="963"/>
                  </a:lnTo>
                  <a:lnTo>
                    <a:pt x="1676" y="955"/>
                  </a:lnTo>
                  <a:lnTo>
                    <a:pt x="1669" y="948"/>
                  </a:lnTo>
                  <a:lnTo>
                    <a:pt x="1665" y="950"/>
                  </a:lnTo>
                  <a:lnTo>
                    <a:pt x="1663" y="952"/>
                  </a:lnTo>
                  <a:lnTo>
                    <a:pt x="1665" y="959"/>
                  </a:lnTo>
                  <a:lnTo>
                    <a:pt x="1671" y="970"/>
                  </a:lnTo>
                  <a:lnTo>
                    <a:pt x="1671" y="977"/>
                  </a:lnTo>
                  <a:lnTo>
                    <a:pt x="1671" y="986"/>
                  </a:lnTo>
                  <a:lnTo>
                    <a:pt x="1667" y="993"/>
                  </a:lnTo>
                  <a:lnTo>
                    <a:pt x="1663" y="999"/>
                  </a:lnTo>
                  <a:lnTo>
                    <a:pt x="1658" y="1002"/>
                  </a:lnTo>
                  <a:lnTo>
                    <a:pt x="1656" y="1002"/>
                  </a:lnTo>
                  <a:lnTo>
                    <a:pt x="1647" y="1004"/>
                  </a:lnTo>
                  <a:close/>
                  <a:moveTo>
                    <a:pt x="1669" y="925"/>
                  </a:moveTo>
                  <a:lnTo>
                    <a:pt x="1669" y="925"/>
                  </a:lnTo>
                  <a:lnTo>
                    <a:pt x="1669" y="926"/>
                  </a:lnTo>
                  <a:lnTo>
                    <a:pt x="1672" y="930"/>
                  </a:lnTo>
                  <a:lnTo>
                    <a:pt x="1674" y="932"/>
                  </a:lnTo>
                  <a:lnTo>
                    <a:pt x="1678" y="934"/>
                  </a:lnTo>
                  <a:lnTo>
                    <a:pt x="1683" y="934"/>
                  </a:lnTo>
                  <a:lnTo>
                    <a:pt x="1685" y="932"/>
                  </a:lnTo>
                  <a:lnTo>
                    <a:pt x="1687" y="925"/>
                  </a:lnTo>
                  <a:lnTo>
                    <a:pt x="1687" y="917"/>
                  </a:lnTo>
                  <a:lnTo>
                    <a:pt x="1685" y="912"/>
                  </a:lnTo>
                  <a:lnTo>
                    <a:pt x="1683" y="905"/>
                  </a:lnTo>
                  <a:lnTo>
                    <a:pt x="1681" y="897"/>
                  </a:lnTo>
                  <a:lnTo>
                    <a:pt x="1683" y="890"/>
                  </a:lnTo>
                  <a:lnTo>
                    <a:pt x="1687" y="881"/>
                  </a:lnTo>
                  <a:lnTo>
                    <a:pt x="1687" y="872"/>
                  </a:lnTo>
                  <a:lnTo>
                    <a:pt x="1689" y="870"/>
                  </a:lnTo>
                  <a:lnTo>
                    <a:pt x="1691" y="870"/>
                  </a:lnTo>
                  <a:lnTo>
                    <a:pt x="1696" y="870"/>
                  </a:lnTo>
                  <a:lnTo>
                    <a:pt x="1709" y="874"/>
                  </a:lnTo>
                  <a:lnTo>
                    <a:pt x="1710" y="872"/>
                  </a:lnTo>
                  <a:lnTo>
                    <a:pt x="1712" y="872"/>
                  </a:lnTo>
                  <a:lnTo>
                    <a:pt x="1714" y="868"/>
                  </a:lnTo>
                  <a:lnTo>
                    <a:pt x="1714" y="865"/>
                  </a:lnTo>
                  <a:lnTo>
                    <a:pt x="1712" y="861"/>
                  </a:lnTo>
                  <a:lnTo>
                    <a:pt x="1709" y="858"/>
                  </a:lnTo>
                  <a:lnTo>
                    <a:pt x="1701" y="852"/>
                  </a:lnTo>
                  <a:lnTo>
                    <a:pt x="1698" y="847"/>
                  </a:lnTo>
                  <a:lnTo>
                    <a:pt x="1694" y="841"/>
                  </a:lnTo>
                  <a:lnTo>
                    <a:pt x="1694" y="834"/>
                  </a:lnTo>
                  <a:lnTo>
                    <a:pt x="1694" y="827"/>
                  </a:lnTo>
                  <a:lnTo>
                    <a:pt x="1698" y="800"/>
                  </a:lnTo>
                  <a:lnTo>
                    <a:pt x="1698" y="796"/>
                  </a:lnTo>
                  <a:lnTo>
                    <a:pt x="1696" y="791"/>
                  </a:lnTo>
                  <a:lnTo>
                    <a:pt x="1692" y="783"/>
                  </a:lnTo>
                  <a:lnTo>
                    <a:pt x="1691" y="778"/>
                  </a:lnTo>
                  <a:lnTo>
                    <a:pt x="1691" y="771"/>
                  </a:lnTo>
                  <a:lnTo>
                    <a:pt x="1692" y="765"/>
                  </a:lnTo>
                  <a:lnTo>
                    <a:pt x="1691" y="758"/>
                  </a:lnTo>
                  <a:lnTo>
                    <a:pt x="1687" y="758"/>
                  </a:lnTo>
                  <a:lnTo>
                    <a:pt x="1683" y="758"/>
                  </a:lnTo>
                  <a:lnTo>
                    <a:pt x="1681" y="762"/>
                  </a:lnTo>
                  <a:lnTo>
                    <a:pt x="1681" y="769"/>
                  </a:lnTo>
                  <a:lnTo>
                    <a:pt x="1680" y="776"/>
                  </a:lnTo>
                  <a:lnTo>
                    <a:pt x="1678" y="783"/>
                  </a:lnTo>
                  <a:lnTo>
                    <a:pt x="1674" y="789"/>
                  </a:lnTo>
                  <a:lnTo>
                    <a:pt x="1672" y="796"/>
                  </a:lnTo>
                  <a:lnTo>
                    <a:pt x="1672" y="811"/>
                  </a:lnTo>
                  <a:lnTo>
                    <a:pt x="1674" y="825"/>
                  </a:lnTo>
                  <a:lnTo>
                    <a:pt x="1676" y="843"/>
                  </a:lnTo>
                  <a:lnTo>
                    <a:pt x="1676" y="863"/>
                  </a:lnTo>
                  <a:lnTo>
                    <a:pt x="1674" y="876"/>
                  </a:lnTo>
                  <a:lnTo>
                    <a:pt x="1672" y="881"/>
                  </a:lnTo>
                  <a:lnTo>
                    <a:pt x="1672" y="888"/>
                  </a:lnTo>
                  <a:lnTo>
                    <a:pt x="1676" y="901"/>
                  </a:lnTo>
                  <a:lnTo>
                    <a:pt x="1676" y="908"/>
                  </a:lnTo>
                  <a:lnTo>
                    <a:pt x="1674" y="914"/>
                  </a:lnTo>
                  <a:lnTo>
                    <a:pt x="1672" y="917"/>
                  </a:lnTo>
                  <a:lnTo>
                    <a:pt x="1671" y="917"/>
                  </a:lnTo>
                  <a:lnTo>
                    <a:pt x="1669" y="921"/>
                  </a:lnTo>
                  <a:lnTo>
                    <a:pt x="1669" y="925"/>
                  </a:lnTo>
                  <a:close/>
                  <a:moveTo>
                    <a:pt x="1508" y="1203"/>
                  </a:moveTo>
                  <a:lnTo>
                    <a:pt x="1508" y="1203"/>
                  </a:lnTo>
                  <a:lnTo>
                    <a:pt x="1500" y="1201"/>
                  </a:lnTo>
                  <a:lnTo>
                    <a:pt x="1491" y="1201"/>
                  </a:lnTo>
                  <a:lnTo>
                    <a:pt x="1488" y="1203"/>
                  </a:lnTo>
                  <a:lnTo>
                    <a:pt x="1486" y="1207"/>
                  </a:lnTo>
                  <a:lnTo>
                    <a:pt x="1484" y="1214"/>
                  </a:lnTo>
                  <a:lnTo>
                    <a:pt x="1484" y="1221"/>
                  </a:lnTo>
                  <a:lnTo>
                    <a:pt x="1486" y="1225"/>
                  </a:lnTo>
                  <a:lnTo>
                    <a:pt x="1490" y="1227"/>
                  </a:lnTo>
                  <a:lnTo>
                    <a:pt x="1493" y="1227"/>
                  </a:lnTo>
                  <a:lnTo>
                    <a:pt x="1500" y="1225"/>
                  </a:lnTo>
                  <a:lnTo>
                    <a:pt x="1502" y="1227"/>
                  </a:lnTo>
                  <a:lnTo>
                    <a:pt x="1504" y="1230"/>
                  </a:lnTo>
                  <a:lnTo>
                    <a:pt x="1502" y="1234"/>
                  </a:lnTo>
                  <a:lnTo>
                    <a:pt x="1500" y="1238"/>
                  </a:lnTo>
                  <a:lnTo>
                    <a:pt x="1499" y="1241"/>
                  </a:lnTo>
                  <a:lnTo>
                    <a:pt x="1497" y="1247"/>
                  </a:lnTo>
                  <a:lnTo>
                    <a:pt x="1499" y="1250"/>
                  </a:lnTo>
                  <a:lnTo>
                    <a:pt x="1502" y="1252"/>
                  </a:lnTo>
                  <a:lnTo>
                    <a:pt x="1506" y="1254"/>
                  </a:lnTo>
                  <a:lnTo>
                    <a:pt x="1511" y="1252"/>
                  </a:lnTo>
                  <a:lnTo>
                    <a:pt x="1515" y="1248"/>
                  </a:lnTo>
                  <a:lnTo>
                    <a:pt x="1517" y="1245"/>
                  </a:lnTo>
                  <a:lnTo>
                    <a:pt x="1519" y="1234"/>
                  </a:lnTo>
                  <a:lnTo>
                    <a:pt x="1517" y="1223"/>
                  </a:lnTo>
                  <a:lnTo>
                    <a:pt x="1517" y="1214"/>
                  </a:lnTo>
                  <a:lnTo>
                    <a:pt x="1515" y="1207"/>
                  </a:lnTo>
                  <a:lnTo>
                    <a:pt x="1511" y="1205"/>
                  </a:lnTo>
                  <a:lnTo>
                    <a:pt x="1508" y="1203"/>
                  </a:lnTo>
                  <a:close/>
                  <a:moveTo>
                    <a:pt x="1620" y="1122"/>
                  </a:moveTo>
                  <a:lnTo>
                    <a:pt x="1620" y="1122"/>
                  </a:lnTo>
                  <a:lnTo>
                    <a:pt x="1618" y="1125"/>
                  </a:lnTo>
                  <a:lnTo>
                    <a:pt x="1615" y="1131"/>
                  </a:lnTo>
                  <a:lnTo>
                    <a:pt x="1611" y="1138"/>
                  </a:lnTo>
                  <a:lnTo>
                    <a:pt x="1607" y="1140"/>
                  </a:lnTo>
                  <a:lnTo>
                    <a:pt x="1605" y="1142"/>
                  </a:lnTo>
                  <a:lnTo>
                    <a:pt x="1600" y="1140"/>
                  </a:lnTo>
                  <a:lnTo>
                    <a:pt x="1598" y="1138"/>
                  </a:lnTo>
                  <a:lnTo>
                    <a:pt x="1598" y="1134"/>
                  </a:lnTo>
                  <a:lnTo>
                    <a:pt x="1596" y="1131"/>
                  </a:lnTo>
                  <a:lnTo>
                    <a:pt x="1593" y="1131"/>
                  </a:lnTo>
                  <a:lnTo>
                    <a:pt x="1591" y="1131"/>
                  </a:lnTo>
                  <a:lnTo>
                    <a:pt x="1589" y="1134"/>
                  </a:lnTo>
                  <a:lnTo>
                    <a:pt x="1587" y="1143"/>
                  </a:lnTo>
                  <a:lnTo>
                    <a:pt x="1582" y="1154"/>
                  </a:lnTo>
                  <a:lnTo>
                    <a:pt x="1576" y="1165"/>
                  </a:lnTo>
                  <a:lnTo>
                    <a:pt x="1573" y="1169"/>
                  </a:lnTo>
                  <a:lnTo>
                    <a:pt x="1569" y="1171"/>
                  </a:lnTo>
                  <a:lnTo>
                    <a:pt x="1560" y="1172"/>
                  </a:lnTo>
                  <a:lnTo>
                    <a:pt x="1546" y="1172"/>
                  </a:lnTo>
                  <a:lnTo>
                    <a:pt x="1538" y="1174"/>
                  </a:lnTo>
                  <a:lnTo>
                    <a:pt x="1537" y="1178"/>
                  </a:lnTo>
                  <a:lnTo>
                    <a:pt x="1535" y="1180"/>
                  </a:lnTo>
                  <a:lnTo>
                    <a:pt x="1526" y="1185"/>
                  </a:lnTo>
                  <a:lnTo>
                    <a:pt x="1519" y="1191"/>
                  </a:lnTo>
                  <a:lnTo>
                    <a:pt x="1517" y="1192"/>
                  </a:lnTo>
                  <a:lnTo>
                    <a:pt x="1517" y="1196"/>
                  </a:lnTo>
                  <a:lnTo>
                    <a:pt x="1520" y="1196"/>
                  </a:lnTo>
                  <a:lnTo>
                    <a:pt x="1526" y="1198"/>
                  </a:lnTo>
                  <a:lnTo>
                    <a:pt x="1531" y="1196"/>
                  </a:lnTo>
                  <a:lnTo>
                    <a:pt x="1537" y="1194"/>
                  </a:lnTo>
                  <a:lnTo>
                    <a:pt x="1546" y="1189"/>
                  </a:lnTo>
                  <a:lnTo>
                    <a:pt x="1551" y="1185"/>
                  </a:lnTo>
                  <a:lnTo>
                    <a:pt x="1555" y="1185"/>
                  </a:lnTo>
                  <a:lnTo>
                    <a:pt x="1560" y="1187"/>
                  </a:lnTo>
                  <a:lnTo>
                    <a:pt x="1566" y="1191"/>
                  </a:lnTo>
                  <a:lnTo>
                    <a:pt x="1571" y="1201"/>
                  </a:lnTo>
                  <a:lnTo>
                    <a:pt x="1575" y="1207"/>
                  </a:lnTo>
                  <a:lnTo>
                    <a:pt x="1576" y="1207"/>
                  </a:lnTo>
                  <a:lnTo>
                    <a:pt x="1580" y="1209"/>
                  </a:lnTo>
                  <a:lnTo>
                    <a:pt x="1584" y="1207"/>
                  </a:lnTo>
                  <a:lnTo>
                    <a:pt x="1586" y="1203"/>
                  </a:lnTo>
                  <a:lnTo>
                    <a:pt x="1587" y="1194"/>
                  </a:lnTo>
                  <a:lnTo>
                    <a:pt x="1589" y="1189"/>
                  </a:lnTo>
                  <a:lnTo>
                    <a:pt x="1591" y="1187"/>
                  </a:lnTo>
                  <a:lnTo>
                    <a:pt x="1595" y="1185"/>
                  </a:lnTo>
                  <a:lnTo>
                    <a:pt x="1602" y="1185"/>
                  </a:lnTo>
                  <a:lnTo>
                    <a:pt x="1609" y="1187"/>
                  </a:lnTo>
                  <a:lnTo>
                    <a:pt x="1618" y="1191"/>
                  </a:lnTo>
                  <a:lnTo>
                    <a:pt x="1622" y="1192"/>
                  </a:lnTo>
                  <a:lnTo>
                    <a:pt x="1625" y="1191"/>
                  </a:lnTo>
                  <a:lnTo>
                    <a:pt x="1629" y="1187"/>
                  </a:lnTo>
                  <a:lnTo>
                    <a:pt x="1629" y="1185"/>
                  </a:lnTo>
                  <a:lnTo>
                    <a:pt x="1631" y="1181"/>
                  </a:lnTo>
                  <a:lnTo>
                    <a:pt x="1636" y="1181"/>
                  </a:lnTo>
                  <a:lnTo>
                    <a:pt x="1636" y="1176"/>
                  </a:lnTo>
                  <a:lnTo>
                    <a:pt x="1636" y="1172"/>
                  </a:lnTo>
                  <a:lnTo>
                    <a:pt x="1638" y="1171"/>
                  </a:lnTo>
                  <a:lnTo>
                    <a:pt x="1642" y="1169"/>
                  </a:lnTo>
                  <a:lnTo>
                    <a:pt x="1645" y="1171"/>
                  </a:lnTo>
                  <a:lnTo>
                    <a:pt x="1645" y="1174"/>
                  </a:lnTo>
                  <a:lnTo>
                    <a:pt x="1647" y="1178"/>
                  </a:lnTo>
                  <a:lnTo>
                    <a:pt x="1651" y="1178"/>
                  </a:lnTo>
                  <a:lnTo>
                    <a:pt x="1654" y="1176"/>
                  </a:lnTo>
                  <a:lnTo>
                    <a:pt x="1656" y="1172"/>
                  </a:lnTo>
                  <a:lnTo>
                    <a:pt x="1658" y="1169"/>
                  </a:lnTo>
                  <a:lnTo>
                    <a:pt x="1658" y="1160"/>
                  </a:lnTo>
                  <a:lnTo>
                    <a:pt x="1656" y="1153"/>
                  </a:lnTo>
                  <a:lnTo>
                    <a:pt x="1654" y="1142"/>
                  </a:lnTo>
                  <a:lnTo>
                    <a:pt x="1654" y="1136"/>
                  </a:lnTo>
                  <a:lnTo>
                    <a:pt x="1656" y="1129"/>
                  </a:lnTo>
                  <a:lnTo>
                    <a:pt x="1658" y="1124"/>
                  </a:lnTo>
                  <a:lnTo>
                    <a:pt x="1662" y="1118"/>
                  </a:lnTo>
                  <a:lnTo>
                    <a:pt x="1665" y="1111"/>
                  </a:lnTo>
                  <a:lnTo>
                    <a:pt x="1667" y="1105"/>
                  </a:lnTo>
                  <a:lnTo>
                    <a:pt x="1669" y="1093"/>
                  </a:lnTo>
                  <a:lnTo>
                    <a:pt x="1669" y="1077"/>
                  </a:lnTo>
                  <a:lnTo>
                    <a:pt x="1669" y="1069"/>
                  </a:lnTo>
                  <a:lnTo>
                    <a:pt x="1665" y="1062"/>
                  </a:lnTo>
                  <a:lnTo>
                    <a:pt x="1662" y="1057"/>
                  </a:lnTo>
                  <a:lnTo>
                    <a:pt x="1656" y="1053"/>
                  </a:lnTo>
                  <a:lnTo>
                    <a:pt x="1651" y="1053"/>
                  </a:lnTo>
                  <a:lnTo>
                    <a:pt x="1643" y="1055"/>
                  </a:lnTo>
                  <a:lnTo>
                    <a:pt x="1640" y="1058"/>
                  </a:lnTo>
                  <a:lnTo>
                    <a:pt x="1636" y="1064"/>
                  </a:lnTo>
                  <a:lnTo>
                    <a:pt x="1638" y="1071"/>
                  </a:lnTo>
                  <a:lnTo>
                    <a:pt x="1640" y="1084"/>
                  </a:lnTo>
                  <a:lnTo>
                    <a:pt x="1640" y="1095"/>
                  </a:lnTo>
                  <a:lnTo>
                    <a:pt x="1636" y="1104"/>
                  </a:lnTo>
                  <a:lnTo>
                    <a:pt x="1631" y="1113"/>
                  </a:lnTo>
                  <a:lnTo>
                    <a:pt x="1624" y="1122"/>
                  </a:lnTo>
                  <a:lnTo>
                    <a:pt x="1620" y="1122"/>
                  </a:lnTo>
                  <a:close/>
                  <a:moveTo>
                    <a:pt x="1609" y="736"/>
                  </a:moveTo>
                  <a:lnTo>
                    <a:pt x="1609" y="736"/>
                  </a:lnTo>
                  <a:lnTo>
                    <a:pt x="1604" y="740"/>
                  </a:lnTo>
                  <a:lnTo>
                    <a:pt x="1604" y="744"/>
                  </a:lnTo>
                  <a:lnTo>
                    <a:pt x="1604" y="745"/>
                  </a:lnTo>
                  <a:lnTo>
                    <a:pt x="1605" y="747"/>
                  </a:lnTo>
                  <a:lnTo>
                    <a:pt x="1607" y="747"/>
                  </a:lnTo>
                  <a:lnTo>
                    <a:pt x="1609" y="747"/>
                  </a:lnTo>
                  <a:lnTo>
                    <a:pt x="1613" y="747"/>
                  </a:lnTo>
                  <a:lnTo>
                    <a:pt x="1611" y="747"/>
                  </a:lnTo>
                  <a:lnTo>
                    <a:pt x="1611" y="745"/>
                  </a:lnTo>
                  <a:lnTo>
                    <a:pt x="1613" y="744"/>
                  </a:lnTo>
                  <a:lnTo>
                    <a:pt x="1613" y="740"/>
                  </a:lnTo>
                  <a:lnTo>
                    <a:pt x="1611" y="738"/>
                  </a:lnTo>
                  <a:lnTo>
                    <a:pt x="1609" y="736"/>
                  </a:lnTo>
                  <a:close/>
                  <a:moveTo>
                    <a:pt x="1124" y="1922"/>
                  </a:moveTo>
                  <a:lnTo>
                    <a:pt x="1124" y="1922"/>
                  </a:lnTo>
                  <a:lnTo>
                    <a:pt x="1124" y="1912"/>
                  </a:lnTo>
                  <a:lnTo>
                    <a:pt x="1120" y="1905"/>
                  </a:lnTo>
                  <a:lnTo>
                    <a:pt x="1117" y="1900"/>
                  </a:lnTo>
                  <a:lnTo>
                    <a:pt x="1111" y="1894"/>
                  </a:lnTo>
                  <a:lnTo>
                    <a:pt x="1097" y="1885"/>
                  </a:lnTo>
                  <a:lnTo>
                    <a:pt x="1091" y="1878"/>
                  </a:lnTo>
                  <a:lnTo>
                    <a:pt x="1088" y="1869"/>
                  </a:lnTo>
                  <a:lnTo>
                    <a:pt x="1084" y="1856"/>
                  </a:lnTo>
                  <a:lnTo>
                    <a:pt x="1082" y="1849"/>
                  </a:lnTo>
                  <a:lnTo>
                    <a:pt x="1079" y="1844"/>
                  </a:lnTo>
                  <a:lnTo>
                    <a:pt x="1068" y="1836"/>
                  </a:lnTo>
                  <a:lnTo>
                    <a:pt x="1057" y="1829"/>
                  </a:lnTo>
                  <a:lnTo>
                    <a:pt x="1048" y="1824"/>
                  </a:lnTo>
                  <a:lnTo>
                    <a:pt x="1039" y="1817"/>
                  </a:lnTo>
                  <a:lnTo>
                    <a:pt x="1033" y="1809"/>
                  </a:lnTo>
                  <a:lnTo>
                    <a:pt x="1030" y="1800"/>
                  </a:lnTo>
                  <a:lnTo>
                    <a:pt x="1026" y="1784"/>
                  </a:lnTo>
                  <a:lnTo>
                    <a:pt x="1021" y="1770"/>
                  </a:lnTo>
                  <a:lnTo>
                    <a:pt x="1014" y="1760"/>
                  </a:lnTo>
                  <a:lnTo>
                    <a:pt x="1003" y="1755"/>
                  </a:lnTo>
                  <a:lnTo>
                    <a:pt x="990" y="1750"/>
                  </a:lnTo>
                  <a:lnTo>
                    <a:pt x="979" y="1748"/>
                  </a:lnTo>
                  <a:lnTo>
                    <a:pt x="974" y="1746"/>
                  </a:lnTo>
                  <a:lnTo>
                    <a:pt x="968" y="1746"/>
                  </a:lnTo>
                  <a:lnTo>
                    <a:pt x="967" y="1748"/>
                  </a:lnTo>
                  <a:lnTo>
                    <a:pt x="965" y="1750"/>
                  </a:lnTo>
                  <a:lnTo>
                    <a:pt x="965" y="1753"/>
                  </a:lnTo>
                  <a:lnTo>
                    <a:pt x="968" y="1760"/>
                  </a:lnTo>
                  <a:lnTo>
                    <a:pt x="977" y="1771"/>
                  </a:lnTo>
                  <a:lnTo>
                    <a:pt x="997" y="1795"/>
                  </a:lnTo>
                  <a:lnTo>
                    <a:pt x="1006" y="1808"/>
                  </a:lnTo>
                  <a:lnTo>
                    <a:pt x="1014" y="1822"/>
                  </a:lnTo>
                  <a:lnTo>
                    <a:pt x="1024" y="1844"/>
                  </a:lnTo>
                  <a:lnTo>
                    <a:pt x="1039" y="1865"/>
                  </a:lnTo>
                  <a:lnTo>
                    <a:pt x="1048" y="1880"/>
                  </a:lnTo>
                  <a:lnTo>
                    <a:pt x="1057" y="1894"/>
                  </a:lnTo>
                  <a:lnTo>
                    <a:pt x="1073" y="1925"/>
                  </a:lnTo>
                  <a:lnTo>
                    <a:pt x="1082" y="1938"/>
                  </a:lnTo>
                  <a:lnTo>
                    <a:pt x="1088" y="1941"/>
                  </a:lnTo>
                  <a:lnTo>
                    <a:pt x="1095" y="1947"/>
                  </a:lnTo>
                  <a:lnTo>
                    <a:pt x="1100" y="1949"/>
                  </a:lnTo>
                  <a:lnTo>
                    <a:pt x="1108" y="1952"/>
                  </a:lnTo>
                  <a:lnTo>
                    <a:pt x="1115" y="1952"/>
                  </a:lnTo>
                  <a:lnTo>
                    <a:pt x="1119" y="1952"/>
                  </a:lnTo>
                  <a:lnTo>
                    <a:pt x="1122" y="1950"/>
                  </a:lnTo>
                  <a:lnTo>
                    <a:pt x="1126" y="1943"/>
                  </a:lnTo>
                  <a:lnTo>
                    <a:pt x="1126" y="1936"/>
                  </a:lnTo>
                  <a:lnTo>
                    <a:pt x="1124" y="1922"/>
                  </a:lnTo>
                  <a:close/>
                  <a:moveTo>
                    <a:pt x="729" y="1674"/>
                  </a:moveTo>
                  <a:lnTo>
                    <a:pt x="729" y="1674"/>
                  </a:lnTo>
                  <a:lnTo>
                    <a:pt x="728" y="1677"/>
                  </a:lnTo>
                  <a:lnTo>
                    <a:pt x="726" y="1679"/>
                  </a:lnTo>
                  <a:lnTo>
                    <a:pt x="728" y="1681"/>
                  </a:lnTo>
                  <a:lnTo>
                    <a:pt x="728" y="1683"/>
                  </a:lnTo>
                  <a:lnTo>
                    <a:pt x="729" y="1684"/>
                  </a:lnTo>
                  <a:lnTo>
                    <a:pt x="729" y="1688"/>
                  </a:lnTo>
                  <a:lnTo>
                    <a:pt x="722" y="1706"/>
                  </a:lnTo>
                  <a:lnTo>
                    <a:pt x="724" y="1715"/>
                  </a:lnTo>
                  <a:lnTo>
                    <a:pt x="728" y="1726"/>
                  </a:lnTo>
                  <a:lnTo>
                    <a:pt x="729" y="1737"/>
                  </a:lnTo>
                  <a:lnTo>
                    <a:pt x="731" y="1744"/>
                  </a:lnTo>
                  <a:lnTo>
                    <a:pt x="733" y="1746"/>
                  </a:lnTo>
                  <a:lnTo>
                    <a:pt x="737" y="1746"/>
                  </a:lnTo>
                  <a:lnTo>
                    <a:pt x="746" y="1742"/>
                  </a:lnTo>
                  <a:lnTo>
                    <a:pt x="751" y="1741"/>
                  </a:lnTo>
                  <a:lnTo>
                    <a:pt x="755" y="1739"/>
                  </a:lnTo>
                  <a:lnTo>
                    <a:pt x="757" y="1737"/>
                  </a:lnTo>
                  <a:lnTo>
                    <a:pt x="758" y="1732"/>
                  </a:lnTo>
                  <a:lnTo>
                    <a:pt x="758" y="1724"/>
                  </a:lnTo>
                  <a:lnTo>
                    <a:pt x="758" y="1717"/>
                  </a:lnTo>
                  <a:lnTo>
                    <a:pt x="757" y="1712"/>
                  </a:lnTo>
                  <a:lnTo>
                    <a:pt x="749" y="1699"/>
                  </a:lnTo>
                  <a:lnTo>
                    <a:pt x="740" y="1688"/>
                  </a:lnTo>
                  <a:lnTo>
                    <a:pt x="729" y="1674"/>
                  </a:lnTo>
                  <a:close/>
                  <a:moveTo>
                    <a:pt x="1330" y="1656"/>
                  </a:moveTo>
                  <a:lnTo>
                    <a:pt x="1330" y="1656"/>
                  </a:lnTo>
                  <a:lnTo>
                    <a:pt x="1325" y="1656"/>
                  </a:lnTo>
                  <a:lnTo>
                    <a:pt x="1321" y="1659"/>
                  </a:lnTo>
                  <a:lnTo>
                    <a:pt x="1319" y="1661"/>
                  </a:lnTo>
                  <a:lnTo>
                    <a:pt x="1318" y="1665"/>
                  </a:lnTo>
                  <a:lnTo>
                    <a:pt x="1316" y="1672"/>
                  </a:lnTo>
                  <a:lnTo>
                    <a:pt x="1316" y="1675"/>
                  </a:lnTo>
                  <a:lnTo>
                    <a:pt x="1314" y="1679"/>
                  </a:lnTo>
                  <a:lnTo>
                    <a:pt x="1307" y="1683"/>
                  </a:lnTo>
                  <a:lnTo>
                    <a:pt x="1301" y="1688"/>
                  </a:lnTo>
                  <a:lnTo>
                    <a:pt x="1300" y="1690"/>
                  </a:lnTo>
                  <a:lnTo>
                    <a:pt x="1301" y="1694"/>
                  </a:lnTo>
                  <a:lnTo>
                    <a:pt x="1309" y="1694"/>
                  </a:lnTo>
                  <a:lnTo>
                    <a:pt x="1314" y="1692"/>
                  </a:lnTo>
                  <a:lnTo>
                    <a:pt x="1318" y="1688"/>
                  </a:lnTo>
                  <a:lnTo>
                    <a:pt x="1321" y="1683"/>
                  </a:lnTo>
                  <a:lnTo>
                    <a:pt x="1327" y="1677"/>
                  </a:lnTo>
                  <a:lnTo>
                    <a:pt x="1332" y="1672"/>
                  </a:lnTo>
                  <a:lnTo>
                    <a:pt x="1334" y="1666"/>
                  </a:lnTo>
                  <a:lnTo>
                    <a:pt x="1336" y="1663"/>
                  </a:lnTo>
                  <a:lnTo>
                    <a:pt x="1334" y="1659"/>
                  </a:lnTo>
                  <a:lnTo>
                    <a:pt x="1332" y="1656"/>
                  </a:lnTo>
                  <a:lnTo>
                    <a:pt x="1330" y="1656"/>
                  </a:lnTo>
                  <a:close/>
                  <a:moveTo>
                    <a:pt x="1428" y="1688"/>
                  </a:moveTo>
                  <a:lnTo>
                    <a:pt x="1428" y="1688"/>
                  </a:lnTo>
                  <a:lnTo>
                    <a:pt x="1424" y="1688"/>
                  </a:lnTo>
                  <a:lnTo>
                    <a:pt x="1423" y="1690"/>
                  </a:lnTo>
                  <a:lnTo>
                    <a:pt x="1421" y="1694"/>
                  </a:lnTo>
                  <a:lnTo>
                    <a:pt x="1417" y="1699"/>
                  </a:lnTo>
                  <a:lnTo>
                    <a:pt x="1412" y="1703"/>
                  </a:lnTo>
                  <a:lnTo>
                    <a:pt x="1403" y="1704"/>
                  </a:lnTo>
                  <a:lnTo>
                    <a:pt x="1386" y="1704"/>
                  </a:lnTo>
                  <a:lnTo>
                    <a:pt x="1381" y="1704"/>
                  </a:lnTo>
                  <a:lnTo>
                    <a:pt x="1377" y="1706"/>
                  </a:lnTo>
                  <a:lnTo>
                    <a:pt x="1374" y="1710"/>
                  </a:lnTo>
                  <a:lnTo>
                    <a:pt x="1374" y="1715"/>
                  </a:lnTo>
                  <a:lnTo>
                    <a:pt x="1376" y="1719"/>
                  </a:lnTo>
                  <a:lnTo>
                    <a:pt x="1377" y="1721"/>
                  </a:lnTo>
                  <a:lnTo>
                    <a:pt x="1386" y="1721"/>
                  </a:lnTo>
                  <a:lnTo>
                    <a:pt x="1395" y="1721"/>
                  </a:lnTo>
                  <a:lnTo>
                    <a:pt x="1401" y="1722"/>
                  </a:lnTo>
                  <a:lnTo>
                    <a:pt x="1405" y="1724"/>
                  </a:lnTo>
                  <a:lnTo>
                    <a:pt x="1406" y="1728"/>
                  </a:lnTo>
                  <a:lnTo>
                    <a:pt x="1406" y="1732"/>
                  </a:lnTo>
                  <a:lnTo>
                    <a:pt x="1406" y="1735"/>
                  </a:lnTo>
                  <a:lnTo>
                    <a:pt x="1406" y="1739"/>
                  </a:lnTo>
                  <a:lnTo>
                    <a:pt x="1408" y="1742"/>
                  </a:lnTo>
                  <a:lnTo>
                    <a:pt x="1414" y="1746"/>
                  </a:lnTo>
                  <a:lnTo>
                    <a:pt x="1419" y="1748"/>
                  </a:lnTo>
                  <a:lnTo>
                    <a:pt x="1424" y="1748"/>
                  </a:lnTo>
                  <a:lnTo>
                    <a:pt x="1428" y="1744"/>
                  </a:lnTo>
                  <a:lnTo>
                    <a:pt x="1428" y="1741"/>
                  </a:lnTo>
                  <a:lnTo>
                    <a:pt x="1428" y="1735"/>
                  </a:lnTo>
                  <a:lnTo>
                    <a:pt x="1426" y="1730"/>
                  </a:lnTo>
                  <a:lnTo>
                    <a:pt x="1424" y="1724"/>
                  </a:lnTo>
                  <a:lnTo>
                    <a:pt x="1426" y="1721"/>
                  </a:lnTo>
                  <a:lnTo>
                    <a:pt x="1434" y="1713"/>
                  </a:lnTo>
                  <a:lnTo>
                    <a:pt x="1437" y="1710"/>
                  </a:lnTo>
                  <a:lnTo>
                    <a:pt x="1437" y="1706"/>
                  </a:lnTo>
                  <a:lnTo>
                    <a:pt x="1434" y="1697"/>
                  </a:lnTo>
                  <a:lnTo>
                    <a:pt x="1432" y="1692"/>
                  </a:lnTo>
                  <a:lnTo>
                    <a:pt x="1428" y="1688"/>
                  </a:lnTo>
                  <a:close/>
                  <a:moveTo>
                    <a:pt x="1359" y="1373"/>
                  </a:moveTo>
                  <a:lnTo>
                    <a:pt x="1359" y="1373"/>
                  </a:lnTo>
                  <a:lnTo>
                    <a:pt x="1356" y="1377"/>
                  </a:lnTo>
                  <a:lnTo>
                    <a:pt x="1350" y="1382"/>
                  </a:lnTo>
                  <a:lnTo>
                    <a:pt x="1343" y="1393"/>
                  </a:lnTo>
                  <a:lnTo>
                    <a:pt x="1336" y="1406"/>
                  </a:lnTo>
                  <a:lnTo>
                    <a:pt x="1336" y="1413"/>
                  </a:lnTo>
                  <a:lnTo>
                    <a:pt x="1336" y="1420"/>
                  </a:lnTo>
                  <a:lnTo>
                    <a:pt x="1338" y="1426"/>
                  </a:lnTo>
                  <a:lnTo>
                    <a:pt x="1343" y="1431"/>
                  </a:lnTo>
                  <a:lnTo>
                    <a:pt x="1348" y="1431"/>
                  </a:lnTo>
                  <a:lnTo>
                    <a:pt x="1354" y="1431"/>
                  </a:lnTo>
                  <a:lnTo>
                    <a:pt x="1359" y="1428"/>
                  </a:lnTo>
                  <a:lnTo>
                    <a:pt x="1365" y="1424"/>
                  </a:lnTo>
                  <a:lnTo>
                    <a:pt x="1374" y="1413"/>
                  </a:lnTo>
                  <a:lnTo>
                    <a:pt x="1377" y="1404"/>
                  </a:lnTo>
                  <a:lnTo>
                    <a:pt x="1377" y="1397"/>
                  </a:lnTo>
                  <a:lnTo>
                    <a:pt x="1376" y="1390"/>
                  </a:lnTo>
                  <a:lnTo>
                    <a:pt x="1370" y="1379"/>
                  </a:lnTo>
                  <a:lnTo>
                    <a:pt x="1368" y="1375"/>
                  </a:lnTo>
                  <a:lnTo>
                    <a:pt x="1365" y="1373"/>
                  </a:lnTo>
                  <a:lnTo>
                    <a:pt x="1363" y="1373"/>
                  </a:lnTo>
                  <a:lnTo>
                    <a:pt x="1359" y="1373"/>
                  </a:lnTo>
                  <a:close/>
                  <a:moveTo>
                    <a:pt x="1175" y="1829"/>
                  </a:moveTo>
                  <a:lnTo>
                    <a:pt x="1175" y="1829"/>
                  </a:lnTo>
                  <a:lnTo>
                    <a:pt x="1173" y="1836"/>
                  </a:lnTo>
                  <a:lnTo>
                    <a:pt x="1171" y="1844"/>
                  </a:lnTo>
                  <a:lnTo>
                    <a:pt x="1173" y="1851"/>
                  </a:lnTo>
                  <a:lnTo>
                    <a:pt x="1175" y="1858"/>
                  </a:lnTo>
                  <a:lnTo>
                    <a:pt x="1176" y="1865"/>
                  </a:lnTo>
                  <a:lnTo>
                    <a:pt x="1180" y="1871"/>
                  </a:lnTo>
                  <a:lnTo>
                    <a:pt x="1189" y="1880"/>
                  </a:lnTo>
                  <a:lnTo>
                    <a:pt x="1191" y="1887"/>
                  </a:lnTo>
                  <a:lnTo>
                    <a:pt x="1193" y="1894"/>
                  </a:lnTo>
                  <a:lnTo>
                    <a:pt x="1196" y="1902"/>
                  </a:lnTo>
                  <a:lnTo>
                    <a:pt x="1200" y="1909"/>
                  </a:lnTo>
                  <a:lnTo>
                    <a:pt x="1204" y="1912"/>
                  </a:lnTo>
                  <a:lnTo>
                    <a:pt x="1209" y="1914"/>
                  </a:lnTo>
                  <a:lnTo>
                    <a:pt x="1222" y="1918"/>
                  </a:lnTo>
                  <a:lnTo>
                    <a:pt x="1234" y="1918"/>
                  </a:lnTo>
                  <a:lnTo>
                    <a:pt x="1245" y="1916"/>
                  </a:lnTo>
                  <a:lnTo>
                    <a:pt x="1251" y="1914"/>
                  </a:lnTo>
                  <a:lnTo>
                    <a:pt x="1256" y="1914"/>
                  </a:lnTo>
                  <a:lnTo>
                    <a:pt x="1260" y="1914"/>
                  </a:lnTo>
                  <a:lnTo>
                    <a:pt x="1263" y="1916"/>
                  </a:lnTo>
                  <a:lnTo>
                    <a:pt x="1269" y="1918"/>
                  </a:lnTo>
                  <a:lnTo>
                    <a:pt x="1274" y="1918"/>
                  </a:lnTo>
                  <a:lnTo>
                    <a:pt x="1285" y="1914"/>
                  </a:lnTo>
                  <a:lnTo>
                    <a:pt x="1289" y="1912"/>
                  </a:lnTo>
                  <a:lnTo>
                    <a:pt x="1291" y="1909"/>
                  </a:lnTo>
                  <a:lnTo>
                    <a:pt x="1294" y="1902"/>
                  </a:lnTo>
                  <a:lnTo>
                    <a:pt x="1298" y="1893"/>
                  </a:lnTo>
                  <a:lnTo>
                    <a:pt x="1300" y="1884"/>
                  </a:lnTo>
                  <a:lnTo>
                    <a:pt x="1300" y="1873"/>
                  </a:lnTo>
                  <a:lnTo>
                    <a:pt x="1300" y="1864"/>
                  </a:lnTo>
                  <a:lnTo>
                    <a:pt x="1298" y="1858"/>
                  </a:lnTo>
                  <a:lnTo>
                    <a:pt x="1298" y="1855"/>
                  </a:lnTo>
                  <a:lnTo>
                    <a:pt x="1298" y="1851"/>
                  </a:lnTo>
                  <a:lnTo>
                    <a:pt x="1303" y="1846"/>
                  </a:lnTo>
                  <a:lnTo>
                    <a:pt x="1309" y="1844"/>
                  </a:lnTo>
                  <a:lnTo>
                    <a:pt x="1318" y="1842"/>
                  </a:lnTo>
                  <a:lnTo>
                    <a:pt x="1319" y="1840"/>
                  </a:lnTo>
                  <a:lnTo>
                    <a:pt x="1321" y="1836"/>
                  </a:lnTo>
                  <a:lnTo>
                    <a:pt x="1321" y="1833"/>
                  </a:lnTo>
                  <a:lnTo>
                    <a:pt x="1319" y="1831"/>
                  </a:lnTo>
                  <a:lnTo>
                    <a:pt x="1314" y="1826"/>
                  </a:lnTo>
                  <a:lnTo>
                    <a:pt x="1307" y="1820"/>
                  </a:lnTo>
                  <a:lnTo>
                    <a:pt x="1303" y="1813"/>
                  </a:lnTo>
                  <a:lnTo>
                    <a:pt x="1301" y="1804"/>
                  </a:lnTo>
                  <a:lnTo>
                    <a:pt x="1300" y="1800"/>
                  </a:lnTo>
                  <a:lnTo>
                    <a:pt x="1300" y="1795"/>
                  </a:lnTo>
                  <a:lnTo>
                    <a:pt x="1301" y="1786"/>
                  </a:lnTo>
                  <a:lnTo>
                    <a:pt x="1307" y="1775"/>
                  </a:lnTo>
                  <a:lnTo>
                    <a:pt x="1312" y="1771"/>
                  </a:lnTo>
                  <a:lnTo>
                    <a:pt x="1318" y="1768"/>
                  </a:lnTo>
                  <a:lnTo>
                    <a:pt x="1323" y="1764"/>
                  </a:lnTo>
                  <a:lnTo>
                    <a:pt x="1327" y="1759"/>
                  </a:lnTo>
                  <a:lnTo>
                    <a:pt x="1329" y="1757"/>
                  </a:lnTo>
                  <a:lnTo>
                    <a:pt x="1327" y="1753"/>
                  </a:lnTo>
                  <a:lnTo>
                    <a:pt x="1323" y="1751"/>
                  </a:lnTo>
                  <a:lnTo>
                    <a:pt x="1314" y="1746"/>
                  </a:lnTo>
                  <a:lnTo>
                    <a:pt x="1310" y="1742"/>
                  </a:lnTo>
                  <a:lnTo>
                    <a:pt x="1309" y="1737"/>
                  </a:lnTo>
                  <a:lnTo>
                    <a:pt x="1305" y="1732"/>
                  </a:lnTo>
                  <a:lnTo>
                    <a:pt x="1301" y="1728"/>
                  </a:lnTo>
                  <a:lnTo>
                    <a:pt x="1298" y="1728"/>
                  </a:lnTo>
                  <a:lnTo>
                    <a:pt x="1294" y="1728"/>
                  </a:lnTo>
                  <a:lnTo>
                    <a:pt x="1291" y="1730"/>
                  </a:lnTo>
                  <a:lnTo>
                    <a:pt x="1287" y="1732"/>
                  </a:lnTo>
                  <a:lnTo>
                    <a:pt x="1280" y="1741"/>
                  </a:lnTo>
                  <a:lnTo>
                    <a:pt x="1274" y="1751"/>
                  </a:lnTo>
                  <a:lnTo>
                    <a:pt x="1272" y="1759"/>
                  </a:lnTo>
                  <a:lnTo>
                    <a:pt x="1271" y="1764"/>
                  </a:lnTo>
                  <a:lnTo>
                    <a:pt x="1269" y="1768"/>
                  </a:lnTo>
                  <a:lnTo>
                    <a:pt x="1263" y="1773"/>
                  </a:lnTo>
                  <a:lnTo>
                    <a:pt x="1256" y="1775"/>
                  </a:lnTo>
                  <a:lnTo>
                    <a:pt x="1249" y="1779"/>
                  </a:lnTo>
                  <a:lnTo>
                    <a:pt x="1242" y="1782"/>
                  </a:lnTo>
                  <a:lnTo>
                    <a:pt x="1238" y="1788"/>
                  </a:lnTo>
                  <a:lnTo>
                    <a:pt x="1236" y="1795"/>
                  </a:lnTo>
                  <a:lnTo>
                    <a:pt x="1236" y="1802"/>
                  </a:lnTo>
                  <a:lnTo>
                    <a:pt x="1234" y="1806"/>
                  </a:lnTo>
                  <a:lnTo>
                    <a:pt x="1231" y="1811"/>
                  </a:lnTo>
                  <a:lnTo>
                    <a:pt x="1225" y="1813"/>
                  </a:lnTo>
                  <a:lnTo>
                    <a:pt x="1213" y="1818"/>
                  </a:lnTo>
                  <a:lnTo>
                    <a:pt x="1207" y="1822"/>
                  </a:lnTo>
                  <a:lnTo>
                    <a:pt x="1204" y="1824"/>
                  </a:lnTo>
                  <a:lnTo>
                    <a:pt x="1200" y="1824"/>
                  </a:lnTo>
                  <a:lnTo>
                    <a:pt x="1186" y="1822"/>
                  </a:lnTo>
                  <a:lnTo>
                    <a:pt x="1180" y="1824"/>
                  </a:lnTo>
                  <a:lnTo>
                    <a:pt x="1176" y="1826"/>
                  </a:lnTo>
                  <a:lnTo>
                    <a:pt x="1175" y="1829"/>
                  </a:lnTo>
                  <a:close/>
                  <a:moveTo>
                    <a:pt x="1258" y="2012"/>
                  </a:moveTo>
                  <a:lnTo>
                    <a:pt x="1258" y="2012"/>
                  </a:lnTo>
                  <a:lnTo>
                    <a:pt x="1260" y="2010"/>
                  </a:lnTo>
                  <a:lnTo>
                    <a:pt x="1260" y="2007"/>
                  </a:lnTo>
                  <a:lnTo>
                    <a:pt x="1258" y="1999"/>
                  </a:lnTo>
                  <a:lnTo>
                    <a:pt x="1258" y="1996"/>
                  </a:lnTo>
                  <a:lnTo>
                    <a:pt x="1256" y="1994"/>
                  </a:lnTo>
                  <a:lnTo>
                    <a:pt x="1254" y="1992"/>
                  </a:lnTo>
                  <a:lnTo>
                    <a:pt x="1251" y="1992"/>
                  </a:lnTo>
                  <a:lnTo>
                    <a:pt x="1245" y="1994"/>
                  </a:lnTo>
                  <a:lnTo>
                    <a:pt x="1242" y="1992"/>
                  </a:lnTo>
                  <a:lnTo>
                    <a:pt x="1238" y="1988"/>
                  </a:lnTo>
                  <a:lnTo>
                    <a:pt x="1234" y="1981"/>
                  </a:lnTo>
                  <a:lnTo>
                    <a:pt x="1231" y="1974"/>
                  </a:lnTo>
                  <a:lnTo>
                    <a:pt x="1227" y="1972"/>
                  </a:lnTo>
                  <a:lnTo>
                    <a:pt x="1224" y="1970"/>
                  </a:lnTo>
                  <a:lnTo>
                    <a:pt x="1216" y="1970"/>
                  </a:lnTo>
                  <a:lnTo>
                    <a:pt x="1211" y="1970"/>
                  </a:lnTo>
                  <a:lnTo>
                    <a:pt x="1207" y="1969"/>
                  </a:lnTo>
                  <a:lnTo>
                    <a:pt x="1205" y="1969"/>
                  </a:lnTo>
                  <a:lnTo>
                    <a:pt x="1204" y="1969"/>
                  </a:lnTo>
                  <a:lnTo>
                    <a:pt x="1202" y="1970"/>
                  </a:lnTo>
                  <a:lnTo>
                    <a:pt x="1200" y="1972"/>
                  </a:lnTo>
                  <a:lnTo>
                    <a:pt x="1198" y="1974"/>
                  </a:lnTo>
                  <a:lnTo>
                    <a:pt x="1193" y="1974"/>
                  </a:lnTo>
                  <a:lnTo>
                    <a:pt x="1187" y="1972"/>
                  </a:lnTo>
                  <a:lnTo>
                    <a:pt x="1178" y="1969"/>
                  </a:lnTo>
                  <a:lnTo>
                    <a:pt x="1175" y="1967"/>
                  </a:lnTo>
                  <a:lnTo>
                    <a:pt x="1171" y="1965"/>
                  </a:lnTo>
                  <a:lnTo>
                    <a:pt x="1166" y="1961"/>
                  </a:lnTo>
                  <a:lnTo>
                    <a:pt x="1160" y="1960"/>
                  </a:lnTo>
                  <a:lnTo>
                    <a:pt x="1157" y="1960"/>
                  </a:lnTo>
                  <a:lnTo>
                    <a:pt x="1155" y="1960"/>
                  </a:lnTo>
                  <a:lnTo>
                    <a:pt x="1148" y="1963"/>
                  </a:lnTo>
                  <a:lnTo>
                    <a:pt x="1142" y="1963"/>
                  </a:lnTo>
                  <a:lnTo>
                    <a:pt x="1138" y="1963"/>
                  </a:lnTo>
                  <a:lnTo>
                    <a:pt x="1129" y="1965"/>
                  </a:lnTo>
                  <a:lnTo>
                    <a:pt x="1126" y="1967"/>
                  </a:lnTo>
                  <a:lnTo>
                    <a:pt x="1124" y="1972"/>
                  </a:lnTo>
                  <a:lnTo>
                    <a:pt x="1124" y="1978"/>
                  </a:lnTo>
                  <a:lnTo>
                    <a:pt x="1128" y="1979"/>
                  </a:lnTo>
                  <a:lnTo>
                    <a:pt x="1137" y="1983"/>
                  </a:lnTo>
                  <a:lnTo>
                    <a:pt x="1148" y="1988"/>
                  </a:lnTo>
                  <a:lnTo>
                    <a:pt x="1153" y="1990"/>
                  </a:lnTo>
                  <a:lnTo>
                    <a:pt x="1160" y="1992"/>
                  </a:lnTo>
                  <a:lnTo>
                    <a:pt x="1173" y="1994"/>
                  </a:lnTo>
                  <a:lnTo>
                    <a:pt x="1186" y="1999"/>
                  </a:lnTo>
                  <a:lnTo>
                    <a:pt x="1193" y="2001"/>
                  </a:lnTo>
                  <a:lnTo>
                    <a:pt x="1198" y="2003"/>
                  </a:lnTo>
                  <a:lnTo>
                    <a:pt x="1213" y="2003"/>
                  </a:lnTo>
                  <a:lnTo>
                    <a:pt x="1225" y="2003"/>
                  </a:lnTo>
                  <a:lnTo>
                    <a:pt x="1231" y="2003"/>
                  </a:lnTo>
                  <a:lnTo>
                    <a:pt x="1236" y="2005"/>
                  </a:lnTo>
                  <a:lnTo>
                    <a:pt x="1247" y="2012"/>
                  </a:lnTo>
                  <a:lnTo>
                    <a:pt x="1252" y="2014"/>
                  </a:lnTo>
                  <a:lnTo>
                    <a:pt x="1256" y="2014"/>
                  </a:lnTo>
                  <a:lnTo>
                    <a:pt x="1258" y="2012"/>
                  </a:lnTo>
                  <a:close/>
                  <a:moveTo>
                    <a:pt x="1204" y="1505"/>
                  </a:moveTo>
                  <a:lnTo>
                    <a:pt x="1204" y="1505"/>
                  </a:lnTo>
                  <a:lnTo>
                    <a:pt x="1207" y="1500"/>
                  </a:lnTo>
                  <a:lnTo>
                    <a:pt x="1207" y="1493"/>
                  </a:lnTo>
                  <a:lnTo>
                    <a:pt x="1207" y="1485"/>
                  </a:lnTo>
                  <a:lnTo>
                    <a:pt x="1209" y="1482"/>
                  </a:lnTo>
                  <a:lnTo>
                    <a:pt x="1209" y="1478"/>
                  </a:lnTo>
                  <a:lnTo>
                    <a:pt x="1207" y="1476"/>
                  </a:lnTo>
                  <a:lnTo>
                    <a:pt x="1205" y="1475"/>
                  </a:lnTo>
                  <a:lnTo>
                    <a:pt x="1202" y="1475"/>
                  </a:lnTo>
                  <a:lnTo>
                    <a:pt x="1195" y="1476"/>
                  </a:lnTo>
                  <a:lnTo>
                    <a:pt x="1191" y="1478"/>
                  </a:lnTo>
                  <a:lnTo>
                    <a:pt x="1182" y="1482"/>
                  </a:lnTo>
                  <a:lnTo>
                    <a:pt x="1178" y="1485"/>
                  </a:lnTo>
                  <a:lnTo>
                    <a:pt x="1175" y="1489"/>
                  </a:lnTo>
                  <a:lnTo>
                    <a:pt x="1173" y="1494"/>
                  </a:lnTo>
                  <a:lnTo>
                    <a:pt x="1173" y="1498"/>
                  </a:lnTo>
                  <a:lnTo>
                    <a:pt x="1175" y="1504"/>
                  </a:lnTo>
                  <a:lnTo>
                    <a:pt x="1178" y="1509"/>
                  </a:lnTo>
                  <a:lnTo>
                    <a:pt x="1180" y="1511"/>
                  </a:lnTo>
                  <a:lnTo>
                    <a:pt x="1184" y="1513"/>
                  </a:lnTo>
                  <a:lnTo>
                    <a:pt x="1191" y="1514"/>
                  </a:lnTo>
                  <a:lnTo>
                    <a:pt x="1198" y="1511"/>
                  </a:lnTo>
                  <a:lnTo>
                    <a:pt x="1204" y="1505"/>
                  </a:lnTo>
                  <a:close/>
                  <a:moveTo>
                    <a:pt x="2389" y="458"/>
                  </a:moveTo>
                  <a:lnTo>
                    <a:pt x="2389" y="458"/>
                  </a:lnTo>
                  <a:lnTo>
                    <a:pt x="2382" y="447"/>
                  </a:lnTo>
                  <a:lnTo>
                    <a:pt x="2373" y="440"/>
                  </a:lnTo>
                  <a:lnTo>
                    <a:pt x="2364" y="434"/>
                  </a:lnTo>
                  <a:lnTo>
                    <a:pt x="2351" y="432"/>
                  </a:lnTo>
                  <a:lnTo>
                    <a:pt x="2342" y="431"/>
                  </a:lnTo>
                  <a:lnTo>
                    <a:pt x="2333" y="427"/>
                  </a:lnTo>
                  <a:lnTo>
                    <a:pt x="2324" y="423"/>
                  </a:lnTo>
                  <a:lnTo>
                    <a:pt x="2315" y="418"/>
                  </a:lnTo>
                  <a:lnTo>
                    <a:pt x="2275" y="385"/>
                  </a:lnTo>
                  <a:lnTo>
                    <a:pt x="2262" y="376"/>
                  </a:lnTo>
                  <a:lnTo>
                    <a:pt x="2250" y="369"/>
                  </a:lnTo>
                  <a:lnTo>
                    <a:pt x="2244" y="365"/>
                  </a:lnTo>
                  <a:lnTo>
                    <a:pt x="2241" y="364"/>
                  </a:lnTo>
                  <a:lnTo>
                    <a:pt x="2228" y="362"/>
                  </a:lnTo>
                  <a:lnTo>
                    <a:pt x="2210" y="355"/>
                  </a:lnTo>
                  <a:lnTo>
                    <a:pt x="2194" y="349"/>
                  </a:lnTo>
                  <a:lnTo>
                    <a:pt x="2177" y="340"/>
                  </a:lnTo>
                  <a:lnTo>
                    <a:pt x="2159" y="335"/>
                  </a:lnTo>
                  <a:lnTo>
                    <a:pt x="2150" y="331"/>
                  </a:lnTo>
                  <a:lnTo>
                    <a:pt x="2139" y="331"/>
                  </a:lnTo>
                  <a:lnTo>
                    <a:pt x="2130" y="331"/>
                  </a:lnTo>
                  <a:lnTo>
                    <a:pt x="2121" y="335"/>
                  </a:lnTo>
                  <a:lnTo>
                    <a:pt x="2107" y="347"/>
                  </a:lnTo>
                  <a:lnTo>
                    <a:pt x="2098" y="351"/>
                  </a:lnTo>
                  <a:lnTo>
                    <a:pt x="2089" y="353"/>
                  </a:lnTo>
                  <a:lnTo>
                    <a:pt x="2081" y="351"/>
                  </a:lnTo>
                  <a:lnTo>
                    <a:pt x="2076" y="349"/>
                  </a:lnTo>
                  <a:lnTo>
                    <a:pt x="2065" y="346"/>
                  </a:lnTo>
                  <a:lnTo>
                    <a:pt x="2054" y="344"/>
                  </a:lnTo>
                  <a:lnTo>
                    <a:pt x="2043" y="344"/>
                  </a:lnTo>
                  <a:lnTo>
                    <a:pt x="2024" y="347"/>
                  </a:lnTo>
                  <a:lnTo>
                    <a:pt x="2002" y="353"/>
                  </a:lnTo>
                  <a:lnTo>
                    <a:pt x="1991" y="355"/>
                  </a:lnTo>
                  <a:lnTo>
                    <a:pt x="1982" y="355"/>
                  </a:lnTo>
                  <a:lnTo>
                    <a:pt x="1971" y="351"/>
                  </a:lnTo>
                  <a:lnTo>
                    <a:pt x="1964" y="347"/>
                  </a:lnTo>
                  <a:lnTo>
                    <a:pt x="1946" y="335"/>
                  </a:lnTo>
                  <a:lnTo>
                    <a:pt x="1929" y="324"/>
                  </a:lnTo>
                  <a:lnTo>
                    <a:pt x="1910" y="317"/>
                  </a:lnTo>
                  <a:lnTo>
                    <a:pt x="1900" y="315"/>
                  </a:lnTo>
                  <a:lnTo>
                    <a:pt x="1893" y="313"/>
                  </a:lnTo>
                  <a:lnTo>
                    <a:pt x="1877" y="315"/>
                  </a:lnTo>
                  <a:lnTo>
                    <a:pt x="1861" y="318"/>
                  </a:lnTo>
                  <a:lnTo>
                    <a:pt x="1844" y="322"/>
                  </a:lnTo>
                  <a:lnTo>
                    <a:pt x="1824" y="322"/>
                  </a:lnTo>
                  <a:lnTo>
                    <a:pt x="1814" y="322"/>
                  </a:lnTo>
                  <a:lnTo>
                    <a:pt x="1805" y="320"/>
                  </a:lnTo>
                  <a:lnTo>
                    <a:pt x="1799" y="318"/>
                  </a:lnTo>
                  <a:lnTo>
                    <a:pt x="1796" y="315"/>
                  </a:lnTo>
                  <a:lnTo>
                    <a:pt x="1794" y="313"/>
                  </a:lnTo>
                  <a:lnTo>
                    <a:pt x="1794" y="309"/>
                  </a:lnTo>
                  <a:lnTo>
                    <a:pt x="1796" y="304"/>
                  </a:lnTo>
                  <a:lnTo>
                    <a:pt x="1796" y="295"/>
                  </a:lnTo>
                  <a:lnTo>
                    <a:pt x="1794" y="289"/>
                  </a:lnTo>
                  <a:lnTo>
                    <a:pt x="1788" y="286"/>
                  </a:lnTo>
                  <a:lnTo>
                    <a:pt x="1781" y="282"/>
                  </a:lnTo>
                  <a:lnTo>
                    <a:pt x="1776" y="282"/>
                  </a:lnTo>
                  <a:lnTo>
                    <a:pt x="1768" y="282"/>
                  </a:lnTo>
                  <a:lnTo>
                    <a:pt x="1763" y="282"/>
                  </a:lnTo>
                  <a:lnTo>
                    <a:pt x="1759" y="286"/>
                  </a:lnTo>
                  <a:lnTo>
                    <a:pt x="1754" y="291"/>
                  </a:lnTo>
                  <a:lnTo>
                    <a:pt x="1748" y="297"/>
                  </a:lnTo>
                  <a:lnTo>
                    <a:pt x="1743" y="298"/>
                  </a:lnTo>
                  <a:lnTo>
                    <a:pt x="1736" y="300"/>
                  </a:lnTo>
                  <a:lnTo>
                    <a:pt x="1729" y="300"/>
                  </a:lnTo>
                  <a:lnTo>
                    <a:pt x="1721" y="298"/>
                  </a:lnTo>
                  <a:lnTo>
                    <a:pt x="1718" y="295"/>
                  </a:lnTo>
                  <a:lnTo>
                    <a:pt x="1716" y="288"/>
                  </a:lnTo>
                  <a:lnTo>
                    <a:pt x="1714" y="282"/>
                  </a:lnTo>
                  <a:lnTo>
                    <a:pt x="1712" y="277"/>
                  </a:lnTo>
                  <a:lnTo>
                    <a:pt x="1710" y="275"/>
                  </a:lnTo>
                  <a:lnTo>
                    <a:pt x="1703" y="271"/>
                  </a:lnTo>
                  <a:lnTo>
                    <a:pt x="1694" y="268"/>
                  </a:lnTo>
                  <a:lnTo>
                    <a:pt x="1685" y="268"/>
                  </a:lnTo>
                  <a:lnTo>
                    <a:pt x="1671" y="266"/>
                  </a:lnTo>
                  <a:lnTo>
                    <a:pt x="1662" y="266"/>
                  </a:lnTo>
                  <a:lnTo>
                    <a:pt x="1654" y="270"/>
                  </a:lnTo>
                  <a:lnTo>
                    <a:pt x="1651" y="271"/>
                  </a:lnTo>
                  <a:lnTo>
                    <a:pt x="1651" y="275"/>
                  </a:lnTo>
                  <a:lnTo>
                    <a:pt x="1649" y="275"/>
                  </a:lnTo>
                  <a:lnTo>
                    <a:pt x="1651" y="277"/>
                  </a:lnTo>
                  <a:lnTo>
                    <a:pt x="1651" y="280"/>
                  </a:lnTo>
                  <a:lnTo>
                    <a:pt x="1651" y="284"/>
                  </a:lnTo>
                  <a:lnTo>
                    <a:pt x="1647" y="291"/>
                  </a:lnTo>
                  <a:lnTo>
                    <a:pt x="1645" y="297"/>
                  </a:lnTo>
                  <a:lnTo>
                    <a:pt x="1645" y="304"/>
                  </a:lnTo>
                  <a:lnTo>
                    <a:pt x="1643" y="304"/>
                  </a:lnTo>
                  <a:lnTo>
                    <a:pt x="1638" y="304"/>
                  </a:lnTo>
                  <a:lnTo>
                    <a:pt x="1633" y="304"/>
                  </a:lnTo>
                  <a:lnTo>
                    <a:pt x="1629" y="302"/>
                  </a:lnTo>
                  <a:lnTo>
                    <a:pt x="1627" y="298"/>
                  </a:lnTo>
                  <a:lnTo>
                    <a:pt x="1624" y="297"/>
                  </a:lnTo>
                  <a:lnTo>
                    <a:pt x="1618" y="298"/>
                  </a:lnTo>
                  <a:lnTo>
                    <a:pt x="1616" y="300"/>
                  </a:lnTo>
                  <a:lnTo>
                    <a:pt x="1616" y="304"/>
                  </a:lnTo>
                  <a:lnTo>
                    <a:pt x="1615" y="308"/>
                  </a:lnTo>
                  <a:lnTo>
                    <a:pt x="1611" y="309"/>
                  </a:lnTo>
                  <a:lnTo>
                    <a:pt x="1607" y="311"/>
                  </a:lnTo>
                  <a:lnTo>
                    <a:pt x="1604" y="309"/>
                  </a:lnTo>
                  <a:lnTo>
                    <a:pt x="1600" y="308"/>
                  </a:lnTo>
                  <a:lnTo>
                    <a:pt x="1586" y="298"/>
                  </a:lnTo>
                  <a:lnTo>
                    <a:pt x="1580" y="295"/>
                  </a:lnTo>
                  <a:lnTo>
                    <a:pt x="1576" y="293"/>
                  </a:lnTo>
                  <a:lnTo>
                    <a:pt x="1573" y="293"/>
                  </a:lnTo>
                  <a:lnTo>
                    <a:pt x="1569" y="293"/>
                  </a:lnTo>
                  <a:lnTo>
                    <a:pt x="1567" y="295"/>
                  </a:lnTo>
                  <a:lnTo>
                    <a:pt x="1564" y="298"/>
                  </a:lnTo>
                  <a:lnTo>
                    <a:pt x="1557" y="298"/>
                  </a:lnTo>
                  <a:lnTo>
                    <a:pt x="1551" y="297"/>
                  </a:lnTo>
                  <a:lnTo>
                    <a:pt x="1538" y="289"/>
                  </a:lnTo>
                  <a:lnTo>
                    <a:pt x="1531" y="288"/>
                  </a:lnTo>
                  <a:lnTo>
                    <a:pt x="1526" y="289"/>
                  </a:lnTo>
                  <a:lnTo>
                    <a:pt x="1522" y="293"/>
                  </a:lnTo>
                  <a:lnTo>
                    <a:pt x="1522" y="297"/>
                  </a:lnTo>
                  <a:lnTo>
                    <a:pt x="1522" y="300"/>
                  </a:lnTo>
                  <a:lnTo>
                    <a:pt x="1526" y="306"/>
                  </a:lnTo>
                  <a:lnTo>
                    <a:pt x="1529" y="311"/>
                  </a:lnTo>
                  <a:lnTo>
                    <a:pt x="1531" y="315"/>
                  </a:lnTo>
                  <a:lnTo>
                    <a:pt x="1531" y="317"/>
                  </a:lnTo>
                  <a:lnTo>
                    <a:pt x="1529" y="320"/>
                  </a:lnTo>
                  <a:lnTo>
                    <a:pt x="1528" y="324"/>
                  </a:lnTo>
                  <a:lnTo>
                    <a:pt x="1524" y="326"/>
                  </a:lnTo>
                  <a:lnTo>
                    <a:pt x="1520" y="326"/>
                  </a:lnTo>
                  <a:lnTo>
                    <a:pt x="1515" y="324"/>
                  </a:lnTo>
                  <a:lnTo>
                    <a:pt x="1510" y="320"/>
                  </a:lnTo>
                  <a:lnTo>
                    <a:pt x="1506" y="315"/>
                  </a:lnTo>
                  <a:lnTo>
                    <a:pt x="1500" y="311"/>
                  </a:lnTo>
                  <a:lnTo>
                    <a:pt x="1495" y="309"/>
                  </a:lnTo>
                  <a:lnTo>
                    <a:pt x="1490" y="309"/>
                  </a:lnTo>
                  <a:lnTo>
                    <a:pt x="1486" y="309"/>
                  </a:lnTo>
                  <a:lnTo>
                    <a:pt x="1484" y="306"/>
                  </a:lnTo>
                  <a:lnTo>
                    <a:pt x="1484" y="302"/>
                  </a:lnTo>
                  <a:lnTo>
                    <a:pt x="1482" y="297"/>
                  </a:lnTo>
                  <a:lnTo>
                    <a:pt x="1479" y="295"/>
                  </a:lnTo>
                  <a:lnTo>
                    <a:pt x="1477" y="293"/>
                  </a:lnTo>
                  <a:lnTo>
                    <a:pt x="1470" y="293"/>
                  </a:lnTo>
                  <a:lnTo>
                    <a:pt x="1464" y="291"/>
                  </a:lnTo>
                  <a:lnTo>
                    <a:pt x="1462" y="288"/>
                  </a:lnTo>
                  <a:lnTo>
                    <a:pt x="1461" y="284"/>
                  </a:lnTo>
                  <a:lnTo>
                    <a:pt x="1459" y="279"/>
                  </a:lnTo>
                  <a:lnTo>
                    <a:pt x="1453" y="277"/>
                  </a:lnTo>
                  <a:lnTo>
                    <a:pt x="1448" y="275"/>
                  </a:lnTo>
                  <a:lnTo>
                    <a:pt x="1434" y="275"/>
                  </a:lnTo>
                  <a:lnTo>
                    <a:pt x="1426" y="275"/>
                  </a:lnTo>
                  <a:lnTo>
                    <a:pt x="1421" y="273"/>
                  </a:lnTo>
                  <a:lnTo>
                    <a:pt x="1417" y="268"/>
                  </a:lnTo>
                  <a:lnTo>
                    <a:pt x="1417" y="260"/>
                  </a:lnTo>
                  <a:lnTo>
                    <a:pt x="1419" y="257"/>
                  </a:lnTo>
                  <a:lnTo>
                    <a:pt x="1421" y="255"/>
                  </a:lnTo>
                  <a:lnTo>
                    <a:pt x="1424" y="253"/>
                  </a:lnTo>
                  <a:lnTo>
                    <a:pt x="1430" y="250"/>
                  </a:lnTo>
                  <a:lnTo>
                    <a:pt x="1432" y="248"/>
                  </a:lnTo>
                  <a:lnTo>
                    <a:pt x="1434" y="246"/>
                  </a:lnTo>
                  <a:lnTo>
                    <a:pt x="1434" y="241"/>
                  </a:lnTo>
                  <a:lnTo>
                    <a:pt x="1430" y="235"/>
                  </a:lnTo>
                  <a:lnTo>
                    <a:pt x="1424" y="230"/>
                  </a:lnTo>
                  <a:lnTo>
                    <a:pt x="1419" y="226"/>
                  </a:lnTo>
                  <a:lnTo>
                    <a:pt x="1412" y="222"/>
                  </a:lnTo>
                  <a:lnTo>
                    <a:pt x="1403" y="221"/>
                  </a:lnTo>
                  <a:lnTo>
                    <a:pt x="1397" y="221"/>
                  </a:lnTo>
                  <a:lnTo>
                    <a:pt x="1392" y="222"/>
                  </a:lnTo>
                  <a:lnTo>
                    <a:pt x="1388" y="224"/>
                  </a:lnTo>
                  <a:lnTo>
                    <a:pt x="1385" y="228"/>
                  </a:lnTo>
                  <a:lnTo>
                    <a:pt x="1383" y="233"/>
                  </a:lnTo>
                  <a:lnTo>
                    <a:pt x="1381" y="237"/>
                  </a:lnTo>
                  <a:lnTo>
                    <a:pt x="1383" y="241"/>
                  </a:lnTo>
                  <a:lnTo>
                    <a:pt x="1385" y="242"/>
                  </a:lnTo>
                  <a:lnTo>
                    <a:pt x="1390" y="244"/>
                  </a:lnTo>
                  <a:lnTo>
                    <a:pt x="1395" y="244"/>
                  </a:lnTo>
                  <a:lnTo>
                    <a:pt x="1401" y="248"/>
                  </a:lnTo>
                  <a:lnTo>
                    <a:pt x="1405" y="251"/>
                  </a:lnTo>
                  <a:lnTo>
                    <a:pt x="1403" y="257"/>
                  </a:lnTo>
                  <a:lnTo>
                    <a:pt x="1399" y="260"/>
                  </a:lnTo>
                  <a:lnTo>
                    <a:pt x="1394" y="262"/>
                  </a:lnTo>
                  <a:lnTo>
                    <a:pt x="1386" y="262"/>
                  </a:lnTo>
                  <a:lnTo>
                    <a:pt x="1381" y="260"/>
                  </a:lnTo>
                  <a:lnTo>
                    <a:pt x="1367" y="255"/>
                  </a:lnTo>
                  <a:lnTo>
                    <a:pt x="1356" y="253"/>
                  </a:lnTo>
                  <a:lnTo>
                    <a:pt x="1345" y="255"/>
                  </a:lnTo>
                  <a:lnTo>
                    <a:pt x="1334" y="255"/>
                  </a:lnTo>
                  <a:lnTo>
                    <a:pt x="1325" y="253"/>
                  </a:lnTo>
                  <a:lnTo>
                    <a:pt x="1321" y="251"/>
                  </a:lnTo>
                  <a:lnTo>
                    <a:pt x="1319" y="248"/>
                  </a:lnTo>
                  <a:lnTo>
                    <a:pt x="1316" y="242"/>
                  </a:lnTo>
                  <a:lnTo>
                    <a:pt x="1310" y="235"/>
                  </a:lnTo>
                  <a:lnTo>
                    <a:pt x="1303" y="232"/>
                  </a:lnTo>
                  <a:lnTo>
                    <a:pt x="1292" y="228"/>
                  </a:lnTo>
                  <a:lnTo>
                    <a:pt x="1281" y="226"/>
                  </a:lnTo>
                  <a:lnTo>
                    <a:pt x="1272" y="226"/>
                  </a:lnTo>
                  <a:lnTo>
                    <a:pt x="1262" y="230"/>
                  </a:lnTo>
                  <a:lnTo>
                    <a:pt x="1254" y="232"/>
                  </a:lnTo>
                  <a:lnTo>
                    <a:pt x="1251" y="233"/>
                  </a:lnTo>
                  <a:lnTo>
                    <a:pt x="1243" y="244"/>
                  </a:lnTo>
                  <a:lnTo>
                    <a:pt x="1240" y="248"/>
                  </a:lnTo>
                  <a:lnTo>
                    <a:pt x="1236" y="250"/>
                  </a:lnTo>
                  <a:lnTo>
                    <a:pt x="1233" y="248"/>
                  </a:lnTo>
                  <a:lnTo>
                    <a:pt x="1229" y="244"/>
                  </a:lnTo>
                  <a:lnTo>
                    <a:pt x="1229" y="241"/>
                  </a:lnTo>
                  <a:lnTo>
                    <a:pt x="1229" y="237"/>
                  </a:lnTo>
                  <a:lnTo>
                    <a:pt x="1227" y="233"/>
                  </a:lnTo>
                  <a:lnTo>
                    <a:pt x="1222" y="233"/>
                  </a:lnTo>
                  <a:lnTo>
                    <a:pt x="1220" y="235"/>
                  </a:lnTo>
                  <a:lnTo>
                    <a:pt x="1218" y="237"/>
                  </a:lnTo>
                  <a:lnTo>
                    <a:pt x="1214" y="239"/>
                  </a:lnTo>
                  <a:lnTo>
                    <a:pt x="1213" y="239"/>
                  </a:lnTo>
                  <a:lnTo>
                    <a:pt x="1209" y="237"/>
                  </a:lnTo>
                  <a:lnTo>
                    <a:pt x="1207" y="235"/>
                  </a:lnTo>
                  <a:lnTo>
                    <a:pt x="1204" y="232"/>
                  </a:lnTo>
                  <a:lnTo>
                    <a:pt x="1198" y="230"/>
                  </a:lnTo>
                  <a:lnTo>
                    <a:pt x="1195" y="232"/>
                  </a:lnTo>
                  <a:lnTo>
                    <a:pt x="1189" y="233"/>
                  </a:lnTo>
                  <a:lnTo>
                    <a:pt x="1186" y="237"/>
                  </a:lnTo>
                  <a:lnTo>
                    <a:pt x="1184" y="242"/>
                  </a:lnTo>
                  <a:lnTo>
                    <a:pt x="1186" y="246"/>
                  </a:lnTo>
                  <a:lnTo>
                    <a:pt x="1187" y="250"/>
                  </a:lnTo>
                  <a:lnTo>
                    <a:pt x="1187" y="255"/>
                  </a:lnTo>
                  <a:lnTo>
                    <a:pt x="1178" y="253"/>
                  </a:lnTo>
                  <a:lnTo>
                    <a:pt x="1173" y="251"/>
                  </a:lnTo>
                  <a:lnTo>
                    <a:pt x="1167" y="253"/>
                  </a:lnTo>
                  <a:lnTo>
                    <a:pt x="1164" y="255"/>
                  </a:lnTo>
                  <a:lnTo>
                    <a:pt x="1160" y="259"/>
                  </a:lnTo>
                  <a:lnTo>
                    <a:pt x="1157" y="259"/>
                  </a:lnTo>
                  <a:lnTo>
                    <a:pt x="1153" y="259"/>
                  </a:lnTo>
                  <a:lnTo>
                    <a:pt x="1151" y="257"/>
                  </a:lnTo>
                  <a:lnTo>
                    <a:pt x="1149" y="255"/>
                  </a:lnTo>
                  <a:lnTo>
                    <a:pt x="1149" y="253"/>
                  </a:lnTo>
                  <a:lnTo>
                    <a:pt x="1153" y="248"/>
                  </a:lnTo>
                  <a:lnTo>
                    <a:pt x="1157" y="244"/>
                  </a:lnTo>
                  <a:lnTo>
                    <a:pt x="1169" y="239"/>
                  </a:lnTo>
                  <a:lnTo>
                    <a:pt x="1173" y="235"/>
                  </a:lnTo>
                  <a:lnTo>
                    <a:pt x="1178" y="230"/>
                  </a:lnTo>
                  <a:lnTo>
                    <a:pt x="1189" y="219"/>
                  </a:lnTo>
                  <a:lnTo>
                    <a:pt x="1195" y="213"/>
                  </a:lnTo>
                  <a:lnTo>
                    <a:pt x="1202" y="210"/>
                  </a:lnTo>
                  <a:lnTo>
                    <a:pt x="1211" y="208"/>
                  </a:lnTo>
                  <a:lnTo>
                    <a:pt x="1220" y="208"/>
                  </a:lnTo>
                  <a:lnTo>
                    <a:pt x="1229" y="208"/>
                  </a:lnTo>
                  <a:lnTo>
                    <a:pt x="1238" y="204"/>
                  </a:lnTo>
                  <a:lnTo>
                    <a:pt x="1247" y="201"/>
                  </a:lnTo>
                  <a:lnTo>
                    <a:pt x="1251" y="195"/>
                  </a:lnTo>
                  <a:lnTo>
                    <a:pt x="1251" y="190"/>
                  </a:lnTo>
                  <a:lnTo>
                    <a:pt x="1247" y="183"/>
                  </a:lnTo>
                  <a:lnTo>
                    <a:pt x="1243" y="177"/>
                  </a:lnTo>
                  <a:lnTo>
                    <a:pt x="1242" y="175"/>
                  </a:lnTo>
                  <a:lnTo>
                    <a:pt x="1242" y="172"/>
                  </a:lnTo>
                  <a:lnTo>
                    <a:pt x="1243" y="165"/>
                  </a:lnTo>
                  <a:lnTo>
                    <a:pt x="1243" y="161"/>
                  </a:lnTo>
                  <a:lnTo>
                    <a:pt x="1240" y="156"/>
                  </a:lnTo>
                  <a:lnTo>
                    <a:pt x="1234" y="154"/>
                  </a:lnTo>
                  <a:lnTo>
                    <a:pt x="1227" y="150"/>
                  </a:lnTo>
                  <a:lnTo>
                    <a:pt x="1225" y="146"/>
                  </a:lnTo>
                  <a:lnTo>
                    <a:pt x="1224" y="143"/>
                  </a:lnTo>
                  <a:lnTo>
                    <a:pt x="1222" y="137"/>
                  </a:lnTo>
                  <a:lnTo>
                    <a:pt x="1218" y="134"/>
                  </a:lnTo>
                  <a:lnTo>
                    <a:pt x="1214" y="132"/>
                  </a:lnTo>
                  <a:lnTo>
                    <a:pt x="1211" y="132"/>
                  </a:lnTo>
                  <a:lnTo>
                    <a:pt x="1202" y="136"/>
                  </a:lnTo>
                  <a:lnTo>
                    <a:pt x="1191" y="136"/>
                  </a:lnTo>
                  <a:lnTo>
                    <a:pt x="1180" y="137"/>
                  </a:lnTo>
                  <a:lnTo>
                    <a:pt x="1175" y="139"/>
                  </a:lnTo>
                  <a:lnTo>
                    <a:pt x="1167" y="143"/>
                  </a:lnTo>
                  <a:lnTo>
                    <a:pt x="1162" y="143"/>
                  </a:lnTo>
                  <a:lnTo>
                    <a:pt x="1157" y="141"/>
                  </a:lnTo>
                  <a:lnTo>
                    <a:pt x="1146" y="134"/>
                  </a:lnTo>
                  <a:lnTo>
                    <a:pt x="1129" y="116"/>
                  </a:lnTo>
                  <a:lnTo>
                    <a:pt x="1122" y="112"/>
                  </a:lnTo>
                  <a:lnTo>
                    <a:pt x="1115" y="108"/>
                  </a:lnTo>
                  <a:lnTo>
                    <a:pt x="1108" y="107"/>
                  </a:lnTo>
                  <a:lnTo>
                    <a:pt x="1099" y="107"/>
                  </a:lnTo>
                  <a:lnTo>
                    <a:pt x="1082" y="110"/>
                  </a:lnTo>
                  <a:lnTo>
                    <a:pt x="1066" y="116"/>
                  </a:lnTo>
                  <a:lnTo>
                    <a:pt x="1059" y="119"/>
                  </a:lnTo>
                  <a:lnTo>
                    <a:pt x="1057" y="123"/>
                  </a:lnTo>
                  <a:lnTo>
                    <a:pt x="1057" y="128"/>
                  </a:lnTo>
                  <a:lnTo>
                    <a:pt x="1055" y="134"/>
                  </a:lnTo>
                  <a:lnTo>
                    <a:pt x="1057" y="139"/>
                  </a:lnTo>
                  <a:lnTo>
                    <a:pt x="1061" y="145"/>
                  </a:lnTo>
                  <a:lnTo>
                    <a:pt x="1061" y="146"/>
                  </a:lnTo>
                  <a:lnTo>
                    <a:pt x="1061" y="148"/>
                  </a:lnTo>
                  <a:lnTo>
                    <a:pt x="1057" y="150"/>
                  </a:lnTo>
                  <a:lnTo>
                    <a:pt x="1053" y="150"/>
                  </a:lnTo>
                  <a:lnTo>
                    <a:pt x="1044" y="146"/>
                  </a:lnTo>
                  <a:lnTo>
                    <a:pt x="1035" y="143"/>
                  </a:lnTo>
                  <a:lnTo>
                    <a:pt x="1032" y="141"/>
                  </a:lnTo>
                  <a:lnTo>
                    <a:pt x="1026" y="143"/>
                  </a:lnTo>
                  <a:lnTo>
                    <a:pt x="1024" y="145"/>
                  </a:lnTo>
                  <a:lnTo>
                    <a:pt x="1023" y="146"/>
                  </a:lnTo>
                  <a:lnTo>
                    <a:pt x="1021" y="152"/>
                  </a:lnTo>
                  <a:lnTo>
                    <a:pt x="1017" y="156"/>
                  </a:lnTo>
                  <a:lnTo>
                    <a:pt x="1015" y="159"/>
                  </a:lnTo>
                  <a:lnTo>
                    <a:pt x="1012" y="159"/>
                  </a:lnTo>
                  <a:lnTo>
                    <a:pt x="1003" y="161"/>
                  </a:lnTo>
                  <a:lnTo>
                    <a:pt x="999" y="157"/>
                  </a:lnTo>
                  <a:lnTo>
                    <a:pt x="995" y="154"/>
                  </a:lnTo>
                  <a:lnTo>
                    <a:pt x="992" y="148"/>
                  </a:lnTo>
                  <a:lnTo>
                    <a:pt x="986" y="148"/>
                  </a:lnTo>
                  <a:lnTo>
                    <a:pt x="983" y="148"/>
                  </a:lnTo>
                  <a:lnTo>
                    <a:pt x="976" y="156"/>
                  </a:lnTo>
                  <a:lnTo>
                    <a:pt x="972" y="159"/>
                  </a:lnTo>
                  <a:lnTo>
                    <a:pt x="968" y="159"/>
                  </a:lnTo>
                  <a:lnTo>
                    <a:pt x="959" y="159"/>
                  </a:lnTo>
                  <a:lnTo>
                    <a:pt x="950" y="157"/>
                  </a:lnTo>
                  <a:lnTo>
                    <a:pt x="947" y="157"/>
                  </a:lnTo>
                  <a:lnTo>
                    <a:pt x="941" y="159"/>
                  </a:lnTo>
                  <a:lnTo>
                    <a:pt x="938" y="163"/>
                  </a:lnTo>
                  <a:lnTo>
                    <a:pt x="932" y="165"/>
                  </a:lnTo>
                  <a:lnTo>
                    <a:pt x="925" y="163"/>
                  </a:lnTo>
                  <a:lnTo>
                    <a:pt x="916" y="161"/>
                  </a:lnTo>
                  <a:lnTo>
                    <a:pt x="900" y="159"/>
                  </a:lnTo>
                  <a:lnTo>
                    <a:pt x="881" y="161"/>
                  </a:lnTo>
                  <a:lnTo>
                    <a:pt x="863" y="166"/>
                  </a:lnTo>
                  <a:lnTo>
                    <a:pt x="856" y="170"/>
                  </a:lnTo>
                  <a:lnTo>
                    <a:pt x="849" y="174"/>
                  </a:lnTo>
                  <a:lnTo>
                    <a:pt x="843" y="179"/>
                  </a:lnTo>
                  <a:lnTo>
                    <a:pt x="842" y="184"/>
                  </a:lnTo>
                  <a:lnTo>
                    <a:pt x="840" y="190"/>
                  </a:lnTo>
                  <a:lnTo>
                    <a:pt x="842" y="195"/>
                  </a:lnTo>
                  <a:lnTo>
                    <a:pt x="847" y="208"/>
                  </a:lnTo>
                  <a:lnTo>
                    <a:pt x="854" y="219"/>
                  </a:lnTo>
                  <a:lnTo>
                    <a:pt x="856" y="224"/>
                  </a:lnTo>
                  <a:lnTo>
                    <a:pt x="858" y="230"/>
                  </a:lnTo>
                  <a:lnTo>
                    <a:pt x="858" y="232"/>
                  </a:lnTo>
                  <a:lnTo>
                    <a:pt x="856" y="233"/>
                  </a:lnTo>
                  <a:lnTo>
                    <a:pt x="854" y="233"/>
                  </a:lnTo>
                  <a:lnTo>
                    <a:pt x="849" y="233"/>
                  </a:lnTo>
                  <a:lnTo>
                    <a:pt x="847" y="233"/>
                  </a:lnTo>
                  <a:lnTo>
                    <a:pt x="843" y="232"/>
                  </a:lnTo>
                  <a:lnTo>
                    <a:pt x="840" y="226"/>
                  </a:lnTo>
                  <a:lnTo>
                    <a:pt x="836" y="221"/>
                  </a:lnTo>
                  <a:lnTo>
                    <a:pt x="833" y="219"/>
                  </a:lnTo>
                  <a:lnTo>
                    <a:pt x="831" y="217"/>
                  </a:lnTo>
                  <a:lnTo>
                    <a:pt x="827" y="217"/>
                  </a:lnTo>
                  <a:lnTo>
                    <a:pt x="824" y="219"/>
                  </a:lnTo>
                  <a:lnTo>
                    <a:pt x="818" y="222"/>
                  </a:lnTo>
                  <a:lnTo>
                    <a:pt x="809" y="226"/>
                  </a:lnTo>
                  <a:lnTo>
                    <a:pt x="798" y="226"/>
                  </a:lnTo>
                  <a:lnTo>
                    <a:pt x="787" y="224"/>
                  </a:lnTo>
                  <a:lnTo>
                    <a:pt x="782" y="224"/>
                  </a:lnTo>
                  <a:lnTo>
                    <a:pt x="776" y="226"/>
                  </a:lnTo>
                  <a:lnTo>
                    <a:pt x="771" y="228"/>
                  </a:lnTo>
                  <a:lnTo>
                    <a:pt x="767" y="232"/>
                  </a:lnTo>
                  <a:lnTo>
                    <a:pt x="764" y="237"/>
                  </a:lnTo>
                  <a:lnTo>
                    <a:pt x="760" y="242"/>
                  </a:lnTo>
                  <a:lnTo>
                    <a:pt x="760" y="248"/>
                  </a:lnTo>
                  <a:lnTo>
                    <a:pt x="760" y="253"/>
                  </a:lnTo>
                  <a:lnTo>
                    <a:pt x="760" y="259"/>
                  </a:lnTo>
                  <a:lnTo>
                    <a:pt x="764" y="264"/>
                  </a:lnTo>
                  <a:lnTo>
                    <a:pt x="769" y="271"/>
                  </a:lnTo>
                  <a:lnTo>
                    <a:pt x="778" y="277"/>
                  </a:lnTo>
                  <a:lnTo>
                    <a:pt x="786" y="282"/>
                  </a:lnTo>
                  <a:lnTo>
                    <a:pt x="789" y="286"/>
                  </a:lnTo>
                  <a:lnTo>
                    <a:pt x="791" y="289"/>
                  </a:lnTo>
                  <a:lnTo>
                    <a:pt x="793" y="297"/>
                  </a:lnTo>
                  <a:lnTo>
                    <a:pt x="793" y="304"/>
                  </a:lnTo>
                  <a:lnTo>
                    <a:pt x="795" y="320"/>
                  </a:lnTo>
                  <a:lnTo>
                    <a:pt x="795" y="327"/>
                  </a:lnTo>
                  <a:lnTo>
                    <a:pt x="798" y="333"/>
                  </a:lnTo>
                  <a:lnTo>
                    <a:pt x="804" y="338"/>
                  </a:lnTo>
                  <a:lnTo>
                    <a:pt x="811" y="340"/>
                  </a:lnTo>
                  <a:lnTo>
                    <a:pt x="818" y="344"/>
                  </a:lnTo>
                  <a:lnTo>
                    <a:pt x="822" y="346"/>
                  </a:lnTo>
                  <a:lnTo>
                    <a:pt x="825" y="349"/>
                  </a:lnTo>
                  <a:lnTo>
                    <a:pt x="827" y="355"/>
                  </a:lnTo>
                  <a:lnTo>
                    <a:pt x="827" y="358"/>
                  </a:lnTo>
                  <a:lnTo>
                    <a:pt x="825" y="360"/>
                  </a:lnTo>
                  <a:lnTo>
                    <a:pt x="822" y="362"/>
                  </a:lnTo>
                  <a:lnTo>
                    <a:pt x="818" y="362"/>
                  </a:lnTo>
                  <a:lnTo>
                    <a:pt x="814" y="360"/>
                  </a:lnTo>
                  <a:lnTo>
                    <a:pt x="809" y="356"/>
                  </a:lnTo>
                  <a:lnTo>
                    <a:pt x="804" y="351"/>
                  </a:lnTo>
                  <a:lnTo>
                    <a:pt x="796" y="347"/>
                  </a:lnTo>
                  <a:lnTo>
                    <a:pt x="786" y="344"/>
                  </a:lnTo>
                  <a:lnTo>
                    <a:pt x="778" y="336"/>
                  </a:lnTo>
                  <a:lnTo>
                    <a:pt x="776" y="331"/>
                  </a:lnTo>
                  <a:lnTo>
                    <a:pt x="775" y="327"/>
                  </a:lnTo>
                  <a:lnTo>
                    <a:pt x="773" y="322"/>
                  </a:lnTo>
                  <a:lnTo>
                    <a:pt x="775" y="315"/>
                  </a:lnTo>
                  <a:lnTo>
                    <a:pt x="776" y="302"/>
                  </a:lnTo>
                  <a:lnTo>
                    <a:pt x="776" y="295"/>
                  </a:lnTo>
                  <a:lnTo>
                    <a:pt x="775" y="291"/>
                  </a:lnTo>
                  <a:lnTo>
                    <a:pt x="773" y="289"/>
                  </a:lnTo>
                  <a:lnTo>
                    <a:pt x="769" y="288"/>
                  </a:lnTo>
                  <a:lnTo>
                    <a:pt x="766" y="288"/>
                  </a:lnTo>
                  <a:lnTo>
                    <a:pt x="764" y="288"/>
                  </a:lnTo>
                  <a:lnTo>
                    <a:pt x="760" y="288"/>
                  </a:lnTo>
                  <a:lnTo>
                    <a:pt x="757" y="286"/>
                  </a:lnTo>
                  <a:lnTo>
                    <a:pt x="755" y="284"/>
                  </a:lnTo>
                  <a:lnTo>
                    <a:pt x="751" y="279"/>
                  </a:lnTo>
                  <a:lnTo>
                    <a:pt x="746" y="275"/>
                  </a:lnTo>
                  <a:lnTo>
                    <a:pt x="740" y="273"/>
                  </a:lnTo>
                  <a:lnTo>
                    <a:pt x="729" y="271"/>
                  </a:lnTo>
                  <a:lnTo>
                    <a:pt x="719" y="271"/>
                  </a:lnTo>
                  <a:lnTo>
                    <a:pt x="715" y="273"/>
                  </a:lnTo>
                  <a:lnTo>
                    <a:pt x="713" y="277"/>
                  </a:lnTo>
                  <a:lnTo>
                    <a:pt x="713" y="280"/>
                  </a:lnTo>
                  <a:lnTo>
                    <a:pt x="715" y="284"/>
                  </a:lnTo>
                  <a:lnTo>
                    <a:pt x="717" y="288"/>
                  </a:lnTo>
                  <a:lnTo>
                    <a:pt x="717" y="291"/>
                  </a:lnTo>
                  <a:lnTo>
                    <a:pt x="708" y="291"/>
                  </a:lnTo>
                  <a:lnTo>
                    <a:pt x="704" y="291"/>
                  </a:lnTo>
                  <a:lnTo>
                    <a:pt x="699" y="289"/>
                  </a:lnTo>
                  <a:lnTo>
                    <a:pt x="695" y="288"/>
                  </a:lnTo>
                  <a:lnTo>
                    <a:pt x="691" y="288"/>
                  </a:lnTo>
                  <a:lnTo>
                    <a:pt x="688" y="288"/>
                  </a:lnTo>
                  <a:lnTo>
                    <a:pt x="684" y="291"/>
                  </a:lnTo>
                  <a:lnTo>
                    <a:pt x="681" y="297"/>
                  </a:lnTo>
                  <a:lnTo>
                    <a:pt x="681" y="300"/>
                  </a:lnTo>
                  <a:lnTo>
                    <a:pt x="684" y="304"/>
                  </a:lnTo>
                  <a:lnTo>
                    <a:pt x="690" y="306"/>
                  </a:lnTo>
                  <a:lnTo>
                    <a:pt x="695" y="308"/>
                  </a:lnTo>
                  <a:lnTo>
                    <a:pt x="700" y="309"/>
                  </a:lnTo>
                  <a:lnTo>
                    <a:pt x="704" y="315"/>
                  </a:lnTo>
                  <a:lnTo>
                    <a:pt x="704" y="317"/>
                  </a:lnTo>
                  <a:lnTo>
                    <a:pt x="704" y="318"/>
                  </a:lnTo>
                  <a:lnTo>
                    <a:pt x="699" y="318"/>
                  </a:lnTo>
                  <a:lnTo>
                    <a:pt x="691" y="318"/>
                  </a:lnTo>
                  <a:lnTo>
                    <a:pt x="686" y="317"/>
                  </a:lnTo>
                  <a:lnTo>
                    <a:pt x="679" y="318"/>
                  </a:lnTo>
                  <a:lnTo>
                    <a:pt x="673" y="318"/>
                  </a:lnTo>
                  <a:lnTo>
                    <a:pt x="668" y="317"/>
                  </a:lnTo>
                  <a:lnTo>
                    <a:pt x="666" y="315"/>
                  </a:lnTo>
                  <a:lnTo>
                    <a:pt x="664" y="311"/>
                  </a:lnTo>
                  <a:lnTo>
                    <a:pt x="664" y="304"/>
                  </a:lnTo>
                  <a:lnTo>
                    <a:pt x="668" y="286"/>
                  </a:lnTo>
                  <a:lnTo>
                    <a:pt x="670" y="277"/>
                  </a:lnTo>
                  <a:lnTo>
                    <a:pt x="670" y="270"/>
                  </a:lnTo>
                  <a:lnTo>
                    <a:pt x="668" y="264"/>
                  </a:lnTo>
                  <a:lnTo>
                    <a:pt x="666" y="262"/>
                  </a:lnTo>
                  <a:lnTo>
                    <a:pt x="662" y="260"/>
                  </a:lnTo>
                  <a:lnTo>
                    <a:pt x="659" y="262"/>
                  </a:lnTo>
                  <a:lnTo>
                    <a:pt x="657" y="264"/>
                  </a:lnTo>
                  <a:lnTo>
                    <a:pt x="653" y="270"/>
                  </a:lnTo>
                  <a:lnTo>
                    <a:pt x="653" y="282"/>
                  </a:lnTo>
                  <a:lnTo>
                    <a:pt x="652" y="291"/>
                  </a:lnTo>
                  <a:lnTo>
                    <a:pt x="650" y="297"/>
                  </a:lnTo>
                  <a:lnTo>
                    <a:pt x="646" y="304"/>
                  </a:lnTo>
                  <a:lnTo>
                    <a:pt x="643" y="311"/>
                  </a:lnTo>
                  <a:lnTo>
                    <a:pt x="643" y="317"/>
                  </a:lnTo>
                  <a:lnTo>
                    <a:pt x="644" y="322"/>
                  </a:lnTo>
                  <a:lnTo>
                    <a:pt x="646" y="327"/>
                  </a:lnTo>
                  <a:lnTo>
                    <a:pt x="650" y="333"/>
                  </a:lnTo>
                  <a:lnTo>
                    <a:pt x="650" y="338"/>
                  </a:lnTo>
                  <a:lnTo>
                    <a:pt x="648" y="344"/>
                  </a:lnTo>
                  <a:lnTo>
                    <a:pt x="648" y="349"/>
                  </a:lnTo>
                  <a:lnTo>
                    <a:pt x="650" y="355"/>
                  </a:lnTo>
                  <a:lnTo>
                    <a:pt x="657" y="358"/>
                  </a:lnTo>
                  <a:lnTo>
                    <a:pt x="662" y="360"/>
                  </a:lnTo>
                  <a:lnTo>
                    <a:pt x="677" y="360"/>
                  </a:lnTo>
                  <a:lnTo>
                    <a:pt x="684" y="362"/>
                  </a:lnTo>
                  <a:lnTo>
                    <a:pt x="691" y="367"/>
                  </a:lnTo>
                  <a:lnTo>
                    <a:pt x="700" y="374"/>
                  </a:lnTo>
                  <a:lnTo>
                    <a:pt x="709" y="384"/>
                  </a:lnTo>
                  <a:lnTo>
                    <a:pt x="719" y="393"/>
                  </a:lnTo>
                  <a:lnTo>
                    <a:pt x="722" y="402"/>
                  </a:lnTo>
                  <a:lnTo>
                    <a:pt x="722" y="407"/>
                  </a:lnTo>
                  <a:lnTo>
                    <a:pt x="722" y="411"/>
                  </a:lnTo>
                  <a:lnTo>
                    <a:pt x="720" y="414"/>
                  </a:lnTo>
                  <a:lnTo>
                    <a:pt x="717" y="416"/>
                  </a:lnTo>
                  <a:lnTo>
                    <a:pt x="713" y="418"/>
                  </a:lnTo>
                  <a:lnTo>
                    <a:pt x="711" y="418"/>
                  </a:lnTo>
                  <a:lnTo>
                    <a:pt x="706" y="414"/>
                  </a:lnTo>
                  <a:lnTo>
                    <a:pt x="702" y="409"/>
                  </a:lnTo>
                  <a:lnTo>
                    <a:pt x="700" y="403"/>
                  </a:lnTo>
                  <a:lnTo>
                    <a:pt x="697" y="396"/>
                  </a:lnTo>
                  <a:lnTo>
                    <a:pt x="693" y="389"/>
                  </a:lnTo>
                  <a:lnTo>
                    <a:pt x="690" y="384"/>
                  </a:lnTo>
                  <a:lnTo>
                    <a:pt x="682" y="380"/>
                  </a:lnTo>
                  <a:lnTo>
                    <a:pt x="677" y="378"/>
                  </a:lnTo>
                  <a:lnTo>
                    <a:pt x="671" y="380"/>
                  </a:lnTo>
                  <a:lnTo>
                    <a:pt x="666" y="382"/>
                  </a:lnTo>
                  <a:lnTo>
                    <a:pt x="662" y="387"/>
                  </a:lnTo>
                  <a:lnTo>
                    <a:pt x="661" y="393"/>
                  </a:lnTo>
                  <a:lnTo>
                    <a:pt x="661" y="398"/>
                  </a:lnTo>
                  <a:lnTo>
                    <a:pt x="661" y="411"/>
                  </a:lnTo>
                  <a:lnTo>
                    <a:pt x="661" y="414"/>
                  </a:lnTo>
                  <a:lnTo>
                    <a:pt x="659" y="420"/>
                  </a:lnTo>
                  <a:lnTo>
                    <a:pt x="652" y="427"/>
                  </a:lnTo>
                  <a:lnTo>
                    <a:pt x="646" y="432"/>
                  </a:lnTo>
                  <a:lnTo>
                    <a:pt x="641" y="441"/>
                  </a:lnTo>
                  <a:lnTo>
                    <a:pt x="637" y="449"/>
                  </a:lnTo>
                  <a:lnTo>
                    <a:pt x="637" y="452"/>
                  </a:lnTo>
                  <a:lnTo>
                    <a:pt x="633" y="454"/>
                  </a:lnTo>
                  <a:lnTo>
                    <a:pt x="628" y="458"/>
                  </a:lnTo>
                  <a:lnTo>
                    <a:pt x="621" y="459"/>
                  </a:lnTo>
                  <a:lnTo>
                    <a:pt x="615" y="459"/>
                  </a:lnTo>
                  <a:lnTo>
                    <a:pt x="608" y="458"/>
                  </a:lnTo>
                  <a:lnTo>
                    <a:pt x="603" y="456"/>
                  </a:lnTo>
                  <a:lnTo>
                    <a:pt x="599" y="450"/>
                  </a:lnTo>
                  <a:lnTo>
                    <a:pt x="599" y="447"/>
                  </a:lnTo>
                  <a:lnTo>
                    <a:pt x="603" y="441"/>
                  </a:lnTo>
                  <a:lnTo>
                    <a:pt x="610" y="434"/>
                  </a:lnTo>
                  <a:lnTo>
                    <a:pt x="617" y="425"/>
                  </a:lnTo>
                  <a:lnTo>
                    <a:pt x="624" y="418"/>
                  </a:lnTo>
                  <a:lnTo>
                    <a:pt x="628" y="409"/>
                  </a:lnTo>
                  <a:lnTo>
                    <a:pt x="630" y="398"/>
                  </a:lnTo>
                  <a:lnTo>
                    <a:pt x="626" y="382"/>
                  </a:lnTo>
                  <a:lnTo>
                    <a:pt x="624" y="367"/>
                  </a:lnTo>
                  <a:lnTo>
                    <a:pt x="624" y="358"/>
                  </a:lnTo>
                  <a:lnTo>
                    <a:pt x="626" y="347"/>
                  </a:lnTo>
                  <a:lnTo>
                    <a:pt x="628" y="338"/>
                  </a:lnTo>
                  <a:lnTo>
                    <a:pt x="628" y="327"/>
                  </a:lnTo>
                  <a:lnTo>
                    <a:pt x="623" y="320"/>
                  </a:lnTo>
                  <a:lnTo>
                    <a:pt x="621" y="315"/>
                  </a:lnTo>
                  <a:lnTo>
                    <a:pt x="621" y="311"/>
                  </a:lnTo>
                  <a:lnTo>
                    <a:pt x="624" y="306"/>
                  </a:lnTo>
                  <a:lnTo>
                    <a:pt x="628" y="291"/>
                  </a:lnTo>
                  <a:lnTo>
                    <a:pt x="630" y="277"/>
                  </a:lnTo>
                  <a:lnTo>
                    <a:pt x="630" y="270"/>
                  </a:lnTo>
                  <a:lnTo>
                    <a:pt x="626" y="262"/>
                  </a:lnTo>
                  <a:lnTo>
                    <a:pt x="623" y="257"/>
                  </a:lnTo>
                  <a:lnTo>
                    <a:pt x="617" y="253"/>
                  </a:lnTo>
                  <a:lnTo>
                    <a:pt x="610" y="251"/>
                  </a:lnTo>
                  <a:lnTo>
                    <a:pt x="603" y="250"/>
                  </a:lnTo>
                  <a:lnTo>
                    <a:pt x="595" y="248"/>
                  </a:lnTo>
                  <a:lnTo>
                    <a:pt x="588" y="250"/>
                  </a:lnTo>
                  <a:lnTo>
                    <a:pt x="581" y="251"/>
                  </a:lnTo>
                  <a:lnTo>
                    <a:pt x="574" y="253"/>
                  </a:lnTo>
                  <a:lnTo>
                    <a:pt x="570" y="257"/>
                  </a:lnTo>
                  <a:lnTo>
                    <a:pt x="567" y="260"/>
                  </a:lnTo>
                  <a:lnTo>
                    <a:pt x="565" y="266"/>
                  </a:lnTo>
                  <a:lnTo>
                    <a:pt x="563" y="271"/>
                  </a:lnTo>
                  <a:lnTo>
                    <a:pt x="563" y="282"/>
                  </a:lnTo>
                  <a:lnTo>
                    <a:pt x="563" y="293"/>
                  </a:lnTo>
                  <a:lnTo>
                    <a:pt x="557" y="293"/>
                  </a:lnTo>
                  <a:lnTo>
                    <a:pt x="552" y="295"/>
                  </a:lnTo>
                  <a:lnTo>
                    <a:pt x="548" y="295"/>
                  </a:lnTo>
                  <a:lnTo>
                    <a:pt x="543" y="298"/>
                  </a:lnTo>
                  <a:lnTo>
                    <a:pt x="541" y="304"/>
                  </a:lnTo>
                  <a:lnTo>
                    <a:pt x="539" y="309"/>
                  </a:lnTo>
                  <a:lnTo>
                    <a:pt x="541" y="315"/>
                  </a:lnTo>
                  <a:lnTo>
                    <a:pt x="545" y="322"/>
                  </a:lnTo>
                  <a:lnTo>
                    <a:pt x="547" y="329"/>
                  </a:lnTo>
                  <a:lnTo>
                    <a:pt x="548" y="338"/>
                  </a:lnTo>
                  <a:lnTo>
                    <a:pt x="550" y="346"/>
                  </a:lnTo>
                  <a:lnTo>
                    <a:pt x="554" y="351"/>
                  </a:lnTo>
                  <a:lnTo>
                    <a:pt x="559" y="355"/>
                  </a:lnTo>
                  <a:lnTo>
                    <a:pt x="563" y="360"/>
                  </a:lnTo>
                  <a:lnTo>
                    <a:pt x="565" y="365"/>
                  </a:lnTo>
                  <a:lnTo>
                    <a:pt x="565" y="373"/>
                  </a:lnTo>
                  <a:lnTo>
                    <a:pt x="565" y="378"/>
                  </a:lnTo>
                  <a:lnTo>
                    <a:pt x="561" y="384"/>
                  </a:lnTo>
                  <a:lnTo>
                    <a:pt x="557" y="385"/>
                  </a:lnTo>
                  <a:lnTo>
                    <a:pt x="552" y="385"/>
                  </a:lnTo>
                  <a:lnTo>
                    <a:pt x="543" y="384"/>
                  </a:lnTo>
                  <a:lnTo>
                    <a:pt x="534" y="380"/>
                  </a:lnTo>
                  <a:lnTo>
                    <a:pt x="532" y="391"/>
                  </a:lnTo>
                  <a:lnTo>
                    <a:pt x="525" y="398"/>
                  </a:lnTo>
                  <a:lnTo>
                    <a:pt x="514" y="405"/>
                  </a:lnTo>
                  <a:lnTo>
                    <a:pt x="500" y="412"/>
                  </a:lnTo>
                  <a:lnTo>
                    <a:pt x="472" y="420"/>
                  </a:lnTo>
                  <a:lnTo>
                    <a:pt x="462" y="425"/>
                  </a:lnTo>
                  <a:lnTo>
                    <a:pt x="451" y="431"/>
                  </a:lnTo>
                  <a:lnTo>
                    <a:pt x="443" y="440"/>
                  </a:lnTo>
                  <a:lnTo>
                    <a:pt x="438" y="449"/>
                  </a:lnTo>
                  <a:lnTo>
                    <a:pt x="436" y="461"/>
                  </a:lnTo>
                  <a:lnTo>
                    <a:pt x="440" y="474"/>
                  </a:lnTo>
                  <a:lnTo>
                    <a:pt x="445" y="497"/>
                  </a:lnTo>
                  <a:lnTo>
                    <a:pt x="451" y="521"/>
                  </a:lnTo>
                  <a:lnTo>
                    <a:pt x="452" y="545"/>
                  </a:lnTo>
                  <a:lnTo>
                    <a:pt x="452" y="568"/>
                  </a:lnTo>
                  <a:lnTo>
                    <a:pt x="449" y="601"/>
                  </a:lnTo>
                  <a:lnTo>
                    <a:pt x="449" y="615"/>
                  </a:lnTo>
                  <a:lnTo>
                    <a:pt x="451" y="633"/>
                  </a:lnTo>
                  <a:lnTo>
                    <a:pt x="449" y="637"/>
                  </a:lnTo>
                  <a:lnTo>
                    <a:pt x="447" y="640"/>
                  </a:lnTo>
                  <a:lnTo>
                    <a:pt x="445" y="644"/>
                  </a:lnTo>
                  <a:lnTo>
                    <a:pt x="447" y="649"/>
                  </a:lnTo>
                  <a:lnTo>
                    <a:pt x="451" y="653"/>
                  </a:lnTo>
                  <a:lnTo>
                    <a:pt x="458" y="655"/>
                  </a:lnTo>
                  <a:lnTo>
                    <a:pt x="463" y="657"/>
                  </a:lnTo>
                  <a:lnTo>
                    <a:pt x="465" y="659"/>
                  </a:lnTo>
                  <a:lnTo>
                    <a:pt x="467" y="662"/>
                  </a:lnTo>
                  <a:lnTo>
                    <a:pt x="469" y="668"/>
                  </a:lnTo>
                  <a:lnTo>
                    <a:pt x="467" y="673"/>
                  </a:lnTo>
                  <a:lnTo>
                    <a:pt x="463" y="678"/>
                  </a:lnTo>
                  <a:lnTo>
                    <a:pt x="460" y="686"/>
                  </a:lnTo>
                  <a:lnTo>
                    <a:pt x="449" y="697"/>
                  </a:lnTo>
                  <a:lnTo>
                    <a:pt x="440" y="704"/>
                  </a:lnTo>
                  <a:lnTo>
                    <a:pt x="433" y="706"/>
                  </a:lnTo>
                  <a:lnTo>
                    <a:pt x="425" y="707"/>
                  </a:lnTo>
                  <a:lnTo>
                    <a:pt x="418" y="709"/>
                  </a:lnTo>
                  <a:lnTo>
                    <a:pt x="416" y="711"/>
                  </a:lnTo>
                  <a:lnTo>
                    <a:pt x="416" y="715"/>
                  </a:lnTo>
                  <a:lnTo>
                    <a:pt x="422" y="729"/>
                  </a:lnTo>
                  <a:lnTo>
                    <a:pt x="425" y="740"/>
                  </a:lnTo>
                  <a:lnTo>
                    <a:pt x="431" y="753"/>
                  </a:lnTo>
                  <a:lnTo>
                    <a:pt x="434" y="758"/>
                  </a:lnTo>
                  <a:lnTo>
                    <a:pt x="438" y="762"/>
                  </a:lnTo>
                  <a:lnTo>
                    <a:pt x="443" y="762"/>
                  </a:lnTo>
                  <a:lnTo>
                    <a:pt x="451" y="762"/>
                  </a:lnTo>
                  <a:lnTo>
                    <a:pt x="454" y="758"/>
                  </a:lnTo>
                  <a:lnTo>
                    <a:pt x="456" y="753"/>
                  </a:lnTo>
                  <a:lnTo>
                    <a:pt x="460" y="744"/>
                  </a:lnTo>
                  <a:lnTo>
                    <a:pt x="462" y="738"/>
                  </a:lnTo>
                  <a:lnTo>
                    <a:pt x="465" y="735"/>
                  </a:lnTo>
                  <a:lnTo>
                    <a:pt x="471" y="731"/>
                  </a:lnTo>
                  <a:lnTo>
                    <a:pt x="478" y="731"/>
                  </a:lnTo>
                  <a:lnTo>
                    <a:pt x="483" y="733"/>
                  </a:lnTo>
                  <a:lnTo>
                    <a:pt x="489" y="735"/>
                  </a:lnTo>
                  <a:lnTo>
                    <a:pt x="490" y="738"/>
                  </a:lnTo>
                  <a:lnTo>
                    <a:pt x="490" y="742"/>
                  </a:lnTo>
                  <a:lnTo>
                    <a:pt x="490" y="753"/>
                  </a:lnTo>
                  <a:lnTo>
                    <a:pt x="489" y="762"/>
                  </a:lnTo>
                  <a:lnTo>
                    <a:pt x="483" y="782"/>
                  </a:lnTo>
                  <a:lnTo>
                    <a:pt x="481" y="792"/>
                  </a:lnTo>
                  <a:lnTo>
                    <a:pt x="481" y="801"/>
                  </a:lnTo>
                  <a:lnTo>
                    <a:pt x="483" y="805"/>
                  </a:lnTo>
                  <a:lnTo>
                    <a:pt x="485" y="807"/>
                  </a:lnTo>
                  <a:lnTo>
                    <a:pt x="492" y="809"/>
                  </a:lnTo>
                  <a:lnTo>
                    <a:pt x="494" y="811"/>
                  </a:lnTo>
                  <a:lnTo>
                    <a:pt x="496" y="812"/>
                  </a:lnTo>
                  <a:lnTo>
                    <a:pt x="496" y="814"/>
                  </a:lnTo>
                  <a:lnTo>
                    <a:pt x="494" y="820"/>
                  </a:lnTo>
                  <a:lnTo>
                    <a:pt x="490" y="821"/>
                  </a:lnTo>
                  <a:lnTo>
                    <a:pt x="485" y="823"/>
                  </a:lnTo>
                  <a:lnTo>
                    <a:pt x="478" y="825"/>
                  </a:lnTo>
                  <a:lnTo>
                    <a:pt x="474" y="829"/>
                  </a:lnTo>
                  <a:lnTo>
                    <a:pt x="469" y="834"/>
                  </a:lnTo>
                  <a:lnTo>
                    <a:pt x="465" y="839"/>
                  </a:lnTo>
                  <a:lnTo>
                    <a:pt x="462" y="849"/>
                  </a:lnTo>
                  <a:lnTo>
                    <a:pt x="458" y="850"/>
                  </a:lnTo>
                  <a:lnTo>
                    <a:pt x="452" y="850"/>
                  </a:lnTo>
                  <a:lnTo>
                    <a:pt x="447" y="849"/>
                  </a:lnTo>
                  <a:lnTo>
                    <a:pt x="436" y="843"/>
                  </a:lnTo>
                  <a:lnTo>
                    <a:pt x="424" y="834"/>
                  </a:lnTo>
                  <a:lnTo>
                    <a:pt x="413" y="823"/>
                  </a:lnTo>
                  <a:lnTo>
                    <a:pt x="400" y="814"/>
                  </a:lnTo>
                  <a:lnTo>
                    <a:pt x="395" y="811"/>
                  </a:lnTo>
                  <a:lnTo>
                    <a:pt x="387" y="807"/>
                  </a:lnTo>
                  <a:lnTo>
                    <a:pt x="380" y="807"/>
                  </a:lnTo>
                  <a:lnTo>
                    <a:pt x="375" y="807"/>
                  </a:lnTo>
                  <a:lnTo>
                    <a:pt x="362" y="807"/>
                  </a:lnTo>
                  <a:lnTo>
                    <a:pt x="347" y="809"/>
                  </a:lnTo>
                  <a:lnTo>
                    <a:pt x="342" y="809"/>
                  </a:lnTo>
                  <a:lnTo>
                    <a:pt x="333" y="807"/>
                  </a:lnTo>
                  <a:lnTo>
                    <a:pt x="320" y="803"/>
                  </a:lnTo>
                  <a:lnTo>
                    <a:pt x="309" y="801"/>
                  </a:lnTo>
                  <a:lnTo>
                    <a:pt x="306" y="801"/>
                  </a:lnTo>
                  <a:lnTo>
                    <a:pt x="302" y="803"/>
                  </a:lnTo>
                  <a:lnTo>
                    <a:pt x="299" y="807"/>
                  </a:lnTo>
                  <a:lnTo>
                    <a:pt x="295" y="814"/>
                  </a:lnTo>
                  <a:lnTo>
                    <a:pt x="293" y="825"/>
                  </a:lnTo>
                  <a:lnTo>
                    <a:pt x="293" y="834"/>
                  </a:lnTo>
                  <a:lnTo>
                    <a:pt x="300" y="852"/>
                  </a:lnTo>
                  <a:lnTo>
                    <a:pt x="300" y="863"/>
                  </a:lnTo>
                  <a:lnTo>
                    <a:pt x="299" y="872"/>
                  </a:lnTo>
                  <a:lnTo>
                    <a:pt x="299" y="883"/>
                  </a:lnTo>
                  <a:lnTo>
                    <a:pt x="299" y="892"/>
                  </a:lnTo>
                  <a:lnTo>
                    <a:pt x="302" y="901"/>
                  </a:lnTo>
                  <a:lnTo>
                    <a:pt x="306" y="910"/>
                  </a:lnTo>
                  <a:lnTo>
                    <a:pt x="309" y="917"/>
                  </a:lnTo>
                  <a:lnTo>
                    <a:pt x="311" y="928"/>
                  </a:lnTo>
                  <a:lnTo>
                    <a:pt x="309" y="943"/>
                  </a:lnTo>
                  <a:lnTo>
                    <a:pt x="309" y="959"/>
                  </a:lnTo>
                  <a:lnTo>
                    <a:pt x="320" y="964"/>
                  </a:lnTo>
                  <a:lnTo>
                    <a:pt x="331" y="973"/>
                  </a:lnTo>
                  <a:lnTo>
                    <a:pt x="340" y="984"/>
                  </a:lnTo>
                  <a:lnTo>
                    <a:pt x="349" y="993"/>
                  </a:lnTo>
                  <a:lnTo>
                    <a:pt x="353" y="999"/>
                  </a:lnTo>
                  <a:lnTo>
                    <a:pt x="349" y="1002"/>
                  </a:lnTo>
                  <a:lnTo>
                    <a:pt x="346" y="1004"/>
                  </a:lnTo>
                  <a:lnTo>
                    <a:pt x="340" y="1004"/>
                  </a:lnTo>
                  <a:lnTo>
                    <a:pt x="333" y="1004"/>
                  </a:lnTo>
                  <a:lnTo>
                    <a:pt x="319" y="1002"/>
                  </a:lnTo>
                  <a:lnTo>
                    <a:pt x="313" y="1001"/>
                  </a:lnTo>
                  <a:lnTo>
                    <a:pt x="308" y="1002"/>
                  </a:lnTo>
                  <a:lnTo>
                    <a:pt x="300" y="1006"/>
                  </a:lnTo>
                  <a:lnTo>
                    <a:pt x="295" y="1013"/>
                  </a:lnTo>
                  <a:lnTo>
                    <a:pt x="291" y="1022"/>
                  </a:lnTo>
                  <a:lnTo>
                    <a:pt x="291" y="1029"/>
                  </a:lnTo>
                  <a:lnTo>
                    <a:pt x="290" y="1037"/>
                  </a:lnTo>
                  <a:lnTo>
                    <a:pt x="291" y="1040"/>
                  </a:lnTo>
                  <a:lnTo>
                    <a:pt x="293" y="1044"/>
                  </a:lnTo>
                  <a:lnTo>
                    <a:pt x="297" y="1048"/>
                  </a:lnTo>
                  <a:lnTo>
                    <a:pt x="306" y="1051"/>
                  </a:lnTo>
                  <a:lnTo>
                    <a:pt x="319" y="1053"/>
                  </a:lnTo>
                  <a:lnTo>
                    <a:pt x="331" y="1058"/>
                  </a:lnTo>
                  <a:lnTo>
                    <a:pt x="340" y="1064"/>
                  </a:lnTo>
                  <a:lnTo>
                    <a:pt x="355" y="1080"/>
                  </a:lnTo>
                  <a:lnTo>
                    <a:pt x="360" y="1073"/>
                  </a:lnTo>
                  <a:lnTo>
                    <a:pt x="364" y="1066"/>
                  </a:lnTo>
                  <a:lnTo>
                    <a:pt x="367" y="1064"/>
                  </a:lnTo>
                  <a:lnTo>
                    <a:pt x="369" y="1064"/>
                  </a:lnTo>
                  <a:lnTo>
                    <a:pt x="373" y="1064"/>
                  </a:lnTo>
                  <a:lnTo>
                    <a:pt x="378" y="1069"/>
                  </a:lnTo>
                  <a:lnTo>
                    <a:pt x="380" y="1073"/>
                  </a:lnTo>
                  <a:lnTo>
                    <a:pt x="382" y="1078"/>
                  </a:lnTo>
                  <a:lnTo>
                    <a:pt x="386" y="1089"/>
                  </a:lnTo>
                  <a:lnTo>
                    <a:pt x="389" y="1096"/>
                  </a:lnTo>
                  <a:lnTo>
                    <a:pt x="395" y="1104"/>
                  </a:lnTo>
                  <a:lnTo>
                    <a:pt x="396" y="1107"/>
                  </a:lnTo>
                  <a:lnTo>
                    <a:pt x="396" y="1111"/>
                  </a:lnTo>
                  <a:lnTo>
                    <a:pt x="395" y="1115"/>
                  </a:lnTo>
                  <a:lnTo>
                    <a:pt x="391" y="1118"/>
                  </a:lnTo>
                  <a:lnTo>
                    <a:pt x="386" y="1118"/>
                  </a:lnTo>
                  <a:lnTo>
                    <a:pt x="376" y="1116"/>
                  </a:lnTo>
                  <a:lnTo>
                    <a:pt x="367" y="1115"/>
                  </a:lnTo>
                  <a:lnTo>
                    <a:pt x="360" y="1115"/>
                  </a:lnTo>
                  <a:lnTo>
                    <a:pt x="362" y="1122"/>
                  </a:lnTo>
                  <a:lnTo>
                    <a:pt x="366" y="1129"/>
                  </a:lnTo>
                  <a:lnTo>
                    <a:pt x="371" y="1134"/>
                  </a:lnTo>
                  <a:lnTo>
                    <a:pt x="378" y="1140"/>
                  </a:lnTo>
                  <a:lnTo>
                    <a:pt x="386" y="1145"/>
                  </a:lnTo>
                  <a:lnTo>
                    <a:pt x="391" y="1151"/>
                  </a:lnTo>
                  <a:lnTo>
                    <a:pt x="395" y="1156"/>
                  </a:lnTo>
                  <a:lnTo>
                    <a:pt x="398" y="1165"/>
                  </a:lnTo>
                  <a:lnTo>
                    <a:pt x="398" y="1180"/>
                  </a:lnTo>
                  <a:lnTo>
                    <a:pt x="400" y="1198"/>
                  </a:lnTo>
                  <a:lnTo>
                    <a:pt x="398" y="1207"/>
                  </a:lnTo>
                  <a:lnTo>
                    <a:pt x="396" y="1214"/>
                  </a:lnTo>
                  <a:lnTo>
                    <a:pt x="393" y="1221"/>
                  </a:lnTo>
                  <a:lnTo>
                    <a:pt x="387" y="1225"/>
                  </a:lnTo>
                  <a:lnTo>
                    <a:pt x="376" y="1229"/>
                  </a:lnTo>
                  <a:lnTo>
                    <a:pt x="369" y="1229"/>
                  </a:lnTo>
                  <a:lnTo>
                    <a:pt x="355" y="1221"/>
                  </a:lnTo>
                  <a:lnTo>
                    <a:pt x="344" y="1216"/>
                  </a:lnTo>
                  <a:lnTo>
                    <a:pt x="331" y="1212"/>
                  </a:lnTo>
                  <a:lnTo>
                    <a:pt x="319" y="1209"/>
                  </a:lnTo>
                  <a:lnTo>
                    <a:pt x="308" y="1205"/>
                  </a:lnTo>
                  <a:lnTo>
                    <a:pt x="299" y="1201"/>
                  </a:lnTo>
                  <a:lnTo>
                    <a:pt x="293" y="1196"/>
                  </a:lnTo>
                  <a:lnTo>
                    <a:pt x="288" y="1192"/>
                  </a:lnTo>
                  <a:lnTo>
                    <a:pt x="284" y="1187"/>
                  </a:lnTo>
                  <a:lnTo>
                    <a:pt x="270" y="1191"/>
                  </a:lnTo>
                  <a:lnTo>
                    <a:pt x="253" y="1192"/>
                  </a:lnTo>
                  <a:lnTo>
                    <a:pt x="239" y="1192"/>
                  </a:lnTo>
                  <a:lnTo>
                    <a:pt x="224" y="1192"/>
                  </a:lnTo>
                  <a:lnTo>
                    <a:pt x="197" y="1189"/>
                  </a:lnTo>
                  <a:lnTo>
                    <a:pt x="170" y="1183"/>
                  </a:lnTo>
                  <a:lnTo>
                    <a:pt x="143" y="1178"/>
                  </a:lnTo>
                  <a:lnTo>
                    <a:pt x="130" y="1178"/>
                  </a:lnTo>
                  <a:lnTo>
                    <a:pt x="116" y="1176"/>
                  </a:lnTo>
                  <a:lnTo>
                    <a:pt x="103" y="1178"/>
                  </a:lnTo>
                  <a:lnTo>
                    <a:pt x="89" y="1180"/>
                  </a:lnTo>
                  <a:lnTo>
                    <a:pt x="74" y="1185"/>
                  </a:lnTo>
                  <a:lnTo>
                    <a:pt x="60" y="1191"/>
                  </a:lnTo>
                  <a:lnTo>
                    <a:pt x="56" y="1200"/>
                  </a:lnTo>
                  <a:lnTo>
                    <a:pt x="54" y="1209"/>
                  </a:lnTo>
                  <a:lnTo>
                    <a:pt x="56" y="1216"/>
                  </a:lnTo>
                  <a:lnTo>
                    <a:pt x="60" y="1223"/>
                  </a:lnTo>
                  <a:lnTo>
                    <a:pt x="60" y="1227"/>
                  </a:lnTo>
                  <a:lnTo>
                    <a:pt x="58" y="1230"/>
                  </a:lnTo>
                  <a:lnTo>
                    <a:pt x="56" y="1232"/>
                  </a:lnTo>
                  <a:lnTo>
                    <a:pt x="51" y="1236"/>
                  </a:lnTo>
                  <a:lnTo>
                    <a:pt x="43" y="1238"/>
                  </a:lnTo>
                  <a:lnTo>
                    <a:pt x="33" y="1239"/>
                  </a:lnTo>
                  <a:lnTo>
                    <a:pt x="23" y="1239"/>
                  </a:lnTo>
                  <a:lnTo>
                    <a:pt x="14" y="1239"/>
                  </a:lnTo>
                  <a:lnTo>
                    <a:pt x="7" y="1241"/>
                  </a:lnTo>
                  <a:lnTo>
                    <a:pt x="2" y="1245"/>
                  </a:lnTo>
                  <a:lnTo>
                    <a:pt x="0" y="1250"/>
                  </a:lnTo>
                  <a:lnTo>
                    <a:pt x="2" y="1257"/>
                  </a:lnTo>
                  <a:lnTo>
                    <a:pt x="5" y="1270"/>
                  </a:lnTo>
                  <a:lnTo>
                    <a:pt x="14" y="1285"/>
                  </a:lnTo>
                  <a:lnTo>
                    <a:pt x="23" y="1297"/>
                  </a:lnTo>
                  <a:lnTo>
                    <a:pt x="29" y="1295"/>
                  </a:lnTo>
                  <a:lnTo>
                    <a:pt x="36" y="1295"/>
                  </a:lnTo>
                  <a:lnTo>
                    <a:pt x="47" y="1299"/>
                  </a:lnTo>
                  <a:lnTo>
                    <a:pt x="54" y="1305"/>
                  </a:lnTo>
                  <a:lnTo>
                    <a:pt x="63" y="1312"/>
                  </a:lnTo>
                  <a:lnTo>
                    <a:pt x="69" y="1319"/>
                  </a:lnTo>
                  <a:lnTo>
                    <a:pt x="72" y="1326"/>
                  </a:lnTo>
                  <a:lnTo>
                    <a:pt x="76" y="1341"/>
                  </a:lnTo>
                  <a:lnTo>
                    <a:pt x="78" y="1346"/>
                  </a:lnTo>
                  <a:lnTo>
                    <a:pt x="81" y="1353"/>
                  </a:lnTo>
                  <a:lnTo>
                    <a:pt x="90" y="1366"/>
                  </a:lnTo>
                  <a:lnTo>
                    <a:pt x="92" y="1373"/>
                  </a:lnTo>
                  <a:lnTo>
                    <a:pt x="94" y="1381"/>
                  </a:lnTo>
                  <a:lnTo>
                    <a:pt x="96" y="1390"/>
                  </a:lnTo>
                  <a:lnTo>
                    <a:pt x="100" y="1397"/>
                  </a:lnTo>
                  <a:lnTo>
                    <a:pt x="109" y="1409"/>
                  </a:lnTo>
                  <a:lnTo>
                    <a:pt x="114" y="1417"/>
                  </a:lnTo>
                  <a:lnTo>
                    <a:pt x="118" y="1426"/>
                  </a:lnTo>
                  <a:lnTo>
                    <a:pt x="119" y="1442"/>
                  </a:lnTo>
                  <a:lnTo>
                    <a:pt x="121" y="1449"/>
                  </a:lnTo>
                  <a:lnTo>
                    <a:pt x="125" y="1455"/>
                  </a:lnTo>
                  <a:lnTo>
                    <a:pt x="132" y="1464"/>
                  </a:lnTo>
                  <a:lnTo>
                    <a:pt x="136" y="1471"/>
                  </a:lnTo>
                  <a:lnTo>
                    <a:pt x="138" y="1480"/>
                  </a:lnTo>
                  <a:lnTo>
                    <a:pt x="139" y="1487"/>
                  </a:lnTo>
                  <a:lnTo>
                    <a:pt x="143" y="1496"/>
                  </a:lnTo>
                  <a:lnTo>
                    <a:pt x="147" y="1502"/>
                  </a:lnTo>
                  <a:lnTo>
                    <a:pt x="154" y="1505"/>
                  </a:lnTo>
                  <a:lnTo>
                    <a:pt x="159" y="1511"/>
                  </a:lnTo>
                  <a:lnTo>
                    <a:pt x="165" y="1516"/>
                  </a:lnTo>
                  <a:lnTo>
                    <a:pt x="168" y="1520"/>
                  </a:lnTo>
                  <a:lnTo>
                    <a:pt x="168" y="1523"/>
                  </a:lnTo>
                  <a:lnTo>
                    <a:pt x="170" y="1534"/>
                  </a:lnTo>
                  <a:lnTo>
                    <a:pt x="168" y="1554"/>
                  </a:lnTo>
                  <a:lnTo>
                    <a:pt x="168" y="1561"/>
                  </a:lnTo>
                  <a:lnTo>
                    <a:pt x="170" y="1569"/>
                  </a:lnTo>
                  <a:lnTo>
                    <a:pt x="174" y="1576"/>
                  </a:lnTo>
                  <a:lnTo>
                    <a:pt x="177" y="1581"/>
                  </a:lnTo>
                  <a:lnTo>
                    <a:pt x="181" y="1587"/>
                  </a:lnTo>
                  <a:lnTo>
                    <a:pt x="186" y="1590"/>
                  </a:lnTo>
                  <a:lnTo>
                    <a:pt x="194" y="1594"/>
                  </a:lnTo>
                  <a:lnTo>
                    <a:pt x="203" y="1596"/>
                  </a:lnTo>
                  <a:lnTo>
                    <a:pt x="212" y="1596"/>
                  </a:lnTo>
                  <a:lnTo>
                    <a:pt x="221" y="1594"/>
                  </a:lnTo>
                  <a:lnTo>
                    <a:pt x="239" y="1590"/>
                  </a:lnTo>
                  <a:lnTo>
                    <a:pt x="248" y="1589"/>
                  </a:lnTo>
                  <a:lnTo>
                    <a:pt x="257" y="1589"/>
                  </a:lnTo>
                  <a:lnTo>
                    <a:pt x="264" y="1589"/>
                  </a:lnTo>
                  <a:lnTo>
                    <a:pt x="271" y="1585"/>
                  </a:lnTo>
                  <a:lnTo>
                    <a:pt x="275" y="1581"/>
                  </a:lnTo>
                  <a:lnTo>
                    <a:pt x="277" y="1578"/>
                  </a:lnTo>
                  <a:lnTo>
                    <a:pt x="281" y="1572"/>
                  </a:lnTo>
                  <a:lnTo>
                    <a:pt x="284" y="1570"/>
                  </a:lnTo>
                  <a:lnTo>
                    <a:pt x="290" y="1567"/>
                  </a:lnTo>
                  <a:lnTo>
                    <a:pt x="297" y="1567"/>
                  </a:lnTo>
                  <a:lnTo>
                    <a:pt x="304" y="1565"/>
                  </a:lnTo>
                  <a:lnTo>
                    <a:pt x="308" y="1563"/>
                  </a:lnTo>
                  <a:lnTo>
                    <a:pt x="309" y="1561"/>
                  </a:lnTo>
                  <a:lnTo>
                    <a:pt x="311" y="1556"/>
                  </a:lnTo>
                  <a:lnTo>
                    <a:pt x="313" y="1551"/>
                  </a:lnTo>
                  <a:lnTo>
                    <a:pt x="313" y="1545"/>
                  </a:lnTo>
                  <a:lnTo>
                    <a:pt x="313" y="1542"/>
                  </a:lnTo>
                  <a:lnTo>
                    <a:pt x="317" y="1536"/>
                  </a:lnTo>
                  <a:lnTo>
                    <a:pt x="320" y="1531"/>
                  </a:lnTo>
                  <a:lnTo>
                    <a:pt x="331" y="1525"/>
                  </a:lnTo>
                  <a:lnTo>
                    <a:pt x="355" y="1516"/>
                  </a:lnTo>
                  <a:lnTo>
                    <a:pt x="366" y="1511"/>
                  </a:lnTo>
                  <a:lnTo>
                    <a:pt x="375" y="1505"/>
                  </a:lnTo>
                  <a:lnTo>
                    <a:pt x="389" y="1502"/>
                  </a:lnTo>
                  <a:lnTo>
                    <a:pt x="396" y="1500"/>
                  </a:lnTo>
                  <a:lnTo>
                    <a:pt x="402" y="1496"/>
                  </a:lnTo>
                  <a:lnTo>
                    <a:pt x="411" y="1487"/>
                  </a:lnTo>
                  <a:lnTo>
                    <a:pt x="414" y="1478"/>
                  </a:lnTo>
                  <a:lnTo>
                    <a:pt x="418" y="1467"/>
                  </a:lnTo>
                  <a:lnTo>
                    <a:pt x="420" y="1456"/>
                  </a:lnTo>
                  <a:lnTo>
                    <a:pt x="422" y="1435"/>
                  </a:lnTo>
                  <a:lnTo>
                    <a:pt x="422" y="1424"/>
                  </a:lnTo>
                  <a:lnTo>
                    <a:pt x="418" y="1411"/>
                  </a:lnTo>
                  <a:lnTo>
                    <a:pt x="416" y="1406"/>
                  </a:lnTo>
                  <a:lnTo>
                    <a:pt x="413" y="1402"/>
                  </a:lnTo>
                  <a:lnTo>
                    <a:pt x="404" y="1397"/>
                  </a:lnTo>
                  <a:lnTo>
                    <a:pt x="395" y="1391"/>
                  </a:lnTo>
                  <a:lnTo>
                    <a:pt x="391" y="1390"/>
                  </a:lnTo>
                  <a:lnTo>
                    <a:pt x="387" y="1384"/>
                  </a:lnTo>
                  <a:lnTo>
                    <a:pt x="380" y="1375"/>
                  </a:lnTo>
                  <a:lnTo>
                    <a:pt x="376" y="1371"/>
                  </a:lnTo>
                  <a:lnTo>
                    <a:pt x="369" y="1373"/>
                  </a:lnTo>
                  <a:lnTo>
                    <a:pt x="366" y="1375"/>
                  </a:lnTo>
                  <a:lnTo>
                    <a:pt x="362" y="1379"/>
                  </a:lnTo>
                  <a:lnTo>
                    <a:pt x="357" y="1388"/>
                  </a:lnTo>
                  <a:lnTo>
                    <a:pt x="353" y="1397"/>
                  </a:lnTo>
                  <a:lnTo>
                    <a:pt x="349" y="1400"/>
                  </a:lnTo>
                  <a:lnTo>
                    <a:pt x="344" y="1402"/>
                  </a:lnTo>
                  <a:lnTo>
                    <a:pt x="338" y="1404"/>
                  </a:lnTo>
                  <a:lnTo>
                    <a:pt x="331" y="1402"/>
                  </a:lnTo>
                  <a:lnTo>
                    <a:pt x="317" y="1397"/>
                  </a:lnTo>
                  <a:lnTo>
                    <a:pt x="304" y="1388"/>
                  </a:lnTo>
                  <a:lnTo>
                    <a:pt x="293" y="1381"/>
                  </a:lnTo>
                  <a:lnTo>
                    <a:pt x="282" y="1371"/>
                  </a:lnTo>
                  <a:lnTo>
                    <a:pt x="281" y="1364"/>
                  </a:lnTo>
                  <a:lnTo>
                    <a:pt x="277" y="1359"/>
                  </a:lnTo>
                  <a:lnTo>
                    <a:pt x="277" y="1346"/>
                  </a:lnTo>
                  <a:lnTo>
                    <a:pt x="277" y="1341"/>
                  </a:lnTo>
                  <a:lnTo>
                    <a:pt x="277" y="1335"/>
                  </a:lnTo>
                  <a:lnTo>
                    <a:pt x="273" y="1328"/>
                  </a:lnTo>
                  <a:lnTo>
                    <a:pt x="268" y="1321"/>
                  </a:lnTo>
                  <a:lnTo>
                    <a:pt x="257" y="1308"/>
                  </a:lnTo>
                  <a:lnTo>
                    <a:pt x="252" y="1301"/>
                  </a:lnTo>
                  <a:lnTo>
                    <a:pt x="250" y="1297"/>
                  </a:lnTo>
                  <a:lnTo>
                    <a:pt x="248" y="1292"/>
                  </a:lnTo>
                  <a:lnTo>
                    <a:pt x="250" y="1286"/>
                  </a:lnTo>
                  <a:lnTo>
                    <a:pt x="252" y="1281"/>
                  </a:lnTo>
                  <a:lnTo>
                    <a:pt x="255" y="1276"/>
                  </a:lnTo>
                  <a:lnTo>
                    <a:pt x="259" y="1272"/>
                  </a:lnTo>
                  <a:lnTo>
                    <a:pt x="264" y="1270"/>
                  </a:lnTo>
                  <a:lnTo>
                    <a:pt x="270" y="1268"/>
                  </a:lnTo>
                  <a:lnTo>
                    <a:pt x="275" y="1270"/>
                  </a:lnTo>
                  <a:lnTo>
                    <a:pt x="279" y="1272"/>
                  </a:lnTo>
                  <a:lnTo>
                    <a:pt x="282" y="1276"/>
                  </a:lnTo>
                  <a:lnTo>
                    <a:pt x="286" y="1281"/>
                  </a:lnTo>
                  <a:lnTo>
                    <a:pt x="290" y="1290"/>
                  </a:lnTo>
                  <a:lnTo>
                    <a:pt x="291" y="1299"/>
                  </a:lnTo>
                  <a:lnTo>
                    <a:pt x="295" y="1310"/>
                  </a:lnTo>
                  <a:lnTo>
                    <a:pt x="299" y="1315"/>
                  </a:lnTo>
                  <a:lnTo>
                    <a:pt x="302" y="1321"/>
                  </a:lnTo>
                  <a:lnTo>
                    <a:pt x="308" y="1324"/>
                  </a:lnTo>
                  <a:lnTo>
                    <a:pt x="313" y="1326"/>
                  </a:lnTo>
                  <a:lnTo>
                    <a:pt x="326" y="1328"/>
                  </a:lnTo>
                  <a:lnTo>
                    <a:pt x="338" y="1330"/>
                  </a:lnTo>
                  <a:lnTo>
                    <a:pt x="351" y="1328"/>
                  </a:lnTo>
                  <a:lnTo>
                    <a:pt x="362" y="1330"/>
                  </a:lnTo>
                  <a:lnTo>
                    <a:pt x="373" y="1335"/>
                  </a:lnTo>
                  <a:lnTo>
                    <a:pt x="384" y="1343"/>
                  </a:lnTo>
                  <a:lnTo>
                    <a:pt x="396" y="1355"/>
                  </a:lnTo>
                  <a:lnTo>
                    <a:pt x="404" y="1361"/>
                  </a:lnTo>
                  <a:lnTo>
                    <a:pt x="413" y="1364"/>
                  </a:lnTo>
                  <a:lnTo>
                    <a:pt x="429" y="1366"/>
                  </a:lnTo>
                  <a:lnTo>
                    <a:pt x="445" y="1370"/>
                  </a:lnTo>
                  <a:lnTo>
                    <a:pt x="456" y="1370"/>
                  </a:lnTo>
                  <a:lnTo>
                    <a:pt x="467" y="1370"/>
                  </a:lnTo>
                  <a:lnTo>
                    <a:pt x="480" y="1368"/>
                  </a:lnTo>
                  <a:lnTo>
                    <a:pt x="490" y="1364"/>
                  </a:lnTo>
                  <a:lnTo>
                    <a:pt x="501" y="1361"/>
                  </a:lnTo>
                  <a:lnTo>
                    <a:pt x="514" y="1357"/>
                  </a:lnTo>
                  <a:lnTo>
                    <a:pt x="519" y="1355"/>
                  </a:lnTo>
                  <a:lnTo>
                    <a:pt x="525" y="1357"/>
                  </a:lnTo>
                  <a:lnTo>
                    <a:pt x="530" y="1359"/>
                  </a:lnTo>
                  <a:lnTo>
                    <a:pt x="536" y="1362"/>
                  </a:lnTo>
                  <a:lnTo>
                    <a:pt x="539" y="1366"/>
                  </a:lnTo>
                  <a:lnTo>
                    <a:pt x="543" y="1371"/>
                  </a:lnTo>
                  <a:lnTo>
                    <a:pt x="545" y="1381"/>
                  </a:lnTo>
                  <a:lnTo>
                    <a:pt x="548" y="1391"/>
                  </a:lnTo>
                  <a:lnTo>
                    <a:pt x="552" y="1400"/>
                  </a:lnTo>
                  <a:lnTo>
                    <a:pt x="557" y="1406"/>
                  </a:lnTo>
                  <a:lnTo>
                    <a:pt x="565" y="1411"/>
                  </a:lnTo>
                  <a:lnTo>
                    <a:pt x="572" y="1413"/>
                  </a:lnTo>
                  <a:lnTo>
                    <a:pt x="577" y="1419"/>
                  </a:lnTo>
                  <a:lnTo>
                    <a:pt x="581" y="1422"/>
                  </a:lnTo>
                  <a:lnTo>
                    <a:pt x="581" y="1426"/>
                  </a:lnTo>
                  <a:lnTo>
                    <a:pt x="581" y="1428"/>
                  </a:lnTo>
                  <a:lnTo>
                    <a:pt x="579" y="1429"/>
                  </a:lnTo>
                  <a:lnTo>
                    <a:pt x="574" y="1435"/>
                  </a:lnTo>
                  <a:lnTo>
                    <a:pt x="572" y="1438"/>
                  </a:lnTo>
                  <a:lnTo>
                    <a:pt x="570" y="1442"/>
                  </a:lnTo>
                  <a:lnTo>
                    <a:pt x="572" y="1449"/>
                  </a:lnTo>
                  <a:lnTo>
                    <a:pt x="576" y="1456"/>
                  </a:lnTo>
                  <a:lnTo>
                    <a:pt x="583" y="1460"/>
                  </a:lnTo>
                  <a:lnTo>
                    <a:pt x="590" y="1460"/>
                  </a:lnTo>
                  <a:lnTo>
                    <a:pt x="597" y="1460"/>
                  </a:lnTo>
                  <a:lnTo>
                    <a:pt x="601" y="1456"/>
                  </a:lnTo>
                  <a:lnTo>
                    <a:pt x="608" y="1444"/>
                  </a:lnTo>
                  <a:lnTo>
                    <a:pt x="610" y="1440"/>
                  </a:lnTo>
                  <a:lnTo>
                    <a:pt x="615" y="1437"/>
                  </a:lnTo>
                  <a:lnTo>
                    <a:pt x="619" y="1438"/>
                  </a:lnTo>
                  <a:lnTo>
                    <a:pt x="621" y="1442"/>
                  </a:lnTo>
                  <a:lnTo>
                    <a:pt x="623" y="1451"/>
                  </a:lnTo>
                  <a:lnTo>
                    <a:pt x="623" y="1462"/>
                  </a:lnTo>
                  <a:lnTo>
                    <a:pt x="619" y="1480"/>
                  </a:lnTo>
                  <a:lnTo>
                    <a:pt x="619" y="1493"/>
                  </a:lnTo>
                  <a:lnTo>
                    <a:pt x="623" y="1504"/>
                  </a:lnTo>
                  <a:lnTo>
                    <a:pt x="626" y="1514"/>
                  </a:lnTo>
                  <a:lnTo>
                    <a:pt x="632" y="1525"/>
                  </a:lnTo>
                  <a:lnTo>
                    <a:pt x="637" y="1536"/>
                  </a:lnTo>
                  <a:lnTo>
                    <a:pt x="643" y="1547"/>
                  </a:lnTo>
                  <a:lnTo>
                    <a:pt x="646" y="1569"/>
                  </a:lnTo>
                  <a:lnTo>
                    <a:pt x="650" y="1587"/>
                  </a:lnTo>
                  <a:lnTo>
                    <a:pt x="653" y="1605"/>
                  </a:lnTo>
                  <a:lnTo>
                    <a:pt x="659" y="1628"/>
                  </a:lnTo>
                  <a:lnTo>
                    <a:pt x="664" y="1652"/>
                  </a:lnTo>
                  <a:lnTo>
                    <a:pt x="666" y="1659"/>
                  </a:lnTo>
                  <a:lnTo>
                    <a:pt x="670" y="1666"/>
                  </a:lnTo>
                  <a:lnTo>
                    <a:pt x="673" y="1674"/>
                  </a:lnTo>
                  <a:lnTo>
                    <a:pt x="679" y="1679"/>
                  </a:lnTo>
                  <a:lnTo>
                    <a:pt x="686" y="1683"/>
                  </a:lnTo>
                  <a:lnTo>
                    <a:pt x="693" y="1684"/>
                  </a:lnTo>
                  <a:lnTo>
                    <a:pt x="700" y="1684"/>
                  </a:lnTo>
                  <a:lnTo>
                    <a:pt x="708" y="1681"/>
                  </a:lnTo>
                  <a:lnTo>
                    <a:pt x="715" y="1677"/>
                  </a:lnTo>
                  <a:lnTo>
                    <a:pt x="720" y="1670"/>
                  </a:lnTo>
                  <a:lnTo>
                    <a:pt x="724" y="1663"/>
                  </a:lnTo>
                  <a:lnTo>
                    <a:pt x="726" y="1654"/>
                  </a:lnTo>
                  <a:lnTo>
                    <a:pt x="728" y="1637"/>
                  </a:lnTo>
                  <a:lnTo>
                    <a:pt x="731" y="1630"/>
                  </a:lnTo>
                  <a:lnTo>
                    <a:pt x="735" y="1623"/>
                  </a:lnTo>
                  <a:lnTo>
                    <a:pt x="735" y="1616"/>
                  </a:lnTo>
                  <a:lnTo>
                    <a:pt x="735" y="1610"/>
                  </a:lnTo>
                  <a:lnTo>
                    <a:pt x="731" y="1598"/>
                  </a:lnTo>
                  <a:lnTo>
                    <a:pt x="729" y="1583"/>
                  </a:lnTo>
                  <a:lnTo>
                    <a:pt x="731" y="1576"/>
                  </a:lnTo>
                  <a:lnTo>
                    <a:pt x="733" y="1569"/>
                  </a:lnTo>
                  <a:lnTo>
                    <a:pt x="738" y="1563"/>
                  </a:lnTo>
                  <a:lnTo>
                    <a:pt x="744" y="1560"/>
                  </a:lnTo>
                  <a:lnTo>
                    <a:pt x="748" y="1554"/>
                  </a:lnTo>
                  <a:lnTo>
                    <a:pt x="751" y="1549"/>
                  </a:lnTo>
                  <a:lnTo>
                    <a:pt x="757" y="1542"/>
                  </a:lnTo>
                  <a:lnTo>
                    <a:pt x="762" y="1538"/>
                  </a:lnTo>
                  <a:lnTo>
                    <a:pt x="776" y="1529"/>
                  </a:lnTo>
                  <a:lnTo>
                    <a:pt x="791" y="1522"/>
                  </a:lnTo>
                  <a:lnTo>
                    <a:pt x="804" y="1513"/>
                  </a:lnTo>
                  <a:lnTo>
                    <a:pt x="814" y="1502"/>
                  </a:lnTo>
                  <a:lnTo>
                    <a:pt x="820" y="1496"/>
                  </a:lnTo>
                  <a:lnTo>
                    <a:pt x="824" y="1489"/>
                  </a:lnTo>
                  <a:lnTo>
                    <a:pt x="829" y="1482"/>
                  </a:lnTo>
                  <a:lnTo>
                    <a:pt x="833" y="1476"/>
                  </a:lnTo>
                  <a:lnTo>
                    <a:pt x="842" y="1466"/>
                  </a:lnTo>
                  <a:lnTo>
                    <a:pt x="847" y="1460"/>
                  </a:lnTo>
                  <a:lnTo>
                    <a:pt x="852" y="1455"/>
                  </a:lnTo>
                  <a:lnTo>
                    <a:pt x="858" y="1455"/>
                  </a:lnTo>
                  <a:lnTo>
                    <a:pt x="865" y="1453"/>
                  </a:lnTo>
                  <a:lnTo>
                    <a:pt x="871" y="1453"/>
                  </a:lnTo>
                  <a:lnTo>
                    <a:pt x="876" y="1449"/>
                  </a:lnTo>
                  <a:lnTo>
                    <a:pt x="881" y="1446"/>
                  </a:lnTo>
                  <a:lnTo>
                    <a:pt x="885" y="1438"/>
                  </a:lnTo>
                  <a:lnTo>
                    <a:pt x="889" y="1433"/>
                  </a:lnTo>
                  <a:lnTo>
                    <a:pt x="894" y="1429"/>
                  </a:lnTo>
                  <a:lnTo>
                    <a:pt x="898" y="1429"/>
                  </a:lnTo>
                  <a:lnTo>
                    <a:pt x="901" y="1431"/>
                  </a:lnTo>
                  <a:lnTo>
                    <a:pt x="909" y="1437"/>
                  </a:lnTo>
                  <a:lnTo>
                    <a:pt x="912" y="1444"/>
                  </a:lnTo>
                  <a:lnTo>
                    <a:pt x="916" y="1451"/>
                  </a:lnTo>
                  <a:lnTo>
                    <a:pt x="919" y="1460"/>
                  </a:lnTo>
                  <a:lnTo>
                    <a:pt x="923" y="1467"/>
                  </a:lnTo>
                  <a:lnTo>
                    <a:pt x="927" y="1469"/>
                  </a:lnTo>
                  <a:lnTo>
                    <a:pt x="929" y="1471"/>
                  </a:lnTo>
                  <a:lnTo>
                    <a:pt x="936" y="1475"/>
                  </a:lnTo>
                  <a:lnTo>
                    <a:pt x="939" y="1478"/>
                  </a:lnTo>
                  <a:lnTo>
                    <a:pt x="941" y="1482"/>
                  </a:lnTo>
                  <a:lnTo>
                    <a:pt x="943" y="1491"/>
                  </a:lnTo>
                  <a:lnTo>
                    <a:pt x="947" y="1500"/>
                  </a:lnTo>
                  <a:lnTo>
                    <a:pt x="952" y="1507"/>
                  </a:lnTo>
                  <a:lnTo>
                    <a:pt x="954" y="1513"/>
                  </a:lnTo>
                  <a:lnTo>
                    <a:pt x="954" y="1518"/>
                  </a:lnTo>
                  <a:lnTo>
                    <a:pt x="952" y="1529"/>
                  </a:lnTo>
                  <a:lnTo>
                    <a:pt x="950" y="1534"/>
                  </a:lnTo>
                  <a:lnTo>
                    <a:pt x="948" y="1540"/>
                  </a:lnTo>
                  <a:lnTo>
                    <a:pt x="948" y="1547"/>
                  </a:lnTo>
                  <a:lnTo>
                    <a:pt x="950" y="1549"/>
                  </a:lnTo>
                  <a:lnTo>
                    <a:pt x="952" y="1552"/>
                  </a:lnTo>
                  <a:lnTo>
                    <a:pt x="956" y="1552"/>
                  </a:lnTo>
                  <a:lnTo>
                    <a:pt x="961" y="1551"/>
                  </a:lnTo>
                  <a:lnTo>
                    <a:pt x="970" y="1547"/>
                  </a:lnTo>
                  <a:lnTo>
                    <a:pt x="979" y="1538"/>
                  </a:lnTo>
                  <a:lnTo>
                    <a:pt x="985" y="1536"/>
                  </a:lnTo>
                  <a:lnTo>
                    <a:pt x="988" y="1536"/>
                  </a:lnTo>
                  <a:lnTo>
                    <a:pt x="992" y="1538"/>
                  </a:lnTo>
                  <a:lnTo>
                    <a:pt x="995" y="1543"/>
                  </a:lnTo>
                  <a:lnTo>
                    <a:pt x="999" y="1549"/>
                  </a:lnTo>
                  <a:lnTo>
                    <a:pt x="1005" y="1561"/>
                  </a:lnTo>
                  <a:lnTo>
                    <a:pt x="1008" y="1576"/>
                  </a:lnTo>
                  <a:lnTo>
                    <a:pt x="1010" y="1589"/>
                  </a:lnTo>
                  <a:lnTo>
                    <a:pt x="1015" y="1614"/>
                  </a:lnTo>
                  <a:lnTo>
                    <a:pt x="1019" y="1625"/>
                  </a:lnTo>
                  <a:lnTo>
                    <a:pt x="1021" y="1637"/>
                  </a:lnTo>
                  <a:lnTo>
                    <a:pt x="1021" y="1654"/>
                  </a:lnTo>
                  <a:lnTo>
                    <a:pt x="1019" y="1668"/>
                  </a:lnTo>
                  <a:lnTo>
                    <a:pt x="1019" y="1683"/>
                  </a:lnTo>
                  <a:lnTo>
                    <a:pt x="1021" y="1690"/>
                  </a:lnTo>
                  <a:lnTo>
                    <a:pt x="1024" y="1699"/>
                  </a:lnTo>
                  <a:lnTo>
                    <a:pt x="1030" y="1706"/>
                  </a:lnTo>
                  <a:lnTo>
                    <a:pt x="1035" y="1715"/>
                  </a:lnTo>
                  <a:lnTo>
                    <a:pt x="1039" y="1724"/>
                  </a:lnTo>
                  <a:lnTo>
                    <a:pt x="1041" y="1735"/>
                  </a:lnTo>
                  <a:lnTo>
                    <a:pt x="1043" y="1755"/>
                  </a:lnTo>
                  <a:lnTo>
                    <a:pt x="1046" y="1777"/>
                  </a:lnTo>
                  <a:lnTo>
                    <a:pt x="1048" y="1788"/>
                  </a:lnTo>
                  <a:lnTo>
                    <a:pt x="1053" y="1797"/>
                  </a:lnTo>
                  <a:lnTo>
                    <a:pt x="1062" y="1806"/>
                  </a:lnTo>
                  <a:lnTo>
                    <a:pt x="1071" y="1813"/>
                  </a:lnTo>
                  <a:lnTo>
                    <a:pt x="1077" y="1817"/>
                  </a:lnTo>
                  <a:lnTo>
                    <a:pt x="1084" y="1818"/>
                  </a:lnTo>
                  <a:lnTo>
                    <a:pt x="1090" y="1820"/>
                  </a:lnTo>
                  <a:lnTo>
                    <a:pt x="1097" y="1818"/>
                  </a:lnTo>
                  <a:lnTo>
                    <a:pt x="1099" y="1815"/>
                  </a:lnTo>
                  <a:lnTo>
                    <a:pt x="1100" y="1808"/>
                  </a:lnTo>
                  <a:lnTo>
                    <a:pt x="1099" y="1802"/>
                  </a:lnTo>
                  <a:lnTo>
                    <a:pt x="1097" y="1797"/>
                  </a:lnTo>
                  <a:lnTo>
                    <a:pt x="1091" y="1782"/>
                  </a:lnTo>
                  <a:lnTo>
                    <a:pt x="1086" y="1768"/>
                  </a:lnTo>
                  <a:lnTo>
                    <a:pt x="1082" y="1751"/>
                  </a:lnTo>
                  <a:lnTo>
                    <a:pt x="1079" y="1744"/>
                  </a:lnTo>
                  <a:lnTo>
                    <a:pt x="1075" y="1737"/>
                  </a:lnTo>
                  <a:lnTo>
                    <a:pt x="1071" y="1730"/>
                  </a:lnTo>
                  <a:lnTo>
                    <a:pt x="1064" y="1722"/>
                  </a:lnTo>
                  <a:lnTo>
                    <a:pt x="1052" y="1710"/>
                  </a:lnTo>
                  <a:lnTo>
                    <a:pt x="1041" y="1697"/>
                  </a:lnTo>
                  <a:lnTo>
                    <a:pt x="1035" y="1690"/>
                  </a:lnTo>
                  <a:lnTo>
                    <a:pt x="1032" y="1681"/>
                  </a:lnTo>
                  <a:lnTo>
                    <a:pt x="1030" y="1670"/>
                  </a:lnTo>
                  <a:lnTo>
                    <a:pt x="1032" y="1657"/>
                  </a:lnTo>
                  <a:lnTo>
                    <a:pt x="1033" y="1632"/>
                  </a:lnTo>
                  <a:lnTo>
                    <a:pt x="1037" y="1621"/>
                  </a:lnTo>
                  <a:lnTo>
                    <a:pt x="1039" y="1616"/>
                  </a:lnTo>
                  <a:lnTo>
                    <a:pt x="1043" y="1612"/>
                  </a:lnTo>
                  <a:lnTo>
                    <a:pt x="1048" y="1612"/>
                  </a:lnTo>
                  <a:lnTo>
                    <a:pt x="1053" y="1616"/>
                  </a:lnTo>
                  <a:lnTo>
                    <a:pt x="1066" y="1623"/>
                  </a:lnTo>
                  <a:lnTo>
                    <a:pt x="1073" y="1627"/>
                  </a:lnTo>
                  <a:lnTo>
                    <a:pt x="1081" y="1632"/>
                  </a:lnTo>
                  <a:lnTo>
                    <a:pt x="1088" y="1639"/>
                  </a:lnTo>
                  <a:lnTo>
                    <a:pt x="1093" y="1646"/>
                  </a:lnTo>
                  <a:lnTo>
                    <a:pt x="1102" y="1668"/>
                  </a:lnTo>
                  <a:lnTo>
                    <a:pt x="1110" y="1679"/>
                  </a:lnTo>
                  <a:lnTo>
                    <a:pt x="1117" y="1686"/>
                  </a:lnTo>
                  <a:lnTo>
                    <a:pt x="1122" y="1690"/>
                  </a:lnTo>
                  <a:lnTo>
                    <a:pt x="1128" y="1688"/>
                  </a:lnTo>
                  <a:lnTo>
                    <a:pt x="1133" y="1684"/>
                  </a:lnTo>
                  <a:lnTo>
                    <a:pt x="1138" y="1677"/>
                  </a:lnTo>
                  <a:lnTo>
                    <a:pt x="1144" y="1668"/>
                  </a:lnTo>
                  <a:lnTo>
                    <a:pt x="1151" y="1661"/>
                  </a:lnTo>
                  <a:lnTo>
                    <a:pt x="1166" y="1645"/>
                  </a:lnTo>
                  <a:lnTo>
                    <a:pt x="1175" y="1637"/>
                  </a:lnTo>
                  <a:lnTo>
                    <a:pt x="1180" y="1627"/>
                  </a:lnTo>
                  <a:lnTo>
                    <a:pt x="1182" y="1618"/>
                  </a:lnTo>
                  <a:lnTo>
                    <a:pt x="1184" y="1608"/>
                  </a:lnTo>
                  <a:lnTo>
                    <a:pt x="1182" y="1589"/>
                  </a:lnTo>
                  <a:lnTo>
                    <a:pt x="1178" y="1570"/>
                  </a:lnTo>
                  <a:lnTo>
                    <a:pt x="1171" y="1552"/>
                  </a:lnTo>
                  <a:lnTo>
                    <a:pt x="1160" y="1538"/>
                  </a:lnTo>
                  <a:lnTo>
                    <a:pt x="1149" y="1525"/>
                  </a:lnTo>
                  <a:lnTo>
                    <a:pt x="1140" y="1509"/>
                  </a:lnTo>
                  <a:lnTo>
                    <a:pt x="1137" y="1502"/>
                  </a:lnTo>
                  <a:lnTo>
                    <a:pt x="1137" y="1494"/>
                  </a:lnTo>
                  <a:lnTo>
                    <a:pt x="1137" y="1482"/>
                  </a:lnTo>
                  <a:lnTo>
                    <a:pt x="1140" y="1471"/>
                  </a:lnTo>
                  <a:lnTo>
                    <a:pt x="1146" y="1460"/>
                  </a:lnTo>
                  <a:lnTo>
                    <a:pt x="1153" y="1453"/>
                  </a:lnTo>
                  <a:lnTo>
                    <a:pt x="1160" y="1447"/>
                  </a:lnTo>
                  <a:lnTo>
                    <a:pt x="1169" y="1446"/>
                  </a:lnTo>
                  <a:lnTo>
                    <a:pt x="1175" y="1446"/>
                  </a:lnTo>
                  <a:lnTo>
                    <a:pt x="1180" y="1447"/>
                  </a:lnTo>
                  <a:lnTo>
                    <a:pt x="1186" y="1451"/>
                  </a:lnTo>
                  <a:lnTo>
                    <a:pt x="1189" y="1456"/>
                  </a:lnTo>
                  <a:lnTo>
                    <a:pt x="1195" y="1460"/>
                  </a:lnTo>
                  <a:lnTo>
                    <a:pt x="1198" y="1460"/>
                  </a:lnTo>
                  <a:lnTo>
                    <a:pt x="1202" y="1458"/>
                  </a:lnTo>
                  <a:lnTo>
                    <a:pt x="1205" y="1453"/>
                  </a:lnTo>
                  <a:lnTo>
                    <a:pt x="1213" y="1444"/>
                  </a:lnTo>
                  <a:lnTo>
                    <a:pt x="1220" y="1438"/>
                  </a:lnTo>
                  <a:lnTo>
                    <a:pt x="1227" y="1435"/>
                  </a:lnTo>
                  <a:lnTo>
                    <a:pt x="1238" y="1431"/>
                  </a:lnTo>
                  <a:lnTo>
                    <a:pt x="1262" y="1426"/>
                  </a:lnTo>
                  <a:lnTo>
                    <a:pt x="1274" y="1422"/>
                  </a:lnTo>
                  <a:lnTo>
                    <a:pt x="1285" y="1419"/>
                  </a:lnTo>
                  <a:lnTo>
                    <a:pt x="1292" y="1413"/>
                  </a:lnTo>
                  <a:lnTo>
                    <a:pt x="1300" y="1408"/>
                  </a:lnTo>
                  <a:lnTo>
                    <a:pt x="1305" y="1402"/>
                  </a:lnTo>
                  <a:lnTo>
                    <a:pt x="1309" y="1395"/>
                  </a:lnTo>
                  <a:lnTo>
                    <a:pt x="1316" y="1382"/>
                  </a:lnTo>
                  <a:lnTo>
                    <a:pt x="1319" y="1366"/>
                  </a:lnTo>
                  <a:lnTo>
                    <a:pt x="1325" y="1352"/>
                  </a:lnTo>
                  <a:lnTo>
                    <a:pt x="1329" y="1344"/>
                  </a:lnTo>
                  <a:lnTo>
                    <a:pt x="1332" y="1339"/>
                  </a:lnTo>
                  <a:lnTo>
                    <a:pt x="1343" y="1328"/>
                  </a:lnTo>
                  <a:lnTo>
                    <a:pt x="1352" y="1315"/>
                  </a:lnTo>
                  <a:lnTo>
                    <a:pt x="1357" y="1310"/>
                  </a:lnTo>
                  <a:lnTo>
                    <a:pt x="1361" y="1303"/>
                  </a:lnTo>
                  <a:lnTo>
                    <a:pt x="1363" y="1295"/>
                  </a:lnTo>
                  <a:lnTo>
                    <a:pt x="1361" y="1290"/>
                  </a:lnTo>
                  <a:lnTo>
                    <a:pt x="1359" y="1285"/>
                  </a:lnTo>
                  <a:lnTo>
                    <a:pt x="1356" y="1279"/>
                  </a:lnTo>
                  <a:lnTo>
                    <a:pt x="1352" y="1274"/>
                  </a:lnTo>
                  <a:lnTo>
                    <a:pt x="1352" y="1268"/>
                  </a:lnTo>
                  <a:lnTo>
                    <a:pt x="1356" y="1257"/>
                  </a:lnTo>
                  <a:lnTo>
                    <a:pt x="1356" y="1245"/>
                  </a:lnTo>
                  <a:lnTo>
                    <a:pt x="1354" y="1236"/>
                  </a:lnTo>
                  <a:lnTo>
                    <a:pt x="1348" y="1227"/>
                  </a:lnTo>
                  <a:lnTo>
                    <a:pt x="1343" y="1218"/>
                  </a:lnTo>
                  <a:lnTo>
                    <a:pt x="1341" y="1214"/>
                  </a:lnTo>
                  <a:lnTo>
                    <a:pt x="1339" y="1209"/>
                  </a:lnTo>
                  <a:lnTo>
                    <a:pt x="1339" y="1203"/>
                  </a:lnTo>
                  <a:lnTo>
                    <a:pt x="1341" y="1200"/>
                  </a:lnTo>
                  <a:lnTo>
                    <a:pt x="1341" y="1194"/>
                  </a:lnTo>
                  <a:lnTo>
                    <a:pt x="1341" y="1189"/>
                  </a:lnTo>
                  <a:lnTo>
                    <a:pt x="1338" y="1174"/>
                  </a:lnTo>
                  <a:lnTo>
                    <a:pt x="1336" y="1167"/>
                  </a:lnTo>
                  <a:lnTo>
                    <a:pt x="1338" y="1158"/>
                  </a:lnTo>
                  <a:lnTo>
                    <a:pt x="1339" y="1154"/>
                  </a:lnTo>
                  <a:lnTo>
                    <a:pt x="1343" y="1151"/>
                  </a:lnTo>
                  <a:lnTo>
                    <a:pt x="1354" y="1147"/>
                  </a:lnTo>
                  <a:lnTo>
                    <a:pt x="1363" y="1142"/>
                  </a:lnTo>
                  <a:lnTo>
                    <a:pt x="1367" y="1140"/>
                  </a:lnTo>
                  <a:lnTo>
                    <a:pt x="1368" y="1136"/>
                  </a:lnTo>
                  <a:lnTo>
                    <a:pt x="1368" y="1131"/>
                  </a:lnTo>
                  <a:lnTo>
                    <a:pt x="1365" y="1125"/>
                  </a:lnTo>
                  <a:lnTo>
                    <a:pt x="1361" y="1124"/>
                  </a:lnTo>
                  <a:lnTo>
                    <a:pt x="1357" y="1120"/>
                  </a:lnTo>
                  <a:lnTo>
                    <a:pt x="1345" y="1118"/>
                  </a:lnTo>
                  <a:lnTo>
                    <a:pt x="1330" y="1118"/>
                  </a:lnTo>
                  <a:lnTo>
                    <a:pt x="1325" y="1116"/>
                  </a:lnTo>
                  <a:lnTo>
                    <a:pt x="1319" y="1113"/>
                  </a:lnTo>
                  <a:lnTo>
                    <a:pt x="1314" y="1109"/>
                  </a:lnTo>
                  <a:lnTo>
                    <a:pt x="1312" y="1104"/>
                  </a:lnTo>
                  <a:lnTo>
                    <a:pt x="1310" y="1096"/>
                  </a:lnTo>
                  <a:lnTo>
                    <a:pt x="1310" y="1091"/>
                  </a:lnTo>
                  <a:lnTo>
                    <a:pt x="1314" y="1086"/>
                  </a:lnTo>
                  <a:lnTo>
                    <a:pt x="1318" y="1082"/>
                  </a:lnTo>
                  <a:lnTo>
                    <a:pt x="1329" y="1077"/>
                  </a:lnTo>
                  <a:lnTo>
                    <a:pt x="1338" y="1073"/>
                  </a:lnTo>
                  <a:lnTo>
                    <a:pt x="1347" y="1064"/>
                  </a:lnTo>
                  <a:lnTo>
                    <a:pt x="1352" y="1060"/>
                  </a:lnTo>
                  <a:lnTo>
                    <a:pt x="1357" y="1058"/>
                  </a:lnTo>
                  <a:lnTo>
                    <a:pt x="1361" y="1058"/>
                  </a:lnTo>
                  <a:lnTo>
                    <a:pt x="1367" y="1060"/>
                  </a:lnTo>
                  <a:lnTo>
                    <a:pt x="1370" y="1062"/>
                  </a:lnTo>
                  <a:lnTo>
                    <a:pt x="1374" y="1066"/>
                  </a:lnTo>
                  <a:lnTo>
                    <a:pt x="1374" y="1069"/>
                  </a:lnTo>
                  <a:lnTo>
                    <a:pt x="1374" y="1071"/>
                  </a:lnTo>
                  <a:lnTo>
                    <a:pt x="1370" y="1077"/>
                  </a:lnTo>
                  <a:lnTo>
                    <a:pt x="1368" y="1082"/>
                  </a:lnTo>
                  <a:lnTo>
                    <a:pt x="1370" y="1087"/>
                  </a:lnTo>
                  <a:lnTo>
                    <a:pt x="1374" y="1089"/>
                  </a:lnTo>
                  <a:lnTo>
                    <a:pt x="1379" y="1087"/>
                  </a:lnTo>
                  <a:lnTo>
                    <a:pt x="1392" y="1084"/>
                  </a:lnTo>
                  <a:lnTo>
                    <a:pt x="1397" y="1084"/>
                  </a:lnTo>
                  <a:lnTo>
                    <a:pt x="1403" y="1086"/>
                  </a:lnTo>
                  <a:lnTo>
                    <a:pt x="1406" y="1087"/>
                  </a:lnTo>
                  <a:lnTo>
                    <a:pt x="1410" y="1089"/>
                  </a:lnTo>
                  <a:lnTo>
                    <a:pt x="1417" y="1102"/>
                  </a:lnTo>
                  <a:lnTo>
                    <a:pt x="1421" y="1107"/>
                  </a:lnTo>
                  <a:lnTo>
                    <a:pt x="1426" y="1113"/>
                  </a:lnTo>
                  <a:lnTo>
                    <a:pt x="1437" y="1124"/>
                  </a:lnTo>
                  <a:lnTo>
                    <a:pt x="1441" y="1131"/>
                  </a:lnTo>
                  <a:lnTo>
                    <a:pt x="1444" y="1138"/>
                  </a:lnTo>
                  <a:lnTo>
                    <a:pt x="1446" y="1156"/>
                  </a:lnTo>
                  <a:lnTo>
                    <a:pt x="1446" y="1171"/>
                  </a:lnTo>
                  <a:lnTo>
                    <a:pt x="1446" y="1176"/>
                  </a:lnTo>
                  <a:lnTo>
                    <a:pt x="1450" y="1181"/>
                  </a:lnTo>
                  <a:lnTo>
                    <a:pt x="1455" y="1185"/>
                  </a:lnTo>
                  <a:lnTo>
                    <a:pt x="1461" y="1185"/>
                  </a:lnTo>
                  <a:lnTo>
                    <a:pt x="1466" y="1183"/>
                  </a:lnTo>
                  <a:lnTo>
                    <a:pt x="1470" y="1180"/>
                  </a:lnTo>
                  <a:lnTo>
                    <a:pt x="1477" y="1171"/>
                  </a:lnTo>
                  <a:lnTo>
                    <a:pt x="1479" y="1162"/>
                  </a:lnTo>
                  <a:lnTo>
                    <a:pt x="1477" y="1151"/>
                  </a:lnTo>
                  <a:lnTo>
                    <a:pt x="1473" y="1142"/>
                  </a:lnTo>
                  <a:lnTo>
                    <a:pt x="1464" y="1124"/>
                  </a:lnTo>
                  <a:lnTo>
                    <a:pt x="1462" y="1115"/>
                  </a:lnTo>
                  <a:lnTo>
                    <a:pt x="1462" y="1105"/>
                  </a:lnTo>
                  <a:lnTo>
                    <a:pt x="1466" y="1093"/>
                  </a:lnTo>
                  <a:lnTo>
                    <a:pt x="1472" y="1084"/>
                  </a:lnTo>
                  <a:lnTo>
                    <a:pt x="1477" y="1073"/>
                  </a:lnTo>
                  <a:lnTo>
                    <a:pt x="1481" y="1060"/>
                  </a:lnTo>
                  <a:lnTo>
                    <a:pt x="1482" y="1046"/>
                  </a:lnTo>
                  <a:lnTo>
                    <a:pt x="1484" y="1039"/>
                  </a:lnTo>
                  <a:lnTo>
                    <a:pt x="1486" y="1033"/>
                  </a:lnTo>
                  <a:lnTo>
                    <a:pt x="1493" y="1022"/>
                  </a:lnTo>
                  <a:lnTo>
                    <a:pt x="1500" y="1011"/>
                  </a:lnTo>
                  <a:lnTo>
                    <a:pt x="1504" y="1006"/>
                  </a:lnTo>
                  <a:lnTo>
                    <a:pt x="1508" y="1002"/>
                  </a:lnTo>
                  <a:lnTo>
                    <a:pt x="1511" y="1002"/>
                  </a:lnTo>
                  <a:lnTo>
                    <a:pt x="1517" y="1001"/>
                  </a:lnTo>
                  <a:lnTo>
                    <a:pt x="1526" y="1004"/>
                  </a:lnTo>
                  <a:lnTo>
                    <a:pt x="1538" y="1006"/>
                  </a:lnTo>
                  <a:lnTo>
                    <a:pt x="1549" y="1006"/>
                  </a:lnTo>
                  <a:lnTo>
                    <a:pt x="1560" y="1004"/>
                  </a:lnTo>
                  <a:lnTo>
                    <a:pt x="1569" y="997"/>
                  </a:lnTo>
                  <a:lnTo>
                    <a:pt x="1573" y="993"/>
                  </a:lnTo>
                  <a:lnTo>
                    <a:pt x="1575" y="988"/>
                  </a:lnTo>
                  <a:lnTo>
                    <a:pt x="1582" y="975"/>
                  </a:lnTo>
                  <a:lnTo>
                    <a:pt x="1593" y="963"/>
                  </a:lnTo>
                  <a:lnTo>
                    <a:pt x="1605" y="944"/>
                  </a:lnTo>
                  <a:lnTo>
                    <a:pt x="1618" y="928"/>
                  </a:lnTo>
                  <a:lnTo>
                    <a:pt x="1629" y="908"/>
                  </a:lnTo>
                  <a:lnTo>
                    <a:pt x="1640" y="888"/>
                  </a:lnTo>
                  <a:lnTo>
                    <a:pt x="1645" y="879"/>
                  </a:lnTo>
                  <a:lnTo>
                    <a:pt x="1649" y="870"/>
                  </a:lnTo>
                  <a:lnTo>
                    <a:pt x="1651" y="861"/>
                  </a:lnTo>
                  <a:lnTo>
                    <a:pt x="1651" y="850"/>
                  </a:lnTo>
                  <a:lnTo>
                    <a:pt x="1651" y="830"/>
                  </a:lnTo>
                  <a:lnTo>
                    <a:pt x="1649" y="809"/>
                  </a:lnTo>
                  <a:lnTo>
                    <a:pt x="1647" y="792"/>
                  </a:lnTo>
                  <a:lnTo>
                    <a:pt x="1645" y="785"/>
                  </a:lnTo>
                  <a:lnTo>
                    <a:pt x="1642" y="780"/>
                  </a:lnTo>
                  <a:lnTo>
                    <a:pt x="1638" y="773"/>
                  </a:lnTo>
                  <a:lnTo>
                    <a:pt x="1633" y="769"/>
                  </a:lnTo>
                  <a:lnTo>
                    <a:pt x="1629" y="767"/>
                  </a:lnTo>
                  <a:lnTo>
                    <a:pt x="1624" y="767"/>
                  </a:lnTo>
                  <a:lnTo>
                    <a:pt x="1613" y="769"/>
                  </a:lnTo>
                  <a:lnTo>
                    <a:pt x="1600" y="769"/>
                  </a:lnTo>
                  <a:lnTo>
                    <a:pt x="1595" y="767"/>
                  </a:lnTo>
                  <a:lnTo>
                    <a:pt x="1591" y="765"/>
                  </a:lnTo>
                  <a:lnTo>
                    <a:pt x="1584" y="758"/>
                  </a:lnTo>
                  <a:lnTo>
                    <a:pt x="1580" y="749"/>
                  </a:lnTo>
                  <a:lnTo>
                    <a:pt x="1578" y="740"/>
                  </a:lnTo>
                  <a:lnTo>
                    <a:pt x="1582" y="733"/>
                  </a:lnTo>
                  <a:lnTo>
                    <a:pt x="1586" y="725"/>
                  </a:lnTo>
                  <a:lnTo>
                    <a:pt x="1591" y="720"/>
                  </a:lnTo>
                  <a:lnTo>
                    <a:pt x="1596" y="716"/>
                  </a:lnTo>
                  <a:lnTo>
                    <a:pt x="1615" y="704"/>
                  </a:lnTo>
                  <a:lnTo>
                    <a:pt x="1629" y="689"/>
                  </a:lnTo>
                  <a:lnTo>
                    <a:pt x="1636" y="682"/>
                  </a:lnTo>
                  <a:lnTo>
                    <a:pt x="1642" y="675"/>
                  </a:lnTo>
                  <a:lnTo>
                    <a:pt x="1643" y="668"/>
                  </a:lnTo>
                  <a:lnTo>
                    <a:pt x="1645" y="659"/>
                  </a:lnTo>
                  <a:lnTo>
                    <a:pt x="1649" y="651"/>
                  </a:lnTo>
                  <a:lnTo>
                    <a:pt x="1653" y="644"/>
                  </a:lnTo>
                  <a:lnTo>
                    <a:pt x="1662" y="635"/>
                  </a:lnTo>
                  <a:lnTo>
                    <a:pt x="1674" y="628"/>
                  </a:lnTo>
                  <a:lnTo>
                    <a:pt x="1687" y="626"/>
                  </a:lnTo>
                  <a:lnTo>
                    <a:pt x="1700" y="626"/>
                  </a:lnTo>
                  <a:lnTo>
                    <a:pt x="1721" y="628"/>
                  </a:lnTo>
                  <a:lnTo>
                    <a:pt x="1743" y="630"/>
                  </a:lnTo>
                  <a:lnTo>
                    <a:pt x="1752" y="630"/>
                  </a:lnTo>
                  <a:lnTo>
                    <a:pt x="1763" y="628"/>
                  </a:lnTo>
                  <a:lnTo>
                    <a:pt x="1774" y="626"/>
                  </a:lnTo>
                  <a:lnTo>
                    <a:pt x="1783" y="621"/>
                  </a:lnTo>
                  <a:lnTo>
                    <a:pt x="1790" y="617"/>
                  </a:lnTo>
                  <a:lnTo>
                    <a:pt x="1799" y="615"/>
                  </a:lnTo>
                  <a:lnTo>
                    <a:pt x="1806" y="613"/>
                  </a:lnTo>
                  <a:lnTo>
                    <a:pt x="1814" y="615"/>
                  </a:lnTo>
                  <a:lnTo>
                    <a:pt x="1819" y="617"/>
                  </a:lnTo>
                  <a:lnTo>
                    <a:pt x="1823" y="619"/>
                  </a:lnTo>
                  <a:lnTo>
                    <a:pt x="1826" y="626"/>
                  </a:lnTo>
                  <a:lnTo>
                    <a:pt x="1834" y="635"/>
                  </a:lnTo>
                  <a:lnTo>
                    <a:pt x="1839" y="640"/>
                  </a:lnTo>
                  <a:lnTo>
                    <a:pt x="1844" y="642"/>
                  </a:lnTo>
                  <a:lnTo>
                    <a:pt x="1850" y="640"/>
                  </a:lnTo>
                  <a:lnTo>
                    <a:pt x="1855" y="637"/>
                  </a:lnTo>
                  <a:lnTo>
                    <a:pt x="1861" y="631"/>
                  </a:lnTo>
                  <a:lnTo>
                    <a:pt x="1864" y="624"/>
                  </a:lnTo>
                  <a:lnTo>
                    <a:pt x="1868" y="615"/>
                  </a:lnTo>
                  <a:lnTo>
                    <a:pt x="1872" y="604"/>
                  </a:lnTo>
                  <a:lnTo>
                    <a:pt x="1877" y="597"/>
                  </a:lnTo>
                  <a:lnTo>
                    <a:pt x="1891" y="583"/>
                  </a:lnTo>
                  <a:lnTo>
                    <a:pt x="1900" y="573"/>
                  </a:lnTo>
                  <a:lnTo>
                    <a:pt x="1910" y="570"/>
                  </a:lnTo>
                  <a:lnTo>
                    <a:pt x="1919" y="568"/>
                  </a:lnTo>
                  <a:lnTo>
                    <a:pt x="1931" y="568"/>
                  </a:lnTo>
                  <a:lnTo>
                    <a:pt x="1937" y="570"/>
                  </a:lnTo>
                  <a:lnTo>
                    <a:pt x="1938" y="572"/>
                  </a:lnTo>
                  <a:lnTo>
                    <a:pt x="1944" y="579"/>
                  </a:lnTo>
                  <a:lnTo>
                    <a:pt x="1951" y="581"/>
                  </a:lnTo>
                  <a:lnTo>
                    <a:pt x="1955" y="583"/>
                  </a:lnTo>
                  <a:lnTo>
                    <a:pt x="1958" y="581"/>
                  </a:lnTo>
                  <a:lnTo>
                    <a:pt x="1962" y="577"/>
                  </a:lnTo>
                  <a:lnTo>
                    <a:pt x="1967" y="566"/>
                  </a:lnTo>
                  <a:lnTo>
                    <a:pt x="1973" y="557"/>
                  </a:lnTo>
                  <a:lnTo>
                    <a:pt x="1980" y="550"/>
                  </a:lnTo>
                  <a:lnTo>
                    <a:pt x="1991" y="545"/>
                  </a:lnTo>
                  <a:lnTo>
                    <a:pt x="1995" y="545"/>
                  </a:lnTo>
                  <a:lnTo>
                    <a:pt x="2000" y="545"/>
                  </a:lnTo>
                  <a:lnTo>
                    <a:pt x="2004" y="548"/>
                  </a:lnTo>
                  <a:lnTo>
                    <a:pt x="2005" y="554"/>
                  </a:lnTo>
                  <a:lnTo>
                    <a:pt x="2005" y="559"/>
                  </a:lnTo>
                  <a:lnTo>
                    <a:pt x="2005" y="564"/>
                  </a:lnTo>
                  <a:lnTo>
                    <a:pt x="2000" y="573"/>
                  </a:lnTo>
                  <a:lnTo>
                    <a:pt x="1995" y="583"/>
                  </a:lnTo>
                  <a:lnTo>
                    <a:pt x="1987" y="592"/>
                  </a:lnTo>
                  <a:lnTo>
                    <a:pt x="1978" y="602"/>
                  </a:lnTo>
                  <a:lnTo>
                    <a:pt x="1971" y="613"/>
                  </a:lnTo>
                  <a:lnTo>
                    <a:pt x="1962" y="624"/>
                  </a:lnTo>
                  <a:lnTo>
                    <a:pt x="1953" y="635"/>
                  </a:lnTo>
                  <a:lnTo>
                    <a:pt x="1946" y="640"/>
                  </a:lnTo>
                  <a:lnTo>
                    <a:pt x="1937" y="644"/>
                  </a:lnTo>
                  <a:lnTo>
                    <a:pt x="1929" y="648"/>
                  </a:lnTo>
                  <a:lnTo>
                    <a:pt x="1920" y="653"/>
                  </a:lnTo>
                  <a:lnTo>
                    <a:pt x="1910" y="662"/>
                  </a:lnTo>
                  <a:lnTo>
                    <a:pt x="1900" y="673"/>
                  </a:lnTo>
                  <a:lnTo>
                    <a:pt x="1893" y="686"/>
                  </a:lnTo>
                  <a:lnTo>
                    <a:pt x="1890" y="700"/>
                  </a:lnTo>
                  <a:lnTo>
                    <a:pt x="1886" y="715"/>
                  </a:lnTo>
                  <a:lnTo>
                    <a:pt x="1884" y="729"/>
                  </a:lnTo>
                  <a:lnTo>
                    <a:pt x="1882" y="758"/>
                  </a:lnTo>
                  <a:lnTo>
                    <a:pt x="1882" y="774"/>
                  </a:lnTo>
                  <a:lnTo>
                    <a:pt x="1884" y="785"/>
                  </a:lnTo>
                  <a:lnTo>
                    <a:pt x="1888" y="796"/>
                  </a:lnTo>
                  <a:lnTo>
                    <a:pt x="1891" y="805"/>
                  </a:lnTo>
                  <a:lnTo>
                    <a:pt x="1899" y="812"/>
                  </a:lnTo>
                  <a:lnTo>
                    <a:pt x="1902" y="814"/>
                  </a:lnTo>
                  <a:lnTo>
                    <a:pt x="1906" y="814"/>
                  </a:lnTo>
                  <a:lnTo>
                    <a:pt x="1910" y="816"/>
                  </a:lnTo>
                  <a:lnTo>
                    <a:pt x="1915" y="814"/>
                  </a:lnTo>
                  <a:lnTo>
                    <a:pt x="1920" y="811"/>
                  </a:lnTo>
                  <a:lnTo>
                    <a:pt x="1926" y="805"/>
                  </a:lnTo>
                  <a:lnTo>
                    <a:pt x="1928" y="798"/>
                  </a:lnTo>
                  <a:lnTo>
                    <a:pt x="1929" y="789"/>
                  </a:lnTo>
                  <a:lnTo>
                    <a:pt x="1931" y="773"/>
                  </a:lnTo>
                  <a:lnTo>
                    <a:pt x="1935" y="765"/>
                  </a:lnTo>
                  <a:lnTo>
                    <a:pt x="1938" y="760"/>
                  </a:lnTo>
                  <a:lnTo>
                    <a:pt x="1946" y="756"/>
                  </a:lnTo>
                  <a:lnTo>
                    <a:pt x="1953" y="754"/>
                  </a:lnTo>
                  <a:lnTo>
                    <a:pt x="1962" y="751"/>
                  </a:lnTo>
                  <a:lnTo>
                    <a:pt x="1967" y="747"/>
                  </a:lnTo>
                  <a:lnTo>
                    <a:pt x="1971" y="742"/>
                  </a:lnTo>
                  <a:lnTo>
                    <a:pt x="1973" y="736"/>
                  </a:lnTo>
                  <a:lnTo>
                    <a:pt x="1977" y="724"/>
                  </a:lnTo>
                  <a:lnTo>
                    <a:pt x="1978" y="718"/>
                  </a:lnTo>
                  <a:lnTo>
                    <a:pt x="1982" y="713"/>
                  </a:lnTo>
                  <a:lnTo>
                    <a:pt x="1991" y="704"/>
                  </a:lnTo>
                  <a:lnTo>
                    <a:pt x="2000" y="695"/>
                  </a:lnTo>
                  <a:lnTo>
                    <a:pt x="2002" y="689"/>
                  </a:lnTo>
                  <a:lnTo>
                    <a:pt x="2002" y="682"/>
                  </a:lnTo>
                  <a:lnTo>
                    <a:pt x="2000" y="675"/>
                  </a:lnTo>
                  <a:lnTo>
                    <a:pt x="1996" y="668"/>
                  </a:lnTo>
                  <a:lnTo>
                    <a:pt x="1993" y="660"/>
                  </a:lnTo>
                  <a:lnTo>
                    <a:pt x="1991" y="653"/>
                  </a:lnTo>
                  <a:lnTo>
                    <a:pt x="1991" y="646"/>
                  </a:lnTo>
                  <a:lnTo>
                    <a:pt x="1995" y="639"/>
                  </a:lnTo>
                  <a:lnTo>
                    <a:pt x="2004" y="628"/>
                  </a:lnTo>
                  <a:lnTo>
                    <a:pt x="2009" y="621"/>
                  </a:lnTo>
                  <a:lnTo>
                    <a:pt x="2016" y="613"/>
                  </a:lnTo>
                  <a:lnTo>
                    <a:pt x="2024" y="610"/>
                  </a:lnTo>
                  <a:lnTo>
                    <a:pt x="2033" y="606"/>
                  </a:lnTo>
                  <a:lnTo>
                    <a:pt x="2043" y="602"/>
                  </a:lnTo>
                  <a:lnTo>
                    <a:pt x="2056" y="599"/>
                  </a:lnTo>
                  <a:lnTo>
                    <a:pt x="2067" y="595"/>
                  </a:lnTo>
                  <a:lnTo>
                    <a:pt x="2080" y="595"/>
                  </a:lnTo>
                  <a:lnTo>
                    <a:pt x="2085" y="597"/>
                  </a:lnTo>
                  <a:lnTo>
                    <a:pt x="2091" y="601"/>
                  </a:lnTo>
                  <a:lnTo>
                    <a:pt x="2096" y="602"/>
                  </a:lnTo>
                  <a:lnTo>
                    <a:pt x="2103" y="604"/>
                  </a:lnTo>
                  <a:lnTo>
                    <a:pt x="2110" y="601"/>
                  </a:lnTo>
                  <a:lnTo>
                    <a:pt x="2118" y="595"/>
                  </a:lnTo>
                  <a:lnTo>
                    <a:pt x="2129" y="581"/>
                  </a:lnTo>
                  <a:lnTo>
                    <a:pt x="2136" y="575"/>
                  </a:lnTo>
                  <a:lnTo>
                    <a:pt x="2141" y="570"/>
                  </a:lnTo>
                  <a:lnTo>
                    <a:pt x="2158" y="561"/>
                  </a:lnTo>
                  <a:lnTo>
                    <a:pt x="2174" y="555"/>
                  </a:lnTo>
                  <a:lnTo>
                    <a:pt x="2192" y="552"/>
                  </a:lnTo>
                  <a:lnTo>
                    <a:pt x="2210" y="550"/>
                  </a:lnTo>
                  <a:lnTo>
                    <a:pt x="2219" y="548"/>
                  </a:lnTo>
                  <a:lnTo>
                    <a:pt x="2226" y="543"/>
                  </a:lnTo>
                  <a:lnTo>
                    <a:pt x="2232" y="535"/>
                  </a:lnTo>
                  <a:lnTo>
                    <a:pt x="2235" y="528"/>
                  </a:lnTo>
                  <a:lnTo>
                    <a:pt x="2237" y="521"/>
                  </a:lnTo>
                  <a:lnTo>
                    <a:pt x="2234" y="512"/>
                  </a:lnTo>
                  <a:lnTo>
                    <a:pt x="2230" y="508"/>
                  </a:lnTo>
                  <a:lnTo>
                    <a:pt x="2223" y="503"/>
                  </a:lnTo>
                  <a:lnTo>
                    <a:pt x="2217" y="497"/>
                  </a:lnTo>
                  <a:lnTo>
                    <a:pt x="2215" y="494"/>
                  </a:lnTo>
                  <a:lnTo>
                    <a:pt x="2215" y="492"/>
                  </a:lnTo>
                  <a:lnTo>
                    <a:pt x="2217" y="490"/>
                  </a:lnTo>
                  <a:lnTo>
                    <a:pt x="2219" y="488"/>
                  </a:lnTo>
                  <a:lnTo>
                    <a:pt x="2224" y="488"/>
                  </a:lnTo>
                  <a:lnTo>
                    <a:pt x="2230" y="490"/>
                  </a:lnTo>
                  <a:lnTo>
                    <a:pt x="2235" y="490"/>
                  </a:lnTo>
                  <a:lnTo>
                    <a:pt x="2241" y="487"/>
                  </a:lnTo>
                  <a:lnTo>
                    <a:pt x="2244" y="481"/>
                  </a:lnTo>
                  <a:lnTo>
                    <a:pt x="2250" y="478"/>
                  </a:lnTo>
                  <a:lnTo>
                    <a:pt x="2253" y="472"/>
                  </a:lnTo>
                  <a:lnTo>
                    <a:pt x="2259" y="470"/>
                  </a:lnTo>
                  <a:lnTo>
                    <a:pt x="2262" y="470"/>
                  </a:lnTo>
                  <a:lnTo>
                    <a:pt x="2273" y="472"/>
                  </a:lnTo>
                  <a:lnTo>
                    <a:pt x="2281" y="472"/>
                  </a:lnTo>
                  <a:lnTo>
                    <a:pt x="2286" y="470"/>
                  </a:lnTo>
                  <a:lnTo>
                    <a:pt x="2291" y="469"/>
                  </a:lnTo>
                  <a:lnTo>
                    <a:pt x="2299" y="469"/>
                  </a:lnTo>
                  <a:lnTo>
                    <a:pt x="2304" y="472"/>
                  </a:lnTo>
                  <a:lnTo>
                    <a:pt x="2308" y="476"/>
                  </a:lnTo>
                  <a:lnTo>
                    <a:pt x="2315" y="487"/>
                  </a:lnTo>
                  <a:lnTo>
                    <a:pt x="2322" y="492"/>
                  </a:lnTo>
                  <a:lnTo>
                    <a:pt x="2331" y="496"/>
                  </a:lnTo>
                  <a:lnTo>
                    <a:pt x="2349" y="499"/>
                  </a:lnTo>
                  <a:lnTo>
                    <a:pt x="2357" y="501"/>
                  </a:lnTo>
                  <a:lnTo>
                    <a:pt x="2362" y="501"/>
                  </a:lnTo>
                  <a:lnTo>
                    <a:pt x="2366" y="497"/>
                  </a:lnTo>
                  <a:lnTo>
                    <a:pt x="2367" y="490"/>
                  </a:lnTo>
                  <a:lnTo>
                    <a:pt x="2369" y="483"/>
                  </a:lnTo>
                  <a:lnTo>
                    <a:pt x="2371" y="479"/>
                  </a:lnTo>
                  <a:lnTo>
                    <a:pt x="2377" y="478"/>
                  </a:lnTo>
                  <a:lnTo>
                    <a:pt x="2382" y="476"/>
                  </a:lnTo>
                  <a:lnTo>
                    <a:pt x="2389" y="474"/>
                  </a:lnTo>
                  <a:lnTo>
                    <a:pt x="2391" y="469"/>
                  </a:lnTo>
                  <a:lnTo>
                    <a:pt x="2391" y="463"/>
                  </a:lnTo>
                  <a:lnTo>
                    <a:pt x="2389" y="458"/>
                  </a:lnTo>
                  <a:close/>
                </a:path>
              </a:pathLst>
            </a:custGeom>
            <a:solidFill>
              <a:srgbClr val="C49A6C"/>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TW" altLang="en-US"/>
            </a:p>
          </p:txBody>
        </p:sp>
        <p:sp>
          <p:nvSpPr>
            <p:cNvPr id="35870" name="Freeform 12"/>
            <p:cNvSpPr>
              <a:spLocks noEditPoints="1"/>
            </p:cNvSpPr>
            <p:nvPr/>
          </p:nvSpPr>
          <p:spPr bwMode="auto">
            <a:xfrm>
              <a:off x="3751263" y="1792288"/>
              <a:ext cx="2232025" cy="1665288"/>
            </a:xfrm>
            <a:custGeom>
              <a:avLst/>
              <a:gdLst>
                <a:gd name="T0" fmla="*/ 2147483647 w 1406"/>
                <a:gd name="T1" fmla="*/ 2147483647 h 1049"/>
                <a:gd name="T2" fmla="*/ 2147483647 w 1406"/>
                <a:gd name="T3" fmla="*/ 2147483647 h 1049"/>
                <a:gd name="T4" fmla="*/ 2147483647 w 1406"/>
                <a:gd name="T5" fmla="*/ 2147483647 h 1049"/>
                <a:gd name="T6" fmla="*/ 2147483647 w 1406"/>
                <a:gd name="T7" fmla="*/ 2147483647 h 1049"/>
                <a:gd name="T8" fmla="*/ 2147483647 w 1406"/>
                <a:gd name="T9" fmla="*/ 2147483647 h 1049"/>
                <a:gd name="T10" fmla="*/ 2147483647 w 1406"/>
                <a:gd name="T11" fmla="*/ 2147483647 h 1049"/>
                <a:gd name="T12" fmla="*/ 2147483647 w 1406"/>
                <a:gd name="T13" fmla="*/ 2147483647 h 1049"/>
                <a:gd name="T14" fmla="*/ 2147483647 w 1406"/>
                <a:gd name="T15" fmla="*/ 2147483647 h 1049"/>
                <a:gd name="T16" fmla="*/ 2147483647 w 1406"/>
                <a:gd name="T17" fmla="*/ 2147483647 h 1049"/>
                <a:gd name="T18" fmla="*/ 2147483647 w 1406"/>
                <a:gd name="T19" fmla="*/ 2147483647 h 1049"/>
                <a:gd name="T20" fmla="*/ 2147483647 w 1406"/>
                <a:gd name="T21" fmla="*/ 2147483647 h 1049"/>
                <a:gd name="T22" fmla="*/ 2147483647 w 1406"/>
                <a:gd name="T23" fmla="*/ 2147483647 h 1049"/>
                <a:gd name="T24" fmla="*/ 2147483647 w 1406"/>
                <a:gd name="T25" fmla="*/ 2147483647 h 1049"/>
                <a:gd name="T26" fmla="*/ 2147483647 w 1406"/>
                <a:gd name="T27" fmla="*/ 2147483647 h 1049"/>
                <a:gd name="T28" fmla="*/ 2147483647 w 1406"/>
                <a:gd name="T29" fmla="*/ 2147483647 h 1049"/>
                <a:gd name="T30" fmla="*/ 2147483647 w 1406"/>
                <a:gd name="T31" fmla="*/ 2147483647 h 1049"/>
                <a:gd name="T32" fmla="*/ 2147483647 w 1406"/>
                <a:gd name="T33" fmla="*/ 2147483647 h 1049"/>
                <a:gd name="T34" fmla="*/ 2147483647 w 1406"/>
                <a:gd name="T35" fmla="*/ 2147483647 h 1049"/>
                <a:gd name="T36" fmla="*/ 2147483647 w 1406"/>
                <a:gd name="T37" fmla="*/ 2147483647 h 1049"/>
                <a:gd name="T38" fmla="*/ 2147483647 w 1406"/>
                <a:gd name="T39" fmla="*/ 2147483647 h 1049"/>
                <a:gd name="T40" fmla="*/ 2147483647 w 1406"/>
                <a:gd name="T41" fmla="*/ 2147483647 h 1049"/>
                <a:gd name="T42" fmla="*/ 2147483647 w 1406"/>
                <a:gd name="T43" fmla="*/ 2147483647 h 1049"/>
                <a:gd name="T44" fmla="*/ 2147483647 w 1406"/>
                <a:gd name="T45" fmla="*/ 2147483647 h 1049"/>
                <a:gd name="T46" fmla="*/ 2147483647 w 1406"/>
                <a:gd name="T47" fmla="*/ 2147483647 h 1049"/>
                <a:gd name="T48" fmla="*/ 2147483647 w 1406"/>
                <a:gd name="T49" fmla="*/ 2147483647 h 1049"/>
                <a:gd name="T50" fmla="*/ 2147483647 w 1406"/>
                <a:gd name="T51" fmla="*/ 2147483647 h 1049"/>
                <a:gd name="T52" fmla="*/ 2147483647 w 1406"/>
                <a:gd name="T53" fmla="*/ 2147483647 h 1049"/>
                <a:gd name="T54" fmla="*/ 2147483647 w 1406"/>
                <a:gd name="T55" fmla="*/ 2147483647 h 1049"/>
                <a:gd name="T56" fmla="*/ 2147483647 w 1406"/>
                <a:gd name="T57" fmla="*/ 2147483647 h 1049"/>
                <a:gd name="T58" fmla="*/ 2147483647 w 1406"/>
                <a:gd name="T59" fmla="*/ 2147483647 h 1049"/>
                <a:gd name="T60" fmla="*/ 2147483647 w 1406"/>
                <a:gd name="T61" fmla="*/ 2147483647 h 1049"/>
                <a:gd name="T62" fmla="*/ 2147483647 w 1406"/>
                <a:gd name="T63" fmla="*/ 2147483647 h 1049"/>
                <a:gd name="T64" fmla="*/ 2147483647 w 1406"/>
                <a:gd name="T65" fmla="*/ 2147483647 h 1049"/>
                <a:gd name="T66" fmla="*/ 2147483647 w 1406"/>
                <a:gd name="T67" fmla="*/ 2147483647 h 1049"/>
                <a:gd name="T68" fmla="*/ 2147483647 w 1406"/>
                <a:gd name="T69" fmla="*/ 2147483647 h 1049"/>
                <a:gd name="T70" fmla="*/ 2147483647 w 1406"/>
                <a:gd name="T71" fmla="*/ 2147483647 h 1049"/>
                <a:gd name="T72" fmla="*/ 2147483647 w 1406"/>
                <a:gd name="T73" fmla="*/ 2147483647 h 1049"/>
                <a:gd name="T74" fmla="*/ 2147483647 w 1406"/>
                <a:gd name="T75" fmla="*/ 2147483647 h 1049"/>
                <a:gd name="T76" fmla="*/ 2147483647 w 1406"/>
                <a:gd name="T77" fmla="*/ 2147483647 h 1049"/>
                <a:gd name="T78" fmla="*/ 2147483647 w 1406"/>
                <a:gd name="T79" fmla="*/ 2147483647 h 1049"/>
                <a:gd name="T80" fmla="*/ 2147483647 w 1406"/>
                <a:gd name="T81" fmla="*/ 2147483647 h 1049"/>
                <a:gd name="T82" fmla="*/ 2147483647 w 1406"/>
                <a:gd name="T83" fmla="*/ 2147483647 h 1049"/>
                <a:gd name="T84" fmla="*/ 2147483647 w 1406"/>
                <a:gd name="T85" fmla="*/ 2147483647 h 1049"/>
                <a:gd name="T86" fmla="*/ 2147483647 w 1406"/>
                <a:gd name="T87" fmla="*/ 2147483647 h 1049"/>
                <a:gd name="T88" fmla="*/ 2147483647 w 1406"/>
                <a:gd name="T89" fmla="*/ 2147483647 h 1049"/>
                <a:gd name="T90" fmla="*/ 2147483647 w 1406"/>
                <a:gd name="T91" fmla="*/ 2147483647 h 1049"/>
                <a:gd name="T92" fmla="*/ 2147483647 w 1406"/>
                <a:gd name="T93" fmla="*/ 2147483647 h 1049"/>
                <a:gd name="T94" fmla="*/ 2147483647 w 1406"/>
                <a:gd name="T95" fmla="*/ 2147483647 h 1049"/>
                <a:gd name="T96" fmla="*/ 2147483647 w 1406"/>
                <a:gd name="T97" fmla="*/ 2147483647 h 1049"/>
                <a:gd name="T98" fmla="*/ 2147483647 w 1406"/>
                <a:gd name="T99" fmla="*/ 2147483647 h 1049"/>
                <a:gd name="T100" fmla="*/ 2147483647 w 1406"/>
                <a:gd name="T101" fmla="*/ 2147483647 h 1049"/>
                <a:gd name="T102" fmla="*/ 2147483647 w 1406"/>
                <a:gd name="T103" fmla="*/ 2147483647 h 1049"/>
                <a:gd name="T104" fmla="*/ 2147483647 w 1406"/>
                <a:gd name="T105" fmla="*/ 2147483647 h 1049"/>
                <a:gd name="T106" fmla="*/ 2147483647 w 1406"/>
                <a:gd name="T107" fmla="*/ 2147483647 h 1049"/>
                <a:gd name="T108" fmla="*/ 2147483647 w 1406"/>
                <a:gd name="T109" fmla="*/ 2147483647 h 1049"/>
                <a:gd name="T110" fmla="*/ 2147483647 w 1406"/>
                <a:gd name="T111" fmla="*/ 2147483647 h 1049"/>
                <a:gd name="T112" fmla="*/ 2147483647 w 1406"/>
                <a:gd name="T113" fmla="*/ 2147483647 h 1049"/>
                <a:gd name="T114" fmla="*/ 2147483647 w 1406"/>
                <a:gd name="T115" fmla="*/ 2147483647 h 1049"/>
                <a:gd name="T116" fmla="*/ 2147483647 w 1406"/>
                <a:gd name="T117" fmla="*/ 2147483647 h 1049"/>
                <a:gd name="T118" fmla="*/ 2147483647 w 1406"/>
                <a:gd name="T119" fmla="*/ 2147483647 h 1049"/>
                <a:gd name="T120" fmla="*/ 2147483647 w 1406"/>
                <a:gd name="T121" fmla="*/ 2147483647 h 1049"/>
                <a:gd name="T122" fmla="*/ 2147483647 w 1406"/>
                <a:gd name="T123" fmla="*/ 2147483647 h 104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406" h="1049">
                  <a:moveTo>
                    <a:pt x="1095" y="206"/>
                  </a:moveTo>
                  <a:lnTo>
                    <a:pt x="1095" y="206"/>
                  </a:lnTo>
                  <a:lnTo>
                    <a:pt x="1096" y="206"/>
                  </a:lnTo>
                  <a:lnTo>
                    <a:pt x="1100" y="208"/>
                  </a:lnTo>
                  <a:lnTo>
                    <a:pt x="1102" y="210"/>
                  </a:lnTo>
                  <a:lnTo>
                    <a:pt x="1104" y="217"/>
                  </a:lnTo>
                  <a:lnTo>
                    <a:pt x="1104" y="221"/>
                  </a:lnTo>
                  <a:lnTo>
                    <a:pt x="1102" y="224"/>
                  </a:lnTo>
                  <a:lnTo>
                    <a:pt x="1098" y="226"/>
                  </a:lnTo>
                  <a:lnTo>
                    <a:pt x="1095" y="224"/>
                  </a:lnTo>
                  <a:lnTo>
                    <a:pt x="1093" y="224"/>
                  </a:lnTo>
                  <a:lnTo>
                    <a:pt x="1089" y="221"/>
                  </a:lnTo>
                  <a:lnTo>
                    <a:pt x="1087" y="213"/>
                  </a:lnTo>
                  <a:lnTo>
                    <a:pt x="1087" y="210"/>
                  </a:lnTo>
                  <a:lnTo>
                    <a:pt x="1089" y="208"/>
                  </a:lnTo>
                  <a:lnTo>
                    <a:pt x="1091" y="206"/>
                  </a:lnTo>
                  <a:lnTo>
                    <a:pt x="1095" y="206"/>
                  </a:lnTo>
                  <a:close/>
                  <a:moveTo>
                    <a:pt x="197" y="669"/>
                  </a:moveTo>
                  <a:lnTo>
                    <a:pt x="197" y="669"/>
                  </a:lnTo>
                  <a:lnTo>
                    <a:pt x="201" y="668"/>
                  </a:lnTo>
                  <a:lnTo>
                    <a:pt x="206" y="668"/>
                  </a:lnTo>
                  <a:lnTo>
                    <a:pt x="211" y="669"/>
                  </a:lnTo>
                  <a:lnTo>
                    <a:pt x="217" y="671"/>
                  </a:lnTo>
                  <a:lnTo>
                    <a:pt x="220" y="669"/>
                  </a:lnTo>
                  <a:lnTo>
                    <a:pt x="222" y="666"/>
                  </a:lnTo>
                  <a:lnTo>
                    <a:pt x="231" y="660"/>
                  </a:lnTo>
                  <a:lnTo>
                    <a:pt x="239" y="658"/>
                  </a:lnTo>
                  <a:lnTo>
                    <a:pt x="242" y="655"/>
                  </a:lnTo>
                  <a:lnTo>
                    <a:pt x="244" y="651"/>
                  </a:lnTo>
                  <a:lnTo>
                    <a:pt x="246" y="648"/>
                  </a:lnTo>
                  <a:lnTo>
                    <a:pt x="249" y="644"/>
                  </a:lnTo>
                  <a:lnTo>
                    <a:pt x="249" y="639"/>
                  </a:lnTo>
                  <a:lnTo>
                    <a:pt x="248" y="635"/>
                  </a:lnTo>
                  <a:lnTo>
                    <a:pt x="246" y="631"/>
                  </a:lnTo>
                  <a:lnTo>
                    <a:pt x="244" y="628"/>
                  </a:lnTo>
                  <a:lnTo>
                    <a:pt x="246" y="620"/>
                  </a:lnTo>
                  <a:lnTo>
                    <a:pt x="246" y="615"/>
                  </a:lnTo>
                  <a:lnTo>
                    <a:pt x="248" y="611"/>
                  </a:lnTo>
                  <a:lnTo>
                    <a:pt x="249" y="610"/>
                  </a:lnTo>
                  <a:lnTo>
                    <a:pt x="255" y="606"/>
                  </a:lnTo>
                  <a:lnTo>
                    <a:pt x="257" y="602"/>
                  </a:lnTo>
                  <a:lnTo>
                    <a:pt x="257" y="597"/>
                  </a:lnTo>
                  <a:lnTo>
                    <a:pt x="255" y="592"/>
                  </a:lnTo>
                  <a:lnTo>
                    <a:pt x="251" y="588"/>
                  </a:lnTo>
                  <a:lnTo>
                    <a:pt x="249" y="588"/>
                  </a:lnTo>
                  <a:lnTo>
                    <a:pt x="248" y="588"/>
                  </a:lnTo>
                  <a:lnTo>
                    <a:pt x="242" y="588"/>
                  </a:lnTo>
                  <a:lnTo>
                    <a:pt x="240" y="588"/>
                  </a:lnTo>
                  <a:lnTo>
                    <a:pt x="239" y="586"/>
                  </a:lnTo>
                  <a:lnTo>
                    <a:pt x="235" y="584"/>
                  </a:lnTo>
                  <a:lnTo>
                    <a:pt x="231" y="584"/>
                  </a:lnTo>
                  <a:lnTo>
                    <a:pt x="228" y="586"/>
                  </a:lnTo>
                  <a:lnTo>
                    <a:pt x="224" y="592"/>
                  </a:lnTo>
                  <a:lnTo>
                    <a:pt x="219" y="597"/>
                  </a:lnTo>
                  <a:lnTo>
                    <a:pt x="211" y="601"/>
                  </a:lnTo>
                  <a:lnTo>
                    <a:pt x="206" y="602"/>
                  </a:lnTo>
                  <a:lnTo>
                    <a:pt x="204" y="602"/>
                  </a:lnTo>
                  <a:lnTo>
                    <a:pt x="202" y="604"/>
                  </a:lnTo>
                  <a:lnTo>
                    <a:pt x="201" y="606"/>
                  </a:lnTo>
                  <a:lnTo>
                    <a:pt x="202" y="608"/>
                  </a:lnTo>
                  <a:lnTo>
                    <a:pt x="204" y="611"/>
                  </a:lnTo>
                  <a:lnTo>
                    <a:pt x="204" y="613"/>
                  </a:lnTo>
                  <a:lnTo>
                    <a:pt x="204" y="615"/>
                  </a:lnTo>
                  <a:lnTo>
                    <a:pt x="201" y="615"/>
                  </a:lnTo>
                  <a:lnTo>
                    <a:pt x="197" y="617"/>
                  </a:lnTo>
                  <a:lnTo>
                    <a:pt x="195" y="619"/>
                  </a:lnTo>
                  <a:lnTo>
                    <a:pt x="197" y="622"/>
                  </a:lnTo>
                  <a:lnTo>
                    <a:pt x="197" y="624"/>
                  </a:lnTo>
                  <a:lnTo>
                    <a:pt x="199" y="626"/>
                  </a:lnTo>
                  <a:lnTo>
                    <a:pt x="202" y="630"/>
                  </a:lnTo>
                  <a:lnTo>
                    <a:pt x="204" y="635"/>
                  </a:lnTo>
                  <a:lnTo>
                    <a:pt x="204" y="640"/>
                  </a:lnTo>
                  <a:lnTo>
                    <a:pt x="202" y="646"/>
                  </a:lnTo>
                  <a:lnTo>
                    <a:pt x="199" y="651"/>
                  </a:lnTo>
                  <a:lnTo>
                    <a:pt x="195" y="653"/>
                  </a:lnTo>
                  <a:lnTo>
                    <a:pt x="193" y="655"/>
                  </a:lnTo>
                  <a:lnTo>
                    <a:pt x="191" y="660"/>
                  </a:lnTo>
                  <a:lnTo>
                    <a:pt x="190" y="664"/>
                  </a:lnTo>
                  <a:lnTo>
                    <a:pt x="190" y="668"/>
                  </a:lnTo>
                  <a:lnTo>
                    <a:pt x="191" y="669"/>
                  </a:lnTo>
                  <a:lnTo>
                    <a:pt x="195" y="669"/>
                  </a:lnTo>
                  <a:lnTo>
                    <a:pt x="197" y="669"/>
                  </a:lnTo>
                  <a:close/>
                  <a:moveTo>
                    <a:pt x="1149" y="163"/>
                  </a:moveTo>
                  <a:lnTo>
                    <a:pt x="1149" y="163"/>
                  </a:lnTo>
                  <a:lnTo>
                    <a:pt x="1153" y="166"/>
                  </a:lnTo>
                  <a:lnTo>
                    <a:pt x="1156" y="170"/>
                  </a:lnTo>
                  <a:lnTo>
                    <a:pt x="1160" y="174"/>
                  </a:lnTo>
                  <a:lnTo>
                    <a:pt x="1165" y="177"/>
                  </a:lnTo>
                  <a:lnTo>
                    <a:pt x="1172" y="181"/>
                  </a:lnTo>
                  <a:lnTo>
                    <a:pt x="1182" y="183"/>
                  </a:lnTo>
                  <a:lnTo>
                    <a:pt x="1192" y="183"/>
                  </a:lnTo>
                  <a:lnTo>
                    <a:pt x="1196" y="181"/>
                  </a:lnTo>
                  <a:lnTo>
                    <a:pt x="1198" y="179"/>
                  </a:lnTo>
                  <a:lnTo>
                    <a:pt x="1200" y="175"/>
                  </a:lnTo>
                  <a:lnTo>
                    <a:pt x="1200" y="170"/>
                  </a:lnTo>
                  <a:lnTo>
                    <a:pt x="1200" y="159"/>
                  </a:lnTo>
                  <a:lnTo>
                    <a:pt x="1196" y="141"/>
                  </a:lnTo>
                  <a:lnTo>
                    <a:pt x="1194" y="127"/>
                  </a:lnTo>
                  <a:lnTo>
                    <a:pt x="1194" y="114"/>
                  </a:lnTo>
                  <a:lnTo>
                    <a:pt x="1198" y="99"/>
                  </a:lnTo>
                  <a:lnTo>
                    <a:pt x="1203" y="87"/>
                  </a:lnTo>
                  <a:lnTo>
                    <a:pt x="1211" y="79"/>
                  </a:lnTo>
                  <a:lnTo>
                    <a:pt x="1220" y="70"/>
                  </a:lnTo>
                  <a:lnTo>
                    <a:pt x="1239" y="60"/>
                  </a:lnTo>
                  <a:lnTo>
                    <a:pt x="1254" y="51"/>
                  </a:lnTo>
                  <a:lnTo>
                    <a:pt x="1268" y="43"/>
                  </a:lnTo>
                  <a:lnTo>
                    <a:pt x="1283" y="40"/>
                  </a:lnTo>
                  <a:lnTo>
                    <a:pt x="1301" y="36"/>
                  </a:lnTo>
                  <a:lnTo>
                    <a:pt x="1341" y="32"/>
                  </a:lnTo>
                  <a:lnTo>
                    <a:pt x="1368" y="29"/>
                  </a:lnTo>
                  <a:lnTo>
                    <a:pt x="1381" y="27"/>
                  </a:lnTo>
                  <a:lnTo>
                    <a:pt x="1393" y="23"/>
                  </a:lnTo>
                  <a:lnTo>
                    <a:pt x="1401" y="20"/>
                  </a:lnTo>
                  <a:lnTo>
                    <a:pt x="1404" y="18"/>
                  </a:lnTo>
                  <a:lnTo>
                    <a:pt x="1406" y="16"/>
                  </a:lnTo>
                  <a:lnTo>
                    <a:pt x="1406" y="13"/>
                  </a:lnTo>
                  <a:lnTo>
                    <a:pt x="1402" y="7"/>
                  </a:lnTo>
                  <a:lnTo>
                    <a:pt x="1395" y="2"/>
                  </a:lnTo>
                  <a:lnTo>
                    <a:pt x="1388" y="0"/>
                  </a:lnTo>
                  <a:lnTo>
                    <a:pt x="1381" y="0"/>
                  </a:lnTo>
                  <a:lnTo>
                    <a:pt x="1373" y="3"/>
                  </a:lnTo>
                  <a:lnTo>
                    <a:pt x="1366" y="7"/>
                  </a:lnTo>
                  <a:lnTo>
                    <a:pt x="1353" y="13"/>
                  </a:lnTo>
                  <a:lnTo>
                    <a:pt x="1341" y="16"/>
                  </a:lnTo>
                  <a:lnTo>
                    <a:pt x="1328" y="16"/>
                  </a:lnTo>
                  <a:lnTo>
                    <a:pt x="1314" y="16"/>
                  </a:lnTo>
                  <a:lnTo>
                    <a:pt x="1301" y="16"/>
                  </a:lnTo>
                  <a:lnTo>
                    <a:pt x="1294" y="16"/>
                  </a:lnTo>
                  <a:lnTo>
                    <a:pt x="1288" y="18"/>
                  </a:lnTo>
                  <a:lnTo>
                    <a:pt x="1272" y="27"/>
                  </a:lnTo>
                  <a:lnTo>
                    <a:pt x="1265" y="31"/>
                  </a:lnTo>
                  <a:lnTo>
                    <a:pt x="1256" y="32"/>
                  </a:lnTo>
                  <a:lnTo>
                    <a:pt x="1243" y="34"/>
                  </a:lnTo>
                  <a:lnTo>
                    <a:pt x="1232" y="36"/>
                  </a:lnTo>
                  <a:lnTo>
                    <a:pt x="1220" y="38"/>
                  </a:lnTo>
                  <a:lnTo>
                    <a:pt x="1209" y="41"/>
                  </a:lnTo>
                  <a:lnTo>
                    <a:pt x="1198" y="49"/>
                  </a:lnTo>
                  <a:lnTo>
                    <a:pt x="1187" y="58"/>
                  </a:lnTo>
                  <a:lnTo>
                    <a:pt x="1180" y="69"/>
                  </a:lnTo>
                  <a:lnTo>
                    <a:pt x="1176" y="72"/>
                  </a:lnTo>
                  <a:lnTo>
                    <a:pt x="1174" y="78"/>
                  </a:lnTo>
                  <a:lnTo>
                    <a:pt x="1174" y="87"/>
                  </a:lnTo>
                  <a:lnTo>
                    <a:pt x="1172" y="90"/>
                  </a:lnTo>
                  <a:lnTo>
                    <a:pt x="1169" y="96"/>
                  </a:lnTo>
                  <a:lnTo>
                    <a:pt x="1156" y="107"/>
                  </a:lnTo>
                  <a:lnTo>
                    <a:pt x="1149" y="114"/>
                  </a:lnTo>
                  <a:lnTo>
                    <a:pt x="1144" y="121"/>
                  </a:lnTo>
                  <a:lnTo>
                    <a:pt x="1138" y="136"/>
                  </a:lnTo>
                  <a:lnTo>
                    <a:pt x="1136" y="143"/>
                  </a:lnTo>
                  <a:lnTo>
                    <a:pt x="1136" y="152"/>
                  </a:lnTo>
                  <a:lnTo>
                    <a:pt x="1136" y="157"/>
                  </a:lnTo>
                  <a:lnTo>
                    <a:pt x="1140" y="159"/>
                  </a:lnTo>
                  <a:lnTo>
                    <a:pt x="1149" y="163"/>
                  </a:lnTo>
                  <a:close/>
                  <a:moveTo>
                    <a:pt x="286" y="675"/>
                  </a:moveTo>
                  <a:lnTo>
                    <a:pt x="286" y="675"/>
                  </a:lnTo>
                  <a:lnTo>
                    <a:pt x="278" y="677"/>
                  </a:lnTo>
                  <a:lnTo>
                    <a:pt x="275" y="682"/>
                  </a:lnTo>
                  <a:lnTo>
                    <a:pt x="271" y="686"/>
                  </a:lnTo>
                  <a:lnTo>
                    <a:pt x="266" y="691"/>
                  </a:lnTo>
                  <a:lnTo>
                    <a:pt x="260" y="695"/>
                  </a:lnTo>
                  <a:lnTo>
                    <a:pt x="255" y="698"/>
                  </a:lnTo>
                  <a:lnTo>
                    <a:pt x="255" y="702"/>
                  </a:lnTo>
                  <a:lnTo>
                    <a:pt x="255" y="704"/>
                  </a:lnTo>
                  <a:lnTo>
                    <a:pt x="257" y="706"/>
                  </a:lnTo>
                  <a:lnTo>
                    <a:pt x="258" y="706"/>
                  </a:lnTo>
                  <a:lnTo>
                    <a:pt x="262" y="706"/>
                  </a:lnTo>
                  <a:lnTo>
                    <a:pt x="264" y="704"/>
                  </a:lnTo>
                  <a:lnTo>
                    <a:pt x="267" y="700"/>
                  </a:lnTo>
                  <a:lnTo>
                    <a:pt x="275" y="695"/>
                  </a:lnTo>
                  <a:lnTo>
                    <a:pt x="278" y="695"/>
                  </a:lnTo>
                  <a:lnTo>
                    <a:pt x="282" y="695"/>
                  </a:lnTo>
                  <a:lnTo>
                    <a:pt x="289" y="695"/>
                  </a:lnTo>
                  <a:lnTo>
                    <a:pt x="291" y="695"/>
                  </a:lnTo>
                  <a:lnTo>
                    <a:pt x="295" y="693"/>
                  </a:lnTo>
                  <a:lnTo>
                    <a:pt x="298" y="691"/>
                  </a:lnTo>
                  <a:lnTo>
                    <a:pt x="300" y="691"/>
                  </a:lnTo>
                  <a:lnTo>
                    <a:pt x="307" y="693"/>
                  </a:lnTo>
                  <a:lnTo>
                    <a:pt x="313" y="691"/>
                  </a:lnTo>
                  <a:lnTo>
                    <a:pt x="316" y="689"/>
                  </a:lnTo>
                  <a:lnTo>
                    <a:pt x="320" y="686"/>
                  </a:lnTo>
                  <a:lnTo>
                    <a:pt x="324" y="684"/>
                  </a:lnTo>
                  <a:lnTo>
                    <a:pt x="331" y="684"/>
                  </a:lnTo>
                  <a:lnTo>
                    <a:pt x="336" y="686"/>
                  </a:lnTo>
                  <a:lnTo>
                    <a:pt x="353" y="686"/>
                  </a:lnTo>
                  <a:lnTo>
                    <a:pt x="358" y="684"/>
                  </a:lnTo>
                  <a:lnTo>
                    <a:pt x="365" y="680"/>
                  </a:lnTo>
                  <a:lnTo>
                    <a:pt x="367" y="677"/>
                  </a:lnTo>
                  <a:lnTo>
                    <a:pt x="365" y="673"/>
                  </a:lnTo>
                  <a:lnTo>
                    <a:pt x="365" y="671"/>
                  </a:lnTo>
                  <a:lnTo>
                    <a:pt x="360" y="671"/>
                  </a:lnTo>
                  <a:lnTo>
                    <a:pt x="358" y="671"/>
                  </a:lnTo>
                  <a:lnTo>
                    <a:pt x="356" y="669"/>
                  </a:lnTo>
                  <a:lnTo>
                    <a:pt x="356" y="668"/>
                  </a:lnTo>
                  <a:lnTo>
                    <a:pt x="356" y="664"/>
                  </a:lnTo>
                  <a:lnTo>
                    <a:pt x="362" y="660"/>
                  </a:lnTo>
                  <a:lnTo>
                    <a:pt x="365" y="660"/>
                  </a:lnTo>
                  <a:lnTo>
                    <a:pt x="369" y="658"/>
                  </a:lnTo>
                  <a:lnTo>
                    <a:pt x="371" y="653"/>
                  </a:lnTo>
                  <a:lnTo>
                    <a:pt x="371" y="648"/>
                  </a:lnTo>
                  <a:lnTo>
                    <a:pt x="371" y="642"/>
                  </a:lnTo>
                  <a:lnTo>
                    <a:pt x="369" y="639"/>
                  </a:lnTo>
                  <a:lnTo>
                    <a:pt x="367" y="635"/>
                  </a:lnTo>
                  <a:lnTo>
                    <a:pt x="362" y="635"/>
                  </a:lnTo>
                  <a:lnTo>
                    <a:pt x="354" y="637"/>
                  </a:lnTo>
                  <a:lnTo>
                    <a:pt x="353" y="635"/>
                  </a:lnTo>
                  <a:lnTo>
                    <a:pt x="351" y="631"/>
                  </a:lnTo>
                  <a:lnTo>
                    <a:pt x="349" y="626"/>
                  </a:lnTo>
                  <a:lnTo>
                    <a:pt x="349" y="622"/>
                  </a:lnTo>
                  <a:lnTo>
                    <a:pt x="349" y="620"/>
                  </a:lnTo>
                  <a:lnTo>
                    <a:pt x="349" y="617"/>
                  </a:lnTo>
                  <a:lnTo>
                    <a:pt x="347" y="615"/>
                  </a:lnTo>
                  <a:lnTo>
                    <a:pt x="344" y="611"/>
                  </a:lnTo>
                  <a:lnTo>
                    <a:pt x="338" y="608"/>
                  </a:lnTo>
                  <a:lnTo>
                    <a:pt x="336" y="602"/>
                  </a:lnTo>
                  <a:lnTo>
                    <a:pt x="334" y="601"/>
                  </a:lnTo>
                  <a:lnTo>
                    <a:pt x="331" y="595"/>
                  </a:lnTo>
                  <a:lnTo>
                    <a:pt x="327" y="592"/>
                  </a:lnTo>
                  <a:lnTo>
                    <a:pt x="324" y="586"/>
                  </a:lnTo>
                  <a:lnTo>
                    <a:pt x="320" y="581"/>
                  </a:lnTo>
                  <a:lnTo>
                    <a:pt x="316" y="575"/>
                  </a:lnTo>
                  <a:lnTo>
                    <a:pt x="313" y="572"/>
                  </a:lnTo>
                  <a:lnTo>
                    <a:pt x="311" y="568"/>
                  </a:lnTo>
                  <a:lnTo>
                    <a:pt x="309" y="564"/>
                  </a:lnTo>
                  <a:lnTo>
                    <a:pt x="305" y="563"/>
                  </a:lnTo>
                  <a:lnTo>
                    <a:pt x="304" y="559"/>
                  </a:lnTo>
                  <a:lnTo>
                    <a:pt x="304" y="557"/>
                  </a:lnTo>
                  <a:lnTo>
                    <a:pt x="305" y="554"/>
                  </a:lnTo>
                  <a:lnTo>
                    <a:pt x="305" y="550"/>
                  </a:lnTo>
                  <a:lnTo>
                    <a:pt x="305" y="546"/>
                  </a:lnTo>
                  <a:lnTo>
                    <a:pt x="307" y="544"/>
                  </a:lnTo>
                  <a:lnTo>
                    <a:pt x="309" y="543"/>
                  </a:lnTo>
                  <a:lnTo>
                    <a:pt x="313" y="541"/>
                  </a:lnTo>
                  <a:lnTo>
                    <a:pt x="316" y="535"/>
                  </a:lnTo>
                  <a:lnTo>
                    <a:pt x="318" y="530"/>
                  </a:lnTo>
                  <a:lnTo>
                    <a:pt x="320" y="523"/>
                  </a:lnTo>
                  <a:lnTo>
                    <a:pt x="320" y="521"/>
                  </a:lnTo>
                  <a:lnTo>
                    <a:pt x="318" y="517"/>
                  </a:lnTo>
                  <a:lnTo>
                    <a:pt x="311" y="514"/>
                  </a:lnTo>
                  <a:lnTo>
                    <a:pt x="305" y="514"/>
                  </a:lnTo>
                  <a:lnTo>
                    <a:pt x="300" y="514"/>
                  </a:lnTo>
                  <a:lnTo>
                    <a:pt x="295" y="512"/>
                  </a:lnTo>
                  <a:lnTo>
                    <a:pt x="295" y="510"/>
                  </a:lnTo>
                  <a:lnTo>
                    <a:pt x="293" y="506"/>
                  </a:lnTo>
                  <a:lnTo>
                    <a:pt x="295" y="503"/>
                  </a:lnTo>
                  <a:lnTo>
                    <a:pt x="296" y="499"/>
                  </a:lnTo>
                  <a:lnTo>
                    <a:pt x="295" y="496"/>
                  </a:lnTo>
                  <a:lnTo>
                    <a:pt x="293" y="494"/>
                  </a:lnTo>
                  <a:lnTo>
                    <a:pt x="291" y="494"/>
                  </a:lnTo>
                  <a:lnTo>
                    <a:pt x="287" y="494"/>
                  </a:lnTo>
                  <a:lnTo>
                    <a:pt x="286" y="494"/>
                  </a:lnTo>
                  <a:lnTo>
                    <a:pt x="278" y="496"/>
                  </a:lnTo>
                  <a:lnTo>
                    <a:pt x="275" y="497"/>
                  </a:lnTo>
                  <a:lnTo>
                    <a:pt x="273" y="503"/>
                  </a:lnTo>
                  <a:lnTo>
                    <a:pt x="273" y="505"/>
                  </a:lnTo>
                  <a:lnTo>
                    <a:pt x="271" y="506"/>
                  </a:lnTo>
                  <a:lnTo>
                    <a:pt x="267" y="508"/>
                  </a:lnTo>
                  <a:lnTo>
                    <a:pt x="267" y="512"/>
                  </a:lnTo>
                  <a:lnTo>
                    <a:pt x="267" y="516"/>
                  </a:lnTo>
                  <a:lnTo>
                    <a:pt x="264" y="519"/>
                  </a:lnTo>
                  <a:lnTo>
                    <a:pt x="260" y="521"/>
                  </a:lnTo>
                  <a:lnTo>
                    <a:pt x="260" y="526"/>
                  </a:lnTo>
                  <a:lnTo>
                    <a:pt x="260" y="530"/>
                  </a:lnTo>
                  <a:lnTo>
                    <a:pt x="264" y="534"/>
                  </a:lnTo>
                  <a:lnTo>
                    <a:pt x="262" y="537"/>
                  </a:lnTo>
                  <a:lnTo>
                    <a:pt x="258" y="543"/>
                  </a:lnTo>
                  <a:lnTo>
                    <a:pt x="260" y="546"/>
                  </a:lnTo>
                  <a:lnTo>
                    <a:pt x="262" y="550"/>
                  </a:lnTo>
                  <a:lnTo>
                    <a:pt x="262" y="554"/>
                  </a:lnTo>
                  <a:lnTo>
                    <a:pt x="260" y="559"/>
                  </a:lnTo>
                  <a:lnTo>
                    <a:pt x="262" y="561"/>
                  </a:lnTo>
                  <a:lnTo>
                    <a:pt x="262" y="563"/>
                  </a:lnTo>
                  <a:lnTo>
                    <a:pt x="267" y="563"/>
                  </a:lnTo>
                  <a:lnTo>
                    <a:pt x="269" y="564"/>
                  </a:lnTo>
                  <a:lnTo>
                    <a:pt x="271" y="568"/>
                  </a:lnTo>
                  <a:lnTo>
                    <a:pt x="271" y="572"/>
                  </a:lnTo>
                  <a:lnTo>
                    <a:pt x="271" y="575"/>
                  </a:lnTo>
                  <a:lnTo>
                    <a:pt x="273" y="579"/>
                  </a:lnTo>
                  <a:lnTo>
                    <a:pt x="275" y="581"/>
                  </a:lnTo>
                  <a:lnTo>
                    <a:pt x="280" y="584"/>
                  </a:lnTo>
                  <a:lnTo>
                    <a:pt x="289" y="584"/>
                  </a:lnTo>
                  <a:lnTo>
                    <a:pt x="293" y="586"/>
                  </a:lnTo>
                  <a:lnTo>
                    <a:pt x="295" y="588"/>
                  </a:lnTo>
                  <a:lnTo>
                    <a:pt x="296" y="590"/>
                  </a:lnTo>
                  <a:lnTo>
                    <a:pt x="295" y="593"/>
                  </a:lnTo>
                  <a:lnTo>
                    <a:pt x="293" y="597"/>
                  </a:lnTo>
                  <a:lnTo>
                    <a:pt x="291" y="601"/>
                  </a:lnTo>
                  <a:lnTo>
                    <a:pt x="291" y="602"/>
                  </a:lnTo>
                  <a:lnTo>
                    <a:pt x="293" y="604"/>
                  </a:lnTo>
                  <a:lnTo>
                    <a:pt x="296" y="604"/>
                  </a:lnTo>
                  <a:lnTo>
                    <a:pt x="298" y="602"/>
                  </a:lnTo>
                  <a:lnTo>
                    <a:pt x="300" y="602"/>
                  </a:lnTo>
                  <a:lnTo>
                    <a:pt x="302" y="604"/>
                  </a:lnTo>
                  <a:lnTo>
                    <a:pt x="304" y="610"/>
                  </a:lnTo>
                  <a:lnTo>
                    <a:pt x="302" y="613"/>
                  </a:lnTo>
                  <a:lnTo>
                    <a:pt x="298" y="615"/>
                  </a:lnTo>
                  <a:lnTo>
                    <a:pt x="295" y="615"/>
                  </a:lnTo>
                  <a:lnTo>
                    <a:pt x="286" y="617"/>
                  </a:lnTo>
                  <a:lnTo>
                    <a:pt x="280" y="619"/>
                  </a:lnTo>
                  <a:lnTo>
                    <a:pt x="278" y="620"/>
                  </a:lnTo>
                  <a:lnTo>
                    <a:pt x="278" y="624"/>
                  </a:lnTo>
                  <a:lnTo>
                    <a:pt x="278" y="626"/>
                  </a:lnTo>
                  <a:lnTo>
                    <a:pt x="280" y="628"/>
                  </a:lnTo>
                  <a:lnTo>
                    <a:pt x="280" y="631"/>
                  </a:lnTo>
                  <a:lnTo>
                    <a:pt x="280" y="633"/>
                  </a:lnTo>
                  <a:lnTo>
                    <a:pt x="278" y="635"/>
                  </a:lnTo>
                  <a:lnTo>
                    <a:pt x="277" y="637"/>
                  </a:lnTo>
                  <a:lnTo>
                    <a:pt x="277" y="640"/>
                  </a:lnTo>
                  <a:lnTo>
                    <a:pt x="278" y="646"/>
                  </a:lnTo>
                  <a:lnTo>
                    <a:pt x="278" y="648"/>
                  </a:lnTo>
                  <a:lnTo>
                    <a:pt x="278" y="649"/>
                  </a:lnTo>
                  <a:lnTo>
                    <a:pt x="273" y="653"/>
                  </a:lnTo>
                  <a:lnTo>
                    <a:pt x="269" y="657"/>
                  </a:lnTo>
                  <a:lnTo>
                    <a:pt x="269" y="660"/>
                  </a:lnTo>
                  <a:lnTo>
                    <a:pt x="269" y="662"/>
                  </a:lnTo>
                  <a:lnTo>
                    <a:pt x="275" y="664"/>
                  </a:lnTo>
                  <a:lnTo>
                    <a:pt x="280" y="666"/>
                  </a:lnTo>
                  <a:lnTo>
                    <a:pt x="286" y="668"/>
                  </a:lnTo>
                  <a:lnTo>
                    <a:pt x="291" y="668"/>
                  </a:lnTo>
                  <a:lnTo>
                    <a:pt x="298" y="668"/>
                  </a:lnTo>
                  <a:lnTo>
                    <a:pt x="302" y="669"/>
                  </a:lnTo>
                  <a:lnTo>
                    <a:pt x="302" y="671"/>
                  </a:lnTo>
                  <a:lnTo>
                    <a:pt x="302" y="673"/>
                  </a:lnTo>
                  <a:lnTo>
                    <a:pt x="298" y="675"/>
                  </a:lnTo>
                  <a:lnTo>
                    <a:pt x="293" y="675"/>
                  </a:lnTo>
                  <a:lnTo>
                    <a:pt x="286" y="675"/>
                  </a:lnTo>
                  <a:close/>
                  <a:moveTo>
                    <a:pt x="534" y="572"/>
                  </a:moveTo>
                  <a:lnTo>
                    <a:pt x="534" y="572"/>
                  </a:lnTo>
                  <a:lnTo>
                    <a:pt x="532" y="566"/>
                  </a:lnTo>
                  <a:lnTo>
                    <a:pt x="530" y="564"/>
                  </a:lnTo>
                  <a:lnTo>
                    <a:pt x="526" y="564"/>
                  </a:lnTo>
                  <a:lnTo>
                    <a:pt x="525" y="566"/>
                  </a:lnTo>
                  <a:lnTo>
                    <a:pt x="519" y="570"/>
                  </a:lnTo>
                  <a:lnTo>
                    <a:pt x="515" y="577"/>
                  </a:lnTo>
                  <a:lnTo>
                    <a:pt x="517" y="582"/>
                  </a:lnTo>
                  <a:lnTo>
                    <a:pt x="517" y="586"/>
                  </a:lnTo>
                  <a:lnTo>
                    <a:pt x="521" y="590"/>
                  </a:lnTo>
                  <a:lnTo>
                    <a:pt x="526" y="590"/>
                  </a:lnTo>
                  <a:lnTo>
                    <a:pt x="530" y="590"/>
                  </a:lnTo>
                  <a:lnTo>
                    <a:pt x="532" y="588"/>
                  </a:lnTo>
                  <a:lnTo>
                    <a:pt x="535" y="582"/>
                  </a:lnTo>
                  <a:lnTo>
                    <a:pt x="535" y="577"/>
                  </a:lnTo>
                  <a:lnTo>
                    <a:pt x="534" y="572"/>
                  </a:lnTo>
                  <a:close/>
                  <a:moveTo>
                    <a:pt x="937" y="338"/>
                  </a:moveTo>
                  <a:lnTo>
                    <a:pt x="937" y="338"/>
                  </a:lnTo>
                  <a:lnTo>
                    <a:pt x="935" y="336"/>
                  </a:lnTo>
                  <a:lnTo>
                    <a:pt x="935" y="338"/>
                  </a:lnTo>
                  <a:lnTo>
                    <a:pt x="935" y="342"/>
                  </a:lnTo>
                  <a:lnTo>
                    <a:pt x="937" y="340"/>
                  </a:lnTo>
                  <a:lnTo>
                    <a:pt x="939" y="338"/>
                  </a:lnTo>
                  <a:lnTo>
                    <a:pt x="937" y="338"/>
                  </a:lnTo>
                  <a:close/>
                  <a:moveTo>
                    <a:pt x="110" y="354"/>
                  </a:moveTo>
                  <a:lnTo>
                    <a:pt x="110" y="354"/>
                  </a:lnTo>
                  <a:lnTo>
                    <a:pt x="121" y="347"/>
                  </a:lnTo>
                  <a:lnTo>
                    <a:pt x="124" y="344"/>
                  </a:lnTo>
                  <a:lnTo>
                    <a:pt x="126" y="338"/>
                  </a:lnTo>
                  <a:lnTo>
                    <a:pt x="128" y="335"/>
                  </a:lnTo>
                  <a:lnTo>
                    <a:pt x="130" y="333"/>
                  </a:lnTo>
                  <a:lnTo>
                    <a:pt x="134" y="331"/>
                  </a:lnTo>
                  <a:lnTo>
                    <a:pt x="137" y="329"/>
                  </a:lnTo>
                  <a:lnTo>
                    <a:pt x="139" y="326"/>
                  </a:lnTo>
                  <a:lnTo>
                    <a:pt x="139" y="322"/>
                  </a:lnTo>
                  <a:lnTo>
                    <a:pt x="137" y="316"/>
                  </a:lnTo>
                  <a:lnTo>
                    <a:pt x="135" y="313"/>
                  </a:lnTo>
                  <a:lnTo>
                    <a:pt x="132" y="313"/>
                  </a:lnTo>
                  <a:lnTo>
                    <a:pt x="126" y="313"/>
                  </a:lnTo>
                  <a:lnTo>
                    <a:pt x="119" y="311"/>
                  </a:lnTo>
                  <a:lnTo>
                    <a:pt x="117" y="309"/>
                  </a:lnTo>
                  <a:lnTo>
                    <a:pt x="115" y="307"/>
                  </a:lnTo>
                  <a:lnTo>
                    <a:pt x="112" y="300"/>
                  </a:lnTo>
                  <a:lnTo>
                    <a:pt x="108" y="297"/>
                  </a:lnTo>
                  <a:lnTo>
                    <a:pt x="105" y="295"/>
                  </a:lnTo>
                  <a:lnTo>
                    <a:pt x="101" y="295"/>
                  </a:lnTo>
                  <a:lnTo>
                    <a:pt x="99" y="295"/>
                  </a:lnTo>
                  <a:lnTo>
                    <a:pt x="97" y="297"/>
                  </a:lnTo>
                  <a:lnTo>
                    <a:pt x="96" y="300"/>
                  </a:lnTo>
                  <a:lnTo>
                    <a:pt x="94" y="302"/>
                  </a:lnTo>
                  <a:lnTo>
                    <a:pt x="90" y="302"/>
                  </a:lnTo>
                  <a:lnTo>
                    <a:pt x="85" y="302"/>
                  </a:lnTo>
                  <a:lnTo>
                    <a:pt x="81" y="304"/>
                  </a:lnTo>
                  <a:lnTo>
                    <a:pt x="79" y="306"/>
                  </a:lnTo>
                  <a:lnTo>
                    <a:pt x="77" y="306"/>
                  </a:lnTo>
                  <a:lnTo>
                    <a:pt x="72" y="304"/>
                  </a:lnTo>
                  <a:lnTo>
                    <a:pt x="68" y="304"/>
                  </a:lnTo>
                  <a:lnTo>
                    <a:pt x="67" y="306"/>
                  </a:lnTo>
                  <a:lnTo>
                    <a:pt x="63" y="306"/>
                  </a:lnTo>
                  <a:lnTo>
                    <a:pt x="61" y="302"/>
                  </a:lnTo>
                  <a:lnTo>
                    <a:pt x="61" y="298"/>
                  </a:lnTo>
                  <a:lnTo>
                    <a:pt x="59" y="298"/>
                  </a:lnTo>
                  <a:lnTo>
                    <a:pt x="58" y="298"/>
                  </a:lnTo>
                  <a:lnTo>
                    <a:pt x="54" y="302"/>
                  </a:lnTo>
                  <a:lnTo>
                    <a:pt x="52" y="306"/>
                  </a:lnTo>
                  <a:lnTo>
                    <a:pt x="48" y="309"/>
                  </a:lnTo>
                  <a:lnTo>
                    <a:pt x="47" y="309"/>
                  </a:lnTo>
                  <a:lnTo>
                    <a:pt x="45" y="307"/>
                  </a:lnTo>
                  <a:lnTo>
                    <a:pt x="43" y="304"/>
                  </a:lnTo>
                  <a:lnTo>
                    <a:pt x="43" y="302"/>
                  </a:lnTo>
                  <a:lnTo>
                    <a:pt x="41" y="302"/>
                  </a:lnTo>
                  <a:lnTo>
                    <a:pt x="38" y="304"/>
                  </a:lnTo>
                  <a:lnTo>
                    <a:pt x="38" y="307"/>
                  </a:lnTo>
                  <a:lnTo>
                    <a:pt x="38" y="315"/>
                  </a:lnTo>
                  <a:lnTo>
                    <a:pt x="36" y="316"/>
                  </a:lnTo>
                  <a:lnTo>
                    <a:pt x="34" y="316"/>
                  </a:lnTo>
                  <a:lnTo>
                    <a:pt x="29" y="320"/>
                  </a:lnTo>
                  <a:lnTo>
                    <a:pt x="27" y="320"/>
                  </a:lnTo>
                  <a:lnTo>
                    <a:pt x="23" y="320"/>
                  </a:lnTo>
                  <a:lnTo>
                    <a:pt x="21" y="316"/>
                  </a:lnTo>
                  <a:lnTo>
                    <a:pt x="21" y="315"/>
                  </a:lnTo>
                  <a:lnTo>
                    <a:pt x="20" y="311"/>
                  </a:lnTo>
                  <a:lnTo>
                    <a:pt x="18" y="307"/>
                  </a:lnTo>
                  <a:lnTo>
                    <a:pt x="12" y="306"/>
                  </a:lnTo>
                  <a:lnTo>
                    <a:pt x="7" y="307"/>
                  </a:lnTo>
                  <a:lnTo>
                    <a:pt x="3" y="309"/>
                  </a:lnTo>
                  <a:lnTo>
                    <a:pt x="3" y="311"/>
                  </a:lnTo>
                  <a:lnTo>
                    <a:pt x="3" y="315"/>
                  </a:lnTo>
                  <a:lnTo>
                    <a:pt x="5" y="316"/>
                  </a:lnTo>
                  <a:lnTo>
                    <a:pt x="9" y="320"/>
                  </a:lnTo>
                  <a:lnTo>
                    <a:pt x="10" y="324"/>
                  </a:lnTo>
                  <a:lnTo>
                    <a:pt x="9" y="326"/>
                  </a:lnTo>
                  <a:lnTo>
                    <a:pt x="5" y="327"/>
                  </a:lnTo>
                  <a:lnTo>
                    <a:pt x="1" y="329"/>
                  </a:lnTo>
                  <a:lnTo>
                    <a:pt x="0" y="331"/>
                  </a:lnTo>
                  <a:lnTo>
                    <a:pt x="1" y="333"/>
                  </a:lnTo>
                  <a:lnTo>
                    <a:pt x="5" y="336"/>
                  </a:lnTo>
                  <a:lnTo>
                    <a:pt x="12" y="340"/>
                  </a:lnTo>
                  <a:lnTo>
                    <a:pt x="16" y="342"/>
                  </a:lnTo>
                  <a:lnTo>
                    <a:pt x="18" y="345"/>
                  </a:lnTo>
                  <a:lnTo>
                    <a:pt x="18" y="347"/>
                  </a:lnTo>
                  <a:lnTo>
                    <a:pt x="16" y="349"/>
                  </a:lnTo>
                  <a:lnTo>
                    <a:pt x="10" y="353"/>
                  </a:lnTo>
                  <a:lnTo>
                    <a:pt x="9" y="356"/>
                  </a:lnTo>
                  <a:lnTo>
                    <a:pt x="10" y="356"/>
                  </a:lnTo>
                  <a:lnTo>
                    <a:pt x="12" y="358"/>
                  </a:lnTo>
                  <a:lnTo>
                    <a:pt x="16" y="358"/>
                  </a:lnTo>
                  <a:lnTo>
                    <a:pt x="20" y="356"/>
                  </a:lnTo>
                  <a:lnTo>
                    <a:pt x="27" y="353"/>
                  </a:lnTo>
                  <a:lnTo>
                    <a:pt x="30" y="353"/>
                  </a:lnTo>
                  <a:lnTo>
                    <a:pt x="32" y="354"/>
                  </a:lnTo>
                  <a:lnTo>
                    <a:pt x="34" y="358"/>
                  </a:lnTo>
                  <a:lnTo>
                    <a:pt x="38" y="362"/>
                  </a:lnTo>
                  <a:lnTo>
                    <a:pt x="50" y="365"/>
                  </a:lnTo>
                  <a:lnTo>
                    <a:pt x="58" y="365"/>
                  </a:lnTo>
                  <a:lnTo>
                    <a:pt x="65" y="365"/>
                  </a:lnTo>
                  <a:lnTo>
                    <a:pt x="74" y="360"/>
                  </a:lnTo>
                  <a:lnTo>
                    <a:pt x="79" y="358"/>
                  </a:lnTo>
                  <a:lnTo>
                    <a:pt x="85" y="356"/>
                  </a:lnTo>
                  <a:lnTo>
                    <a:pt x="90" y="358"/>
                  </a:lnTo>
                  <a:lnTo>
                    <a:pt x="101" y="358"/>
                  </a:lnTo>
                  <a:lnTo>
                    <a:pt x="106" y="356"/>
                  </a:lnTo>
                  <a:lnTo>
                    <a:pt x="110" y="354"/>
                  </a:lnTo>
                  <a:close/>
                  <a:moveTo>
                    <a:pt x="1109" y="1044"/>
                  </a:moveTo>
                  <a:lnTo>
                    <a:pt x="1109" y="1044"/>
                  </a:lnTo>
                  <a:lnTo>
                    <a:pt x="1107" y="1035"/>
                  </a:lnTo>
                  <a:lnTo>
                    <a:pt x="1106" y="1026"/>
                  </a:lnTo>
                  <a:lnTo>
                    <a:pt x="1107" y="1004"/>
                  </a:lnTo>
                  <a:lnTo>
                    <a:pt x="1109" y="986"/>
                  </a:lnTo>
                  <a:lnTo>
                    <a:pt x="1109" y="977"/>
                  </a:lnTo>
                  <a:lnTo>
                    <a:pt x="1107" y="968"/>
                  </a:lnTo>
                  <a:lnTo>
                    <a:pt x="1104" y="961"/>
                  </a:lnTo>
                  <a:lnTo>
                    <a:pt x="1100" y="957"/>
                  </a:lnTo>
                  <a:lnTo>
                    <a:pt x="1091" y="948"/>
                  </a:lnTo>
                  <a:lnTo>
                    <a:pt x="1078" y="941"/>
                  </a:lnTo>
                  <a:lnTo>
                    <a:pt x="1068" y="932"/>
                  </a:lnTo>
                  <a:lnTo>
                    <a:pt x="1060" y="924"/>
                  </a:lnTo>
                  <a:lnTo>
                    <a:pt x="1055" y="917"/>
                  </a:lnTo>
                  <a:lnTo>
                    <a:pt x="1053" y="912"/>
                  </a:lnTo>
                  <a:lnTo>
                    <a:pt x="1053" y="906"/>
                  </a:lnTo>
                  <a:lnTo>
                    <a:pt x="1053" y="901"/>
                  </a:lnTo>
                  <a:lnTo>
                    <a:pt x="1053" y="897"/>
                  </a:lnTo>
                  <a:lnTo>
                    <a:pt x="1048" y="894"/>
                  </a:lnTo>
                  <a:lnTo>
                    <a:pt x="1042" y="890"/>
                  </a:lnTo>
                  <a:lnTo>
                    <a:pt x="1039" y="888"/>
                  </a:lnTo>
                  <a:lnTo>
                    <a:pt x="1035" y="883"/>
                  </a:lnTo>
                  <a:lnTo>
                    <a:pt x="1033" y="877"/>
                  </a:lnTo>
                  <a:lnTo>
                    <a:pt x="1037" y="872"/>
                  </a:lnTo>
                  <a:lnTo>
                    <a:pt x="1042" y="861"/>
                  </a:lnTo>
                  <a:lnTo>
                    <a:pt x="1046" y="852"/>
                  </a:lnTo>
                  <a:lnTo>
                    <a:pt x="1051" y="848"/>
                  </a:lnTo>
                  <a:lnTo>
                    <a:pt x="1068" y="843"/>
                  </a:lnTo>
                  <a:lnTo>
                    <a:pt x="1073" y="841"/>
                  </a:lnTo>
                  <a:lnTo>
                    <a:pt x="1078" y="838"/>
                  </a:lnTo>
                  <a:lnTo>
                    <a:pt x="1084" y="832"/>
                  </a:lnTo>
                  <a:lnTo>
                    <a:pt x="1089" y="825"/>
                  </a:lnTo>
                  <a:lnTo>
                    <a:pt x="1098" y="820"/>
                  </a:lnTo>
                  <a:lnTo>
                    <a:pt x="1107" y="814"/>
                  </a:lnTo>
                  <a:lnTo>
                    <a:pt x="1116" y="812"/>
                  </a:lnTo>
                  <a:lnTo>
                    <a:pt x="1125" y="814"/>
                  </a:lnTo>
                  <a:lnTo>
                    <a:pt x="1134" y="816"/>
                  </a:lnTo>
                  <a:lnTo>
                    <a:pt x="1134" y="800"/>
                  </a:lnTo>
                  <a:lnTo>
                    <a:pt x="1136" y="785"/>
                  </a:lnTo>
                  <a:lnTo>
                    <a:pt x="1134" y="774"/>
                  </a:lnTo>
                  <a:lnTo>
                    <a:pt x="1131" y="767"/>
                  </a:lnTo>
                  <a:lnTo>
                    <a:pt x="1127" y="758"/>
                  </a:lnTo>
                  <a:lnTo>
                    <a:pt x="1124" y="749"/>
                  </a:lnTo>
                  <a:lnTo>
                    <a:pt x="1124" y="740"/>
                  </a:lnTo>
                  <a:lnTo>
                    <a:pt x="1124" y="729"/>
                  </a:lnTo>
                  <a:lnTo>
                    <a:pt x="1125" y="720"/>
                  </a:lnTo>
                  <a:lnTo>
                    <a:pt x="1125" y="709"/>
                  </a:lnTo>
                  <a:lnTo>
                    <a:pt x="1118" y="691"/>
                  </a:lnTo>
                  <a:lnTo>
                    <a:pt x="1118" y="682"/>
                  </a:lnTo>
                  <a:lnTo>
                    <a:pt x="1120" y="671"/>
                  </a:lnTo>
                  <a:lnTo>
                    <a:pt x="1124" y="664"/>
                  </a:lnTo>
                  <a:lnTo>
                    <a:pt x="1127" y="660"/>
                  </a:lnTo>
                  <a:lnTo>
                    <a:pt x="1131" y="658"/>
                  </a:lnTo>
                  <a:lnTo>
                    <a:pt x="1134" y="658"/>
                  </a:lnTo>
                  <a:lnTo>
                    <a:pt x="1145" y="660"/>
                  </a:lnTo>
                  <a:lnTo>
                    <a:pt x="1158" y="664"/>
                  </a:lnTo>
                  <a:lnTo>
                    <a:pt x="1167" y="666"/>
                  </a:lnTo>
                  <a:lnTo>
                    <a:pt x="1172" y="666"/>
                  </a:lnTo>
                  <a:lnTo>
                    <a:pt x="1187" y="664"/>
                  </a:lnTo>
                  <a:lnTo>
                    <a:pt x="1200" y="664"/>
                  </a:lnTo>
                  <a:lnTo>
                    <a:pt x="1205" y="664"/>
                  </a:lnTo>
                  <a:lnTo>
                    <a:pt x="1212" y="664"/>
                  </a:lnTo>
                  <a:lnTo>
                    <a:pt x="1220" y="668"/>
                  </a:lnTo>
                  <a:lnTo>
                    <a:pt x="1225" y="671"/>
                  </a:lnTo>
                  <a:lnTo>
                    <a:pt x="1238" y="680"/>
                  </a:lnTo>
                  <a:lnTo>
                    <a:pt x="1249" y="691"/>
                  </a:lnTo>
                  <a:lnTo>
                    <a:pt x="1261" y="700"/>
                  </a:lnTo>
                  <a:lnTo>
                    <a:pt x="1272" y="706"/>
                  </a:lnTo>
                  <a:lnTo>
                    <a:pt x="1277" y="707"/>
                  </a:lnTo>
                  <a:lnTo>
                    <a:pt x="1283" y="707"/>
                  </a:lnTo>
                  <a:lnTo>
                    <a:pt x="1287" y="706"/>
                  </a:lnTo>
                  <a:lnTo>
                    <a:pt x="1290" y="696"/>
                  </a:lnTo>
                  <a:lnTo>
                    <a:pt x="1294" y="691"/>
                  </a:lnTo>
                  <a:lnTo>
                    <a:pt x="1299" y="686"/>
                  </a:lnTo>
                  <a:lnTo>
                    <a:pt x="1303" y="682"/>
                  </a:lnTo>
                  <a:lnTo>
                    <a:pt x="1310" y="680"/>
                  </a:lnTo>
                  <a:lnTo>
                    <a:pt x="1315" y="678"/>
                  </a:lnTo>
                  <a:lnTo>
                    <a:pt x="1319" y="677"/>
                  </a:lnTo>
                  <a:lnTo>
                    <a:pt x="1321" y="671"/>
                  </a:lnTo>
                  <a:lnTo>
                    <a:pt x="1321" y="669"/>
                  </a:lnTo>
                  <a:lnTo>
                    <a:pt x="1319" y="668"/>
                  </a:lnTo>
                  <a:lnTo>
                    <a:pt x="1317" y="666"/>
                  </a:lnTo>
                  <a:lnTo>
                    <a:pt x="1310" y="664"/>
                  </a:lnTo>
                  <a:lnTo>
                    <a:pt x="1308" y="662"/>
                  </a:lnTo>
                  <a:lnTo>
                    <a:pt x="1306" y="658"/>
                  </a:lnTo>
                  <a:lnTo>
                    <a:pt x="1306" y="649"/>
                  </a:lnTo>
                  <a:lnTo>
                    <a:pt x="1308" y="639"/>
                  </a:lnTo>
                  <a:lnTo>
                    <a:pt x="1314" y="619"/>
                  </a:lnTo>
                  <a:lnTo>
                    <a:pt x="1315" y="610"/>
                  </a:lnTo>
                  <a:lnTo>
                    <a:pt x="1315" y="599"/>
                  </a:lnTo>
                  <a:lnTo>
                    <a:pt x="1315" y="595"/>
                  </a:lnTo>
                  <a:lnTo>
                    <a:pt x="1314" y="592"/>
                  </a:lnTo>
                  <a:lnTo>
                    <a:pt x="1308" y="590"/>
                  </a:lnTo>
                  <a:lnTo>
                    <a:pt x="1303" y="588"/>
                  </a:lnTo>
                  <a:lnTo>
                    <a:pt x="1296" y="588"/>
                  </a:lnTo>
                  <a:lnTo>
                    <a:pt x="1290" y="592"/>
                  </a:lnTo>
                  <a:lnTo>
                    <a:pt x="1287" y="595"/>
                  </a:lnTo>
                  <a:lnTo>
                    <a:pt x="1285" y="601"/>
                  </a:lnTo>
                  <a:lnTo>
                    <a:pt x="1281" y="610"/>
                  </a:lnTo>
                  <a:lnTo>
                    <a:pt x="1279" y="615"/>
                  </a:lnTo>
                  <a:lnTo>
                    <a:pt x="1276" y="619"/>
                  </a:lnTo>
                  <a:lnTo>
                    <a:pt x="1268" y="619"/>
                  </a:lnTo>
                  <a:lnTo>
                    <a:pt x="1263" y="619"/>
                  </a:lnTo>
                  <a:lnTo>
                    <a:pt x="1259" y="615"/>
                  </a:lnTo>
                  <a:lnTo>
                    <a:pt x="1256" y="610"/>
                  </a:lnTo>
                  <a:lnTo>
                    <a:pt x="1250" y="597"/>
                  </a:lnTo>
                  <a:lnTo>
                    <a:pt x="1247" y="586"/>
                  </a:lnTo>
                  <a:lnTo>
                    <a:pt x="1241" y="572"/>
                  </a:lnTo>
                  <a:lnTo>
                    <a:pt x="1241" y="568"/>
                  </a:lnTo>
                  <a:lnTo>
                    <a:pt x="1243" y="566"/>
                  </a:lnTo>
                  <a:lnTo>
                    <a:pt x="1250" y="564"/>
                  </a:lnTo>
                  <a:lnTo>
                    <a:pt x="1258" y="563"/>
                  </a:lnTo>
                  <a:lnTo>
                    <a:pt x="1265" y="561"/>
                  </a:lnTo>
                  <a:lnTo>
                    <a:pt x="1274" y="554"/>
                  </a:lnTo>
                  <a:lnTo>
                    <a:pt x="1285" y="543"/>
                  </a:lnTo>
                  <a:lnTo>
                    <a:pt x="1288" y="535"/>
                  </a:lnTo>
                  <a:lnTo>
                    <a:pt x="1292" y="530"/>
                  </a:lnTo>
                  <a:lnTo>
                    <a:pt x="1294" y="525"/>
                  </a:lnTo>
                  <a:lnTo>
                    <a:pt x="1292" y="519"/>
                  </a:lnTo>
                  <a:lnTo>
                    <a:pt x="1290" y="516"/>
                  </a:lnTo>
                  <a:lnTo>
                    <a:pt x="1288" y="514"/>
                  </a:lnTo>
                  <a:lnTo>
                    <a:pt x="1283" y="512"/>
                  </a:lnTo>
                  <a:lnTo>
                    <a:pt x="1276" y="510"/>
                  </a:lnTo>
                  <a:lnTo>
                    <a:pt x="1272" y="506"/>
                  </a:lnTo>
                  <a:lnTo>
                    <a:pt x="1270" y="501"/>
                  </a:lnTo>
                  <a:lnTo>
                    <a:pt x="1272" y="497"/>
                  </a:lnTo>
                  <a:lnTo>
                    <a:pt x="1274" y="494"/>
                  </a:lnTo>
                  <a:lnTo>
                    <a:pt x="1276" y="490"/>
                  </a:lnTo>
                  <a:lnTo>
                    <a:pt x="1274" y="472"/>
                  </a:lnTo>
                  <a:lnTo>
                    <a:pt x="1274" y="458"/>
                  </a:lnTo>
                  <a:lnTo>
                    <a:pt x="1277" y="425"/>
                  </a:lnTo>
                  <a:lnTo>
                    <a:pt x="1277" y="402"/>
                  </a:lnTo>
                  <a:lnTo>
                    <a:pt x="1276" y="378"/>
                  </a:lnTo>
                  <a:lnTo>
                    <a:pt x="1270" y="354"/>
                  </a:lnTo>
                  <a:lnTo>
                    <a:pt x="1265" y="331"/>
                  </a:lnTo>
                  <a:lnTo>
                    <a:pt x="1261" y="318"/>
                  </a:lnTo>
                  <a:lnTo>
                    <a:pt x="1263" y="306"/>
                  </a:lnTo>
                  <a:lnTo>
                    <a:pt x="1268" y="297"/>
                  </a:lnTo>
                  <a:lnTo>
                    <a:pt x="1276" y="288"/>
                  </a:lnTo>
                  <a:lnTo>
                    <a:pt x="1287" y="282"/>
                  </a:lnTo>
                  <a:lnTo>
                    <a:pt x="1297" y="277"/>
                  </a:lnTo>
                  <a:lnTo>
                    <a:pt x="1325" y="269"/>
                  </a:lnTo>
                  <a:lnTo>
                    <a:pt x="1339" y="262"/>
                  </a:lnTo>
                  <a:lnTo>
                    <a:pt x="1350" y="255"/>
                  </a:lnTo>
                  <a:lnTo>
                    <a:pt x="1357" y="248"/>
                  </a:lnTo>
                  <a:lnTo>
                    <a:pt x="1359" y="237"/>
                  </a:lnTo>
                  <a:lnTo>
                    <a:pt x="1352" y="230"/>
                  </a:lnTo>
                  <a:lnTo>
                    <a:pt x="1343" y="221"/>
                  </a:lnTo>
                  <a:lnTo>
                    <a:pt x="1335" y="213"/>
                  </a:lnTo>
                  <a:lnTo>
                    <a:pt x="1330" y="212"/>
                  </a:lnTo>
                  <a:lnTo>
                    <a:pt x="1325" y="208"/>
                  </a:lnTo>
                  <a:lnTo>
                    <a:pt x="1315" y="208"/>
                  </a:lnTo>
                  <a:lnTo>
                    <a:pt x="1308" y="206"/>
                  </a:lnTo>
                  <a:lnTo>
                    <a:pt x="1292" y="208"/>
                  </a:lnTo>
                  <a:lnTo>
                    <a:pt x="1277" y="208"/>
                  </a:lnTo>
                  <a:lnTo>
                    <a:pt x="1272" y="210"/>
                  </a:lnTo>
                  <a:lnTo>
                    <a:pt x="1270" y="212"/>
                  </a:lnTo>
                  <a:lnTo>
                    <a:pt x="1268" y="213"/>
                  </a:lnTo>
                  <a:lnTo>
                    <a:pt x="1267" y="217"/>
                  </a:lnTo>
                  <a:lnTo>
                    <a:pt x="1268" y="221"/>
                  </a:lnTo>
                  <a:lnTo>
                    <a:pt x="1270" y="228"/>
                  </a:lnTo>
                  <a:lnTo>
                    <a:pt x="1272" y="233"/>
                  </a:lnTo>
                  <a:lnTo>
                    <a:pt x="1272" y="237"/>
                  </a:lnTo>
                  <a:lnTo>
                    <a:pt x="1268" y="241"/>
                  </a:lnTo>
                  <a:lnTo>
                    <a:pt x="1265" y="242"/>
                  </a:lnTo>
                  <a:lnTo>
                    <a:pt x="1259" y="244"/>
                  </a:lnTo>
                  <a:lnTo>
                    <a:pt x="1252" y="241"/>
                  </a:lnTo>
                  <a:lnTo>
                    <a:pt x="1243" y="235"/>
                  </a:lnTo>
                  <a:lnTo>
                    <a:pt x="1236" y="233"/>
                  </a:lnTo>
                  <a:lnTo>
                    <a:pt x="1230" y="233"/>
                  </a:lnTo>
                  <a:lnTo>
                    <a:pt x="1227" y="235"/>
                  </a:lnTo>
                  <a:lnTo>
                    <a:pt x="1221" y="241"/>
                  </a:lnTo>
                  <a:lnTo>
                    <a:pt x="1216" y="246"/>
                  </a:lnTo>
                  <a:lnTo>
                    <a:pt x="1212" y="248"/>
                  </a:lnTo>
                  <a:lnTo>
                    <a:pt x="1207" y="248"/>
                  </a:lnTo>
                  <a:lnTo>
                    <a:pt x="1201" y="248"/>
                  </a:lnTo>
                  <a:lnTo>
                    <a:pt x="1198" y="246"/>
                  </a:lnTo>
                  <a:lnTo>
                    <a:pt x="1196" y="244"/>
                  </a:lnTo>
                  <a:lnTo>
                    <a:pt x="1192" y="242"/>
                  </a:lnTo>
                  <a:lnTo>
                    <a:pt x="1187" y="242"/>
                  </a:lnTo>
                  <a:lnTo>
                    <a:pt x="1185" y="244"/>
                  </a:lnTo>
                  <a:lnTo>
                    <a:pt x="1180" y="251"/>
                  </a:lnTo>
                  <a:lnTo>
                    <a:pt x="1174" y="253"/>
                  </a:lnTo>
                  <a:lnTo>
                    <a:pt x="1172" y="251"/>
                  </a:lnTo>
                  <a:lnTo>
                    <a:pt x="1169" y="251"/>
                  </a:lnTo>
                  <a:lnTo>
                    <a:pt x="1167" y="248"/>
                  </a:lnTo>
                  <a:lnTo>
                    <a:pt x="1163" y="241"/>
                  </a:lnTo>
                  <a:lnTo>
                    <a:pt x="1162" y="239"/>
                  </a:lnTo>
                  <a:lnTo>
                    <a:pt x="1158" y="237"/>
                  </a:lnTo>
                  <a:lnTo>
                    <a:pt x="1153" y="237"/>
                  </a:lnTo>
                  <a:lnTo>
                    <a:pt x="1149" y="237"/>
                  </a:lnTo>
                  <a:lnTo>
                    <a:pt x="1136" y="242"/>
                  </a:lnTo>
                  <a:lnTo>
                    <a:pt x="1125" y="250"/>
                  </a:lnTo>
                  <a:lnTo>
                    <a:pt x="1115" y="253"/>
                  </a:lnTo>
                  <a:lnTo>
                    <a:pt x="1109" y="255"/>
                  </a:lnTo>
                  <a:lnTo>
                    <a:pt x="1102" y="255"/>
                  </a:lnTo>
                  <a:lnTo>
                    <a:pt x="1096" y="255"/>
                  </a:lnTo>
                  <a:lnTo>
                    <a:pt x="1089" y="259"/>
                  </a:lnTo>
                  <a:lnTo>
                    <a:pt x="1086" y="264"/>
                  </a:lnTo>
                  <a:lnTo>
                    <a:pt x="1084" y="269"/>
                  </a:lnTo>
                  <a:lnTo>
                    <a:pt x="1082" y="277"/>
                  </a:lnTo>
                  <a:lnTo>
                    <a:pt x="1078" y="282"/>
                  </a:lnTo>
                  <a:lnTo>
                    <a:pt x="1071" y="289"/>
                  </a:lnTo>
                  <a:lnTo>
                    <a:pt x="1060" y="295"/>
                  </a:lnTo>
                  <a:lnTo>
                    <a:pt x="1055" y="295"/>
                  </a:lnTo>
                  <a:lnTo>
                    <a:pt x="1049" y="295"/>
                  </a:lnTo>
                  <a:lnTo>
                    <a:pt x="1046" y="293"/>
                  </a:lnTo>
                  <a:lnTo>
                    <a:pt x="1042" y="289"/>
                  </a:lnTo>
                  <a:lnTo>
                    <a:pt x="1042" y="282"/>
                  </a:lnTo>
                  <a:lnTo>
                    <a:pt x="1042" y="277"/>
                  </a:lnTo>
                  <a:lnTo>
                    <a:pt x="1049" y="264"/>
                  </a:lnTo>
                  <a:lnTo>
                    <a:pt x="1053" y="259"/>
                  </a:lnTo>
                  <a:lnTo>
                    <a:pt x="1055" y="253"/>
                  </a:lnTo>
                  <a:lnTo>
                    <a:pt x="1053" y="246"/>
                  </a:lnTo>
                  <a:lnTo>
                    <a:pt x="1048" y="241"/>
                  </a:lnTo>
                  <a:lnTo>
                    <a:pt x="1042" y="235"/>
                  </a:lnTo>
                  <a:lnTo>
                    <a:pt x="1031" y="231"/>
                  </a:lnTo>
                  <a:lnTo>
                    <a:pt x="1022" y="230"/>
                  </a:lnTo>
                  <a:lnTo>
                    <a:pt x="1019" y="230"/>
                  </a:lnTo>
                  <a:lnTo>
                    <a:pt x="1015" y="231"/>
                  </a:lnTo>
                  <a:lnTo>
                    <a:pt x="1013" y="233"/>
                  </a:lnTo>
                  <a:lnTo>
                    <a:pt x="1011" y="237"/>
                  </a:lnTo>
                  <a:lnTo>
                    <a:pt x="1010" y="242"/>
                  </a:lnTo>
                  <a:lnTo>
                    <a:pt x="1011" y="248"/>
                  </a:lnTo>
                  <a:lnTo>
                    <a:pt x="1015" y="253"/>
                  </a:lnTo>
                  <a:lnTo>
                    <a:pt x="1017" y="260"/>
                  </a:lnTo>
                  <a:lnTo>
                    <a:pt x="1015" y="266"/>
                  </a:lnTo>
                  <a:lnTo>
                    <a:pt x="1008" y="277"/>
                  </a:lnTo>
                  <a:lnTo>
                    <a:pt x="1008" y="282"/>
                  </a:lnTo>
                  <a:lnTo>
                    <a:pt x="1008" y="289"/>
                  </a:lnTo>
                  <a:lnTo>
                    <a:pt x="1010" y="295"/>
                  </a:lnTo>
                  <a:lnTo>
                    <a:pt x="1010" y="297"/>
                  </a:lnTo>
                  <a:lnTo>
                    <a:pt x="1008" y="300"/>
                  </a:lnTo>
                  <a:lnTo>
                    <a:pt x="1002" y="302"/>
                  </a:lnTo>
                  <a:lnTo>
                    <a:pt x="999" y="302"/>
                  </a:lnTo>
                  <a:lnTo>
                    <a:pt x="988" y="302"/>
                  </a:lnTo>
                  <a:lnTo>
                    <a:pt x="982" y="302"/>
                  </a:lnTo>
                  <a:lnTo>
                    <a:pt x="975" y="306"/>
                  </a:lnTo>
                  <a:lnTo>
                    <a:pt x="970" y="309"/>
                  </a:lnTo>
                  <a:lnTo>
                    <a:pt x="966" y="315"/>
                  </a:lnTo>
                  <a:lnTo>
                    <a:pt x="966" y="320"/>
                  </a:lnTo>
                  <a:lnTo>
                    <a:pt x="966" y="324"/>
                  </a:lnTo>
                  <a:lnTo>
                    <a:pt x="970" y="335"/>
                  </a:lnTo>
                  <a:lnTo>
                    <a:pt x="970" y="344"/>
                  </a:lnTo>
                  <a:lnTo>
                    <a:pt x="970" y="347"/>
                  </a:lnTo>
                  <a:lnTo>
                    <a:pt x="966" y="351"/>
                  </a:lnTo>
                  <a:lnTo>
                    <a:pt x="963" y="353"/>
                  </a:lnTo>
                  <a:lnTo>
                    <a:pt x="957" y="353"/>
                  </a:lnTo>
                  <a:lnTo>
                    <a:pt x="946" y="351"/>
                  </a:lnTo>
                  <a:lnTo>
                    <a:pt x="941" y="347"/>
                  </a:lnTo>
                  <a:lnTo>
                    <a:pt x="939" y="347"/>
                  </a:lnTo>
                  <a:lnTo>
                    <a:pt x="937" y="351"/>
                  </a:lnTo>
                  <a:lnTo>
                    <a:pt x="934" y="358"/>
                  </a:lnTo>
                  <a:lnTo>
                    <a:pt x="932" y="367"/>
                  </a:lnTo>
                  <a:lnTo>
                    <a:pt x="932" y="371"/>
                  </a:lnTo>
                  <a:lnTo>
                    <a:pt x="928" y="374"/>
                  </a:lnTo>
                  <a:lnTo>
                    <a:pt x="925" y="374"/>
                  </a:lnTo>
                  <a:lnTo>
                    <a:pt x="919" y="374"/>
                  </a:lnTo>
                  <a:lnTo>
                    <a:pt x="910" y="371"/>
                  </a:lnTo>
                  <a:lnTo>
                    <a:pt x="903" y="365"/>
                  </a:lnTo>
                  <a:lnTo>
                    <a:pt x="894" y="358"/>
                  </a:lnTo>
                  <a:lnTo>
                    <a:pt x="890" y="353"/>
                  </a:lnTo>
                  <a:lnTo>
                    <a:pt x="887" y="344"/>
                  </a:lnTo>
                  <a:lnTo>
                    <a:pt x="887" y="335"/>
                  </a:lnTo>
                  <a:lnTo>
                    <a:pt x="887" y="326"/>
                  </a:lnTo>
                  <a:lnTo>
                    <a:pt x="887" y="322"/>
                  </a:lnTo>
                  <a:lnTo>
                    <a:pt x="883" y="318"/>
                  </a:lnTo>
                  <a:lnTo>
                    <a:pt x="881" y="316"/>
                  </a:lnTo>
                  <a:lnTo>
                    <a:pt x="877" y="315"/>
                  </a:lnTo>
                  <a:lnTo>
                    <a:pt x="870" y="313"/>
                  </a:lnTo>
                  <a:lnTo>
                    <a:pt x="861" y="311"/>
                  </a:lnTo>
                  <a:lnTo>
                    <a:pt x="854" y="307"/>
                  </a:lnTo>
                  <a:lnTo>
                    <a:pt x="850" y="304"/>
                  </a:lnTo>
                  <a:lnTo>
                    <a:pt x="848" y="298"/>
                  </a:lnTo>
                  <a:lnTo>
                    <a:pt x="850" y="293"/>
                  </a:lnTo>
                  <a:lnTo>
                    <a:pt x="854" y="289"/>
                  </a:lnTo>
                  <a:lnTo>
                    <a:pt x="859" y="289"/>
                  </a:lnTo>
                  <a:lnTo>
                    <a:pt x="865" y="289"/>
                  </a:lnTo>
                  <a:lnTo>
                    <a:pt x="876" y="293"/>
                  </a:lnTo>
                  <a:lnTo>
                    <a:pt x="892" y="300"/>
                  </a:lnTo>
                  <a:lnTo>
                    <a:pt x="910" y="307"/>
                  </a:lnTo>
                  <a:lnTo>
                    <a:pt x="919" y="307"/>
                  </a:lnTo>
                  <a:lnTo>
                    <a:pt x="928" y="307"/>
                  </a:lnTo>
                  <a:lnTo>
                    <a:pt x="935" y="306"/>
                  </a:lnTo>
                  <a:lnTo>
                    <a:pt x="944" y="302"/>
                  </a:lnTo>
                  <a:lnTo>
                    <a:pt x="950" y="297"/>
                  </a:lnTo>
                  <a:lnTo>
                    <a:pt x="955" y="289"/>
                  </a:lnTo>
                  <a:lnTo>
                    <a:pt x="961" y="280"/>
                  </a:lnTo>
                  <a:lnTo>
                    <a:pt x="964" y="273"/>
                  </a:lnTo>
                  <a:lnTo>
                    <a:pt x="964" y="266"/>
                  </a:lnTo>
                  <a:lnTo>
                    <a:pt x="963" y="259"/>
                  </a:lnTo>
                  <a:lnTo>
                    <a:pt x="957" y="251"/>
                  </a:lnTo>
                  <a:lnTo>
                    <a:pt x="948" y="248"/>
                  </a:lnTo>
                  <a:lnTo>
                    <a:pt x="937" y="246"/>
                  </a:lnTo>
                  <a:lnTo>
                    <a:pt x="926" y="242"/>
                  </a:lnTo>
                  <a:lnTo>
                    <a:pt x="908" y="237"/>
                  </a:lnTo>
                  <a:lnTo>
                    <a:pt x="899" y="233"/>
                  </a:lnTo>
                  <a:lnTo>
                    <a:pt x="890" y="228"/>
                  </a:lnTo>
                  <a:lnTo>
                    <a:pt x="879" y="221"/>
                  </a:lnTo>
                  <a:lnTo>
                    <a:pt x="872" y="215"/>
                  </a:lnTo>
                  <a:lnTo>
                    <a:pt x="867" y="212"/>
                  </a:lnTo>
                  <a:lnTo>
                    <a:pt x="854" y="206"/>
                  </a:lnTo>
                  <a:lnTo>
                    <a:pt x="843" y="201"/>
                  </a:lnTo>
                  <a:lnTo>
                    <a:pt x="838" y="199"/>
                  </a:lnTo>
                  <a:lnTo>
                    <a:pt x="830" y="197"/>
                  </a:lnTo>
                  <a:lnTo>
                    <a:pt x="821" y="197"/>
                  </a:lnTo>
                  <a:lnTo>
                    <a:pt x="812" y="199"/>
                  </a:lnTo>
                  <a:lnTo>
                    <a:pt x="803" y="199"/>
                  </a:lnTo>
                  <a:lnTo>
                    <a:pt x="800" y="197"/>
                  </a:lnTo>
                  <a:lnTo>
                    <a:pt x="798" y="192"/>
                  </a:lnTo>
                  <a:lnTo>
                    <a:pt x="798" y="190"/>
                  </a:lnTo>
                  <a:lnTo>
                    <a:pt x="800" y="188"/>
                  </a:lnTo>
                  <a:lnTo>
                    <a:pt x="803" y="184"/>
                  </a:lnTo>
                  <a:lnTo>
                    <a:pt x="807" y="181"/>
                  </a:lnTo>
                  <a:lnTo>
                    <a:pt x="809" y="179"/>
                  </a:lnTo>
                  <a:lnTo>
                    <a:pt x="809" y="175"/>
                  </a:lnTo>
                  <a:lnTo>
                    <a:pt x="807" y="172"/>
                  </a:lnTo>
                  <a:lnTo>
                    <a:pt x="805" y="170"/>
                  </a:lnTo>
                  <a:lnTo>
                    <a:pt x="801" y="170"/>
                  </a:lnTo>
                  <a:lnTo>
                    <a:pt x="791" y="175"/>
                  </a:lnTo>
                  <a:lnTo>
                    <a:pt x="785" y="177"/>
                  </a:lnTo>
                  <a:lnTo>
                    <a:pt x="780" y="177"/>
                  </a:lnTo>
                  <a:lnTo>
                    <a:pt x="778" y="175"/>
                  </a:lnTo>
                  <a:lnTo>
                    <a:pt x="778" y="172"/>
                  </a:lnTo>
                  <a:lnTo>
                    <a:pt x="776" y="165"/>
                  </a:lnTo>
                  <a:lnTo>
                    <a:pt x="774" y="163"/>
                  </a:lnTo>
                  <a:lnTo>
                    <a:pt x="771" y="161"/>
                  </a:lnTo>
                  <a:lnTo>
                    <a:pt x="767" y="163"/>
                  </a:lnTo>
                  <a:lnTo>
                    <a:pt x="767" y="165"/>
                  </a:lnTo>
                  <a:lnTo>
                    <a:pt x="765" y="168"/>
                  </a:lnTo>
                  <a:lnTo>
                    <a:pt x="765" y="174"/>
                  </a:lnTo>
                  <a:lnTo>
                    <a:pt x="763" y="175"/>
                  </a:lnTo>
                  <a:lnTo>
                    <a:pt x="762" y="177"/>
                  </a:lnTo>
                  <a:lnTo>
                    <a:pt x="758" y="177"/>
                  </a:lnTo>
                  <a:lnTo>
                    <a:pt x="756" y="177"/>
                  </a:lnTo>
                  <a:lnTo>
                    <a:pt x="754" y="172"/>
                  </a:lnTo>
                  <a:lnTo>
                    <a:pt x="753" y="170"/>
                  </a:lnTo>
                  <a:lnTo>
                    <a:pt x="751" y="170"/>
                  </a:lnTo>
                  <a:lnTo>
                    <a:pt x="749" y="170"/>
                  </a:lnTo>
                  <a:lnTo>
                    <a:pt x="747" y="174"/>
                  </a:lnTo>
                  <a:lnTo>
                    <a:pt x="745" y="177"/>
                  </a:lnTo>
                  <a:lnTo>
                    <a:pt x="745" y="181"/>
                  </a:lnTo>
                  <a:lnTo>
                    <a:pt x="745" y="184"/>
                  </a:lnTo>
                  <a:lnTo>
                    <a:pt x="745" y="188"/>
                  </a:lnTo>
                  <a:lnTo>
                    <a:pt x="742" y="190"/>
                  </a:lnTo>
                  <a:lnTo>
                    <a:pt x="738" y="192"/>
                  </a:lnTo>
                  <a:lnTo>
                    <a:pt x="734" y="192"/>
                  </a:lnTo>
                  <a:lnTo>
                    <a:pt x="731" y="190"/>
                  </a:lnTo>
                  <a:lnTo>
                    <a:pt x="731" y="186"/>
                  </a:lnTo>
                  <a:lnTo>
                    <a:pt x="731" y="183"/>
                  </a:lnTo>
                  <a:lnTo>
                    <a:pt x="733" y="172"/>
                  </a:lnTo>
                  <a:lnTo>
                    <a:pt x="733" y="168"/>
                  </a:lnTo>
                  <a:lnTo>
                    <a:pt x="731" y="165"/>
                  </a:lnTo>
                  <a:lnTo>
                    <a:pt x="727" y="163"/>
                  </a:lnTo>
                  <a:lnTo>
                    <a:pt x="722" y="165"/>
                  </a:lnTo>
                  <a:lnTo>
                    <a:pt x="718" y="166"/>
                  </a:lnTo>
                  <a:lnTo>
                    <a:pt x="716" y="172"/>
                  </a:lnTo>
                  <a:lnTo>
                    <a:pt x="715" y="175"/>
                  </a:lnTo>
                  <a:lnTo>
                    <a:pt x="711" y="179"/>
                  </a:lnTo>
                  <a:lnTo>
                    <a:pt x="707" y="181"/>
                  </a:lnTo>
                  <a:lnTo>
                    <a:pt x="702" y="179"/>
                  </a:lnTo>
                  <a:lnTo>
                    <a:pt x="695" y="177"/>
                  </a:lnTo>
                  <a:lnTo>
                    <a:pt x="689" y="177"/>
                  </a:lnTo>
                  <a:lnTo>
                    <a:pt x="684" y="179"/>
                  </a:lnTo>
                  <a:lnTo>
                    <a:pt x="682" y="183"/>
                  </a:lnTo>
                  <a:lnTo>
                    <a:pt x="680" y="188"/>
                  </a:lnTo>
                  <a:lnTo>
                    <a:pt x="675" y="197"/>
                  </a:lnTo>
                  <a:lnTo>
                    <a:pt x="671" y="201"/>
                  </a:lnTo>
                  <a:lnTo>
                    <a:pt x="666" y="204"/>
                  </a:lnTo>
                  <a:lnTo>
                    <a:pt x="655" y="206"/>
                  </a:lnTo>
                  <a:lnTo>
                    <a:pt x="640" y="208"/>
                  </a:lnTo>
                  <a:lnTo>
                    <a:pt x="635" y="210"/>
                  </a:lnTo>
                  <a:lnTo>
                    <a:pt x="629" y="212"/>
                  </a:lnTo>
                  <a:lnTo>
                    <a:pt x="626" y="217"/>
                  </a:lnTo>
                  <a:lnTo>
                    <a:pt x="622" y="222"/>
                  </a:lnTo>
                  <a:lnTo>
                    <a:pt x="622" y="231"/>
                  </a:lnTo>
                  <a:lnTo>
                    <a:pt x="620" y="237"/>
                  </a:lnTo>
                  <a:lnTo>
                    <a:pt x="619" y="241"/>
                  </a:lnTo>
                  <a:lnTo>
                    <a:pt x="615" y="242"/>
                  </a:lnTo>
                  <a:lnTo>
                    <a:pt x="610" y="242"/>
                  </a:lnTo>
                  <a:lnTo>
                    <a:pt x="601" y="244"/>
                  </a:lnTo>
                  <a:lnTo>
                    <a:pt x="601" y="248"/>
                  </a:lnTo>
                  <a:lnTo>
                    <a:pt x="601" y="250"/>
                  </a:lnTo>
                  <a:lnTo>
                    <a:pt x="604" y="253"/>
                  </a:lnTo>
                  <a:lnTo>
                    <a:pt x="606" y="255"/>
                  </a:lnTo>
                  <a:lnTo>
                    <a:pt x="608" y="259"/>
                  </a:lnTo>
                  <a:lnTo>
                    <a:pt x="606" y="262"/>
                  </a:lnTo>
                  <a:lnTo>
                    <a:pt x="604" y="264"/>
                  </a:lnTo>
                  <a:lnTo>
                    <a:pt x="599" y="264"/>
                  </a:lnTo>
                  <a:lnTo>
                    <a:pt x="591" y="264"/>
                  </a:lnTo>
                  <a:lnTo>
                    <a:pt x="590" y="268"/>
                  </a:lnTo>
                  <a:lnTo>
                    <a:pt x="590" y="271"/>
                  </a:lnTo>
                  <a:lnTo>
                    <a:pt x="591" y="275"/>
                  </a:lnTo>
                  <a:lnTo>
                    <a:pt x="591" y="278"/>
                  </a:lnTo>
                  <a:lnTo>
                    <a:pt x="591" y="282"/>
                  </a:lnTo>
                  <a:lnTo>
                    <a:pt x="590" y="284"/>
                  </a:lnTo>
                  <a:lnTo>
                    <a:pt x="586" y="286"/>
                  </a:lnTo>
                  <a:lnTo>
                    <a:pt x="584" y="286"/>
                  </a:lnTo>
                  <a:lnTo>
                    <a:pt x="575" y="282"/>
                  </a:lnTo>
                  <a:lnTo>
                    <a:pt x="568" y="280"/>
                  </a:lnTo>
                  <a:lnTo>
                    <a:pt x="563" y="282"/>
                  </a:lnTo>
                  <a:lnTo>
                    <a:pt x="561" y="286"/>
                  </a:lnTo>
                  <a:lnTo>
                    <a:pt x="563" y="289"/>
                  </a:lnTo>
                  <a:lnTo>
                    <a:pt x="564" y="295"/>
                  </a:lnTo>
                  <a:lnTo>
                    <a:pt x="572" y="304"/>
                  </a:lnTo>
                  <a:lnTo>
                    <a:pt x="573" y="309"/>
                  </a:lnTo>
                  <a:lnTo>
                    <a:pt x="573" y="311"/>
                  </a:lnTo>
                  <a:lnTo>
                    <a:pt x="568" y="313"/>
                  </a:lnTo>
                  <a:lnTo>
                    <a:pt x="564" y="313"/>
                  </a:lnTo>
                  <a:lnTo>
                    <a:pt x="557" y="311"/>
                  </a:lnTo>
                  <a:lnTo>
                    <a:pt x="553" y="309"/>
                  </a:lnTo>
                  <a:lnTo>
                    <a:pt x="548" y="309"/>
                  </a:lnTo>
                  <a:lnTo>
                    <a:pt x="544" y="311"/>
                  </a:lnTo>
                  <a:lnTo>
                    <a:pt x="541" y="315"/>
                  </a:lnTo>
                  <a:lnTo>
                    <a:pt x="537" y="322"/>
                  </a:lnTo>
                  <a:lnTo>
                    <a:pt x="534" y="329"/>
                  </a:lnTo>
                  <a:lnTo>
                    <a:pt x="530" y="336"/>
                  </a:lnTo>
                  <a:lnTo>
                    <a:pt x="525" y="342"/>
                  </a:lnTo>
                  <a:lnTo>
                    <a:pt x="519" y="345"/>
                  </a:lnTo>
                  <a:lnTo>
                    <a:pt x="514" y="349"/>
                  </a:lnTo>
                  <a:lnTo>
                    <a:pt x="512" y="351"/>
                  </a:lnTo>
                  <a:lnTo>
                    <a:pt x="512" y="353"/>
                  </a:lnTo>
                  <a:lnTo>
                    <a:pt x="515" y="354"/>
                  </a:lnTo>
                  <a:lnTo>
                    <a:pt x="519" y="356"/>
                  </a:lnTo>
                  <a:lnTo>
                    <a:pt x="526" y="362"/>
                  </a:lnTo>
                  <a:lnTo>
                    <a:pt x="526" y="364"/>
                  </a:lnTo>
                  <a:lnTo>
                    <a:pt x="523" y="367"/>
                  </a:lnTo>
                  <a:lnTo>
                    <a:pt x="517" y="367"/>
                  </a:lnTo>
                  <a:lnTo>
                    <a:pt x="510" y="365"/>
                  </a:lnTo>
                  <a:lnTo>
                    <a:pt x="499" y="362"/>
                  </a:lnTo>
                  <a:lnTo>
                    <a:pt x="488" y="360"/>
                  </a:lnTo>
                  <a:lnTo>
                    <a:pt x="485" y="362"/>
                  </a:lnTo>
                  <a:lnTo>
                    <a:pt x="481" y="365"/>
                  </a:lnTo>
                  <a:lnTo>
                    <a:pt x="479" y="369"/>
                  </a:lnTo>
                  <a:lnTo>
                    <a:pt x="481" y="373"/>
                  </a:lnTo>
                  <a:lnTo>
                    <a:pt x="483" y="376"/>
                  </a:lnTo>
                  <a:lnTo>
                    <a:pt x="483" y="380"/>
                  </a:lnTo>
                  <a:lnTo>
                    <a:pt x="481" y="383"/>
                  </a:lnTo>
                  <a:lnTo>
                    <a:pt x="477" y="385"/>
                  </a:lnTo>
                  <a:lnTo>
                    <a:pt x="468" y="387"/>
                  </a:lnTo>
                  <a:lnTo>
                    <a:pt x="458" y="387"/>
                  </a:lnTo>
                  <a:lnTo>
                    <a:pt x="454" y="391"/>
                  </a:lnTo>
                  <a:lnTo>
                    <a:pt x="452" y="394"/>
                  </a:lnTo>
                  <a:lnTo>
                    <a:pt x="450" y="398"/>
                  </a:lnTo>
                  <a:lnTo>
                    <a:pt x="452" y="403"/>
                  </a:lnTo>
                  <a:lnTo>
                    <a:pt x="452" y="407"/>
                  </a:lnTo>
                  <a:lnTo>
                    <a:pt x="452" y="411"/>
                  </a:lnTo>
                  <a:lnTo>
                    <a:pt x="448" y="412"/>
                  </a:lnTo>
                  <a:lnTo>
                    <a:pt x="447" y="414"/>
                  </a:lnTo>
                  <a:lnTo>
                    <a:pt x="441" y="416"/>
                  </a:lnTo>
                  <a:lnTo>
                    <a:pt x="429" y="416"/>
                  </a:lnTo>
                  <a:lnTo>
                    <a:pt x="423" y="416"/>
                  </a:lnTo>
                  <a:lnTo>
                    <a:pt x="421" y="418"/>
                  </a:lnTo>
                  <a:lnTo>
                    <a:pt x="425" y="423"/>
                  </a:lnTo>
                  <a:lnTo>
                    <a:pt x="425" y="425"/>
                  </a:lnTo>
                  <a:lnTo>
                    <a:pt x="427" y="427"/>
                  </a:lnTo>
                  <a:lnTo>
                    <a:pt x="427" y="429"/>
                  </a:lnTo>
                  <a:lnTo>
                    <a:pt x="427" y="430"/>
                  </a:lnTo>
                  <a:lnTo>
                    <a:pt x="425" y="430"/>
                  </a:lnTo>
                  <a:lnTo>
                    <a:pt x="423" y="432"/>
                  </a:lnTo>
                  <a:lnTo>
                    <a:pt x="421" y="434"/>
                  </a:lnTo>
                  <a:lnTo>
                    <a:pt x="420" y="436"/>
                  </a:lnTo>
                  <a:lnTo>
                    <a:pt x="421" y="438"/>
                  </a:lnTo>
                  <a:lnTo>
                    <a:pt x="421" y="440"/>
                  </a:lnTo>
                  <a:lnTo>
                    <a:pt x="425" y="441"/>
                  </a:lnTo>
                  <a:lnTo>
                    <a:pt x="429" y="443"/>
                  </a:lnTo>
                  <a:lnTo>
                    <a:pt x="430" y="447"/>
                  </a:lnTo>
                  <a:lnTo>
                    <a:pt x="429" y="449"/>
                  </a:lnTo>
                  <a:lnTo>
                    <a:pt x="425" y="454"/>
                  </a:lnTo>
                  <a:lnTo>
                    <a:pt x="423" y="458"/>
                  </a:lnTo>
                  <a:lnTo>
                    <a:pt x="423" y="459"/>
                  </a:lnTo>
                  <a:lnTo>
                    <a:pt x="427" y="461"/>
                  </a:lnTo>
                  <a:lnTo>
                    <a:pt x="434" y="461"/>
                  </a:lnTo>
                  <a:lnTo>
                    <a:pt x="439" y="463"/>
                  </a:lnTo>
                  <a:lnTo>
                    <a:pt x="441" y="467"/>
                  </a:lnTo>
                  <a:lnTo>
                    <a:pt x="441" y="470"/>
                  </a:lnTo>
                  <a:lnTo>
                    <a:pt x="438" y="474"/>
                  </a:lnTo>
                  <a:lnTo>
                    <a:pt x="434" y="476"/>
                  </a:lnTo>
                  <a:lnTo>
                    <a:pt x="427" y="479"/>
                  </a:lnTo>
                  <a:lnTo>
                    <a:pt x="425" y="483"/>
                  </a:lnTo>
                  <a:lnTo>
                    <a:pt x="427" y="485"/>
                  </a:lnTo>
                  <a:lnTo>
                    <a:pt x="429" y="487"/>
                  </a:lnTo>
                  <a:lnTo>
                    <a:pt x="430" y="488"/>
                  </a:lnTo>
                  <a:lnTo>
                    <a:pt x="438" y="487"/>
                  </a:lnTo>
                  <a:lnTo>
                    <a:pt x="439" y="487"/>
                  </a:lnTo>
                  <a:lnTo>
                    <a:pt x="441" y="488"/>
                  </a:lnTo>
                  <a:lnTo>
                    <a:pt x="441" y="492"/>
                  </a:lnTo>
                  <a:lnTo>
                    <a:pt x="438" y="496"/>
                  </a:lnTo>
                  <a:lnTo>
                    <a:pt x="434" y="501"/>
                  </a:lnTo>
                  <a:lnTo>
                    <a:pt x="432" y="503"/>
                  </a:lnTo>
                  <a:lnTo>
                    <a:pt x="432" y="506"/>
                  </a:lnTo>
                  <a:lnTo>
                    <a:pt x="434" y="510"/>
                  </a:lnTo>
                  <a:lnTo>
                    <a:pt x="436" y="510"/>
                  </a:lnTo>
                  <a:lnTo>
                    <a:pt x="439" y="510"/>
                  </a:lnTo>
                  <a:lnTo>
                    <a:pt x="443" y="510"/>
                  </a:lnTo>
                  <a:lnTo>
                    <a:pt x="445" y="510"/>
                  </a:lnTo>
                  <a:lnTo>
                    <a:pt x="447" y="514"/>
                  </a:lnTo>
                  <a:lnTo>
                    <a:pt x="448" y="519"/>
                  </a:lnTo>
                  <a:lnTo>
                    <a:pt x="450" y="523"/>
                  </a:lnTo>
                  <a:lnTo>
                    <a:pt x="452" y="525"/>
                  </a:lnTo>
                  <a:lnTo>
                    <a:pt x="456" y="525"/>
                  </a:lnTo>
                  <a:lnTo>
                    <a:pt x="459" y="523"/>
                  </a:lnTo>
                  <a:lnTo>
                    <a:pt x="463" y="521"/>
                  </a:lnTo>
                  <a:lnTo>
                    <a:pt x="465" y="516"/>
                  </a:lnTo>
                  <a:lnTo>
                    <a:pt x="468" y="512"/>
                  </a:lnTo>
                  <a:lnTo>
                    <a:pt x="472" y="510"/>
                  </a:lnTo>
                  <a:lnTo>
                    <a:pt x="476" y="510"/>
                  </a:lnTo>
                  <a:lnTo>
                    <a:pt x="479" y="510"/>
                  </a:lnTo>
                  <a:lnTo>
                    <a:pt x="483" y="510"/>
                  </a:lnTo>
                  <a:lnTo>
                    <a:pt x="485" y="510"/>
                  </a:lnTo>
                  <a:lnTo>
                    <a:pt x="486" y="506"/>
                  </a:lnTo>
                  <a:lnTo>
                    <a:pt x="488" y="503"/>
                  </a:lnTo>
                  <a:lnTo>
                    <a:pt x="490" y="499"/>
                  </a:lnTo>
                  <a:lnTo>
                    <a:pt x="494" y="497"/>
                  </a:lnTo>
                  <a:lnTo>
                    <a:pt x="497" y="496"/>
                  </a:lnTo>
                  <a:lnTo>
                    <a:pt x="501" y="497"/>
                  </a:lnTo>
                  <a:lnTo>
                    <a:pt x="505" y="499"/>
                  </a:lnTo>
                  <a:lnTo>
                    <a:pt x="510" y="499"/>
                  </a:lnTo>
                  <a:lnTo>
                    <a:pt x="517" y="497"/>
                  </a:lnTo>
                  <a:lnTo>
                    <a:pt x="521" y="497"/>
                  </a:lnTo>
                  <a:lnTo>
                    <a:pt x="523" y="503"/>
                  </a:lnTo>
                  <a:lnTo>
                    <a:pt x="523" y="508"/>
                  </a:lnTo>
                  <a:lnTo>
                    <a:pt x="519" y="516"/>
                  </a:lnTo>
                  <a:lnTo>
                    <a:pt x="517" y="521"/>
                  </a:lnTo>
                  <a:lnTo>
                    <a:pt x="519" y="525"/>
                  </a:lnTo>
                  <a:lnTo>
                    <a:pt x="521" y="528"/>
                  </a:lnTo>
                  <a:lnTo>
                    <a:pt x="526" y="534"/>
                  </a:lnTo>
                  <a:lnTo>
                    <a:pt x="534" y="537"/>
                  </a:lnTo>
                  <a:lnTo>
                    <a:pt x="543" y="539"/>
                  </a:lnTo>
                  <a:lnTo>
                    <a:pt x="550" y="544"/>
                  </a:lnTo>
                  <a:lnTo>
                    <a:pt x="553" y="550"/>
                  </a:lnTo>
                  <a:lnTo>
                    <a:pt x="553" y="552"/>
                  </a:lnTo>
                  <a:lnTo>
                    <a:pt x="552" y="552"/>
                  </a:lnTo>
                  <a:lnTo>
                    <a:pt x="548" y="555"/>
                  </a:lnTo>
                  <a:lnTo>
                    <a:pt x="546" y="559"/>
                  </a:lnTo>
                  <a:lnTo>
                    <a:pt x="546" y="561"/>
                  </a:lnTo>
                  <a:lnTo>
                    <a:pt x="546" y="566"/>
                  </a:lnTo>
                  <a:lnTo>
                    <a:pt x="548" y="572"/>
                  </a:lnTo>
                  <a:lnTo>
                    <a:pt x="550" y="573"/>
                  </a:lnTo>
                  <a:lnTo>
                    <a:pt x="553" y="577"/>
                  </a:lnTo>
                  <a:lnTo>
                    <a:pt x="557" y="577"/>
                  </a:lnTo>
                  <a:lnTo>
                    <a:pt x="561" y="577"/>
                  </a:lnTo>
                  <a:lnTo>
                    <a:pt x="564" y="573"/>
                  </a:lnTo>
                  <a:lnTo>
                    <a:pt x="568" y="570"/>
                  </a:lnTo>
                  <a:lnTo>
                    <a:pt x="573" y="555"/>
                  </a:lnTo>
                  <a:lnTo>
                    <a:pt x="575" y="554"/>
                  </a:lnTo>
                  <a:lnTo>
                    <a:pt x="577" y="554"/>
                  </a:lnTo>
                  <a:lnTo>
                    <a:pt x="586" y="554"/>
                  </a:lnTo>
                  <a:lnTo>
                    <a:pt x="595" y="554"/>
                  </a:lnTo>
                  <a:lnTo>
                    <a:pt x="599" y="554"/>
                  </a:lnTo>
                  <a:lnTo>
                    <a:pt x="601" y="552"/>
                  </a:lnTo>
                  <a:lnTo>
                    <a:pt x="601" y="546"/>
                  </a:lnTo>
                  <a:lnTo>
                    <a:pt x="601" y="537"/>
                  </a:lnTo>
                  <a:lnTo>
                    <a:pt x="597" y="528"/>
                  </a:lnTo>
                  <a:lnTo>
                    <a:pt x="595" y="519"/>
                  </a:lnTo>
                  <a:lnTo>
                    <a:pt x="595" y="516"/>
                  </a:lnTo>
                  <a:lnTo>
                    <a:pt x="597" y="512"/>
                  </a:lnTo>
                  <a:lnTo>
                    <a:pt x="599" y="508"/>
                  </a:lnTo>
                  <a:lnTo>
                    <a:pt x="602" y="506"/>
                  </a:lnTo>
                  <a:lnTo>
                    <a:pt x="617" y="501"/>
                  </a:lnTo>
                  <a:lnTo>
                    <a:pt x="622" y="497"/>
                  </a:lnTo>
                  <a:lnTo>
                    <a:pt x="628" y="492"/>
                  </a:lnTo>
                  <a:lnTo>
                    <a:pt x="629" y="485"/>
                  </a:lnTo>
                  <a:lnTo>
                    <a:pt x="629" y="478"/>
                  </a:lnTo>
                  <a:lnTo>
                    <a:pt x="626" y="470"/>
                  </a:lnTo>
                  <a:lnTo>
                    <a:pt x="622" y="463"/>
                  </a:lnTo>
                  <a:lnTo>
                    <a:pt x="613" y="452"/>
                  </a:lnTo>
                  <a:lnTo>
                    <a:pt x="610" y="447"/>
                  </a:lnTo>
                  <a:lnTo>
                    <a:pt x="608" y="440"/>
                  </a:lnTo>
                  <a:lnTo>
                    <a:pt x="610" y="434"/>
                  </a:lnTo>
                  <a:lnTo>
                    <a:pt x="611" y="429"/>
                  </a:lnTo>
                  <a:lnTo>
                    <a:pt x="615" y="421"/>
                  </a:lnTo>
                  <a:lnTo>
                    <a:pt x="617" y="416"/>
                  </a:lnTo>
                  <a:lnTo>
                    <a:pt x="615" y="403"/>
                  </a:lnTo>
                  <a:lnTo>
                    <a:pt x="615" y="398"/>
                  </a:lnTo>
                  <a:lnTo>
                    <a:pt x="619" y="392"/>
                  </a:lnTo>
                  <a:lnTo>
                    <a:pt x="622" y="389"/>
                  </a:lnTo>
                  <a:lnTo>
                    <a:pt x="626" y="387"/>
                  </a:lnTo>
                  <a:lnTo>
                    <a:pt x="629" y="385"/>
                  </a:lnTo>
                  <a:lnTo>
                    <a:pt x="631" y="380"/>
                  </a:lnTo>
                  <a:lnTo>
                    <a:pt x="633" y="373"/>
                  </a:lnTo>
                  <a:lnTo>
                    <a:pt x="635" y="369"/>
                  </a:lnTo>
                  <a:lnTo>
                    <a:pt x="639" y="365"/>
                  </a:lnTo>
                  <a:lnTo>
                    <a:pt x="646" y="364"/>
                  </a:lnTo>
                  <a:lnTo>
                    <a:pt x="653" y="362"/>
                  </a:lnTo>
                  <a:lnTo>
                    <a:pt x="658" y="360"/>
                  </a:lnTo>
                  <a:lnTo>
                    <a:pt x="664" y="353"/>
                  </a:lnTo>
                  <a:lnTo>
                    <a:pt x="673" y="338"/>
                  </a:lnTo>
                  <a:lnTo>
                    <a:pt x="675" y="331"/>
                  </a:lnTo>
                  <a:lnTo>
                    <a:pt x="678" y="322"/>
                  </a:lnTo>
                  <a:lnTo>
                    <a:pt x="678" y="318"/>
                  </a:lnTo>
                  <a:lnTo>
                    <a:pt x="682" y="315"/>
                  </a:lnTo>
                  <a:lnTo>
                    <a:pt x="687" y="309"/>
                  </a:lnTo>
                  <a:lnTo>
                    <a:pt x="696" y="306"/>
                  </a:lnTo>
                  <a:lnTo>
                    <a:pt x="706" y="307"/>
                  </a:lnTo>
                  <a:lnTo>
                    <a:pt x="709" y="309"/>
                  </a:lnTo>
                  <a:lnTo>
                    <a:pt x="713" y="311"/>
                  </a:lnTo>
                  <a:lnTo>
                    <a:pt x="715" y="316"/>
                  </a:lnTo>
                  <a:lnTo>
                    <a:pt x="716" y="322"/>
                  </a:lnTo>
                  <a:lnTo>
                    <a:pt x="716" y="331"/>
                  </a:lnTo>
                  <a:lnTo>
                    <a:pt x="718" y="336"/>
                  </a:lnTo>
                  <a:lnTo>
                    <a:pt x="718" y="340"/>
                  </a:lnTo>
                  <a:lnTo>
                    <a:pt x="718" y="342"/>
                  </a:lnTo>
                  <a:lnTo>
                    <a:pt x="716" y="347"/>
                  </a:lnTo>
                  <a:lnTo>
                    <a:pt x="713" y="349"/>
                  </a:lnTo>
                  <a:lnTo>
                    <a:pt x="702" y="354"/>
                  </a:lnTo>
                  <a:lnTo>
                    <a:pt x="689" y="362"/>
                  </a:lnTo>
                  <a:lnTo>
                    <a:pt x="684" y="365"/>
                  </a:lnTo>
                  <a:lnTo>
                    <a:pt x="678" y="373"/>
                  </a:lnTo>
                  <a:lnTo>
                    <a:pt x="677" y="378"/>
                  </a:lnTo>
                  <a:lnTo>
                    <a:pt x="675" y="383"/>
                  </a:lnTo>
                  <a:lnTo>
                    <a:pt x="675" y="391"/>
                  </a:lnTo>
                  <a:lnTo>
                    <a:pt x="677" y="398"/>
                  </a:lnTo>
                  <a:lnTo>
                    <a:pt x="680" y="412"/>
                  </a:lnTo>
                  <a:lnTo>
                    <a:pt x="682" y="420"/>
                  </a:lnTo>
                  <a:lnTo>
                    <a:pt x="684" y="423"/>
                  </a:lnTo>
                  <a:lnTo>
                    <a:pt x="689" y="432"/>
                  </a:lnTo>
                  <a:lnTo>
                    <a:pt x="691" y="440"/>
                  </a:lnTo>
                  <a:lnTo>
                    <a:pt x="693" y="447"/>
                  </a:lnTo>
                  <a:lnTo>
                    <a:pt x="695" y="452"/>
                  </a:lnTo>
                  <a:lnTo>
                    <a:pt x="698" y="458"/>
                  </a:lnTo>
                  <a:lnTo>
                    <a:pt x="704" y="459"/>
                  </a:lnTo>
                  <a:lnTo>
                    <a:pt x="709" y="461"/>
                  </a:lnTo>
                  <a:lnTo>
                    <a:pt x="715" y="461"/>
                  </a:lnTo>
                  <a:lnTo>
                    <a:pt x="720" y="458"/>
                  </a:lnTo>
                  <a:lnTo>
                    <a:pt x="733" y="449"/>
                  </a:lnTo>
                  <a:lnTo>
                    <a:pt x="740" y="447"/>
                  </a:lnTo>
                  <a:lnTo>
                    <a:pt x="749" y="445"/>
                  </a:lnTo>
                  <a:lnTo>
                    <a:pt x="753" y="447"/>
                  </a:lnTo>
                  <a:lnTo>
                    <a:pt x="756" y="449"/>
                  </a:lnTo>
                  <a:lnTo>
                    <a:pt x="765" y="452"/>
                  </a:lnTo>
                  <a:lnTo>
                    <a:pt x="772" y="452"/>
                  </a:lnTo>
                  <a:lnTo>
                    <a:pt x="782" y="452"/>
                  </a:lnTo>
                  <a:lnTo>
                    <a:pt x="789" y="456"/>
                  </a:lnTo>
                  <a:lnTo>
                    <a:pt x="792" y="461"/>
                  </a:lnTo>
                  <a:lnTo>
                    <a:pt x="794" y="463"/>
                  </a:lnTo>
                  <a:lnTo>
                    <a:pt x="792" y="467"/>
                  </a:lnTo>
                  <a:lnTo>
                    <a:pt x="791" y="468"/>
                  </a:lnTo>
                  <a:lnTo>
                    <a:pt x="789" y="470"/>
                  </a:lnTo>
                  <a:lnTo>
                    <a:pt x="782" y="472"/>
                  </a:lnTo>
                  <a:lnTo>
                    <a:pt x="774" y="472"/>
                  </a:lnTo>
                  <a:lnTo>
                    <a:pt x="769" y="470"/>
                  </a:lnTo>
                  <a:lnTo>
                    <a:pt x="762" y="468"/>
                  </a:lnTo>
                  <a:lnTo>
                    <a:pt x="756" y="470"/>
                  </a:lnTo>
                  <a:lnTo>
                    <a:pt x="753" y="474"/>
                  </a:lnTo>
                  <a:lnTo>
                    <a:pt x="749" y="478"/>
                  </a:lnTo>
                  <a:lnTo>
                    <a:pt x="745" y="479"/>
                  </a:lnTo>
                  <a:lnTo>
                    <a:pt x="740" y="479"/>
                  </a:lnTo>
                  <a:lnTo>
                    <a:pt x="736" y="479"/>
                  </a:lnTo>
                  <a:lnTo>
                    <a:pt x="729" y="478"/>
                  </a:lnTo>
                  <a:lnTo>
                    <a:pt x="722" y="476"/>
                  </a:lnTo>
                  <a:lnTo>
                    <a:pt x="718" y="476"/>
                  </a:lnTo>
                  <a:lnTo>
                    <a:pt x="713" y="478"/>
                  </a:lnTo>
                  <a:lnTo>
                    <a:pt x="707" y="483"/>
                  </a:lnTo>
                  <a:lnTo>
                    <a:pt x="706" y="490"/>
                  </a:lnTo>
                  <a:lnTo>
                    <a:pt x="706" y="496"/>
                  </a:lnTo>
                  <a:lnTo>
                    <a:pt x="709" y="503"/>
                  </a:lnTo>
                  <a:lnTo>
                    <a:pt x="711" y="508"/>
                  </a:lnTo>
                  <a:lnTo>
                    <a:pt x="715" y="516"/>
                  </a:lnTo>
                  <a:lnTo>
                    <a:pt x="715" y="521"/>
                  </a:lnTo>
                  <a:lnTo>
                    <a:pt x="711" y="526"/>
                  </a:lnTo>
                  <a:lnTo>
                    <a:pt x="709" y="530"/>
                  </a:lnTo>
                  <a:lnTo>
                    <a:pt x="706" y="530"/>
                  </a:lnTo>
                  <a:lnTo>
                    <a:pt x="704" y="530"/>
                  </a:lnTo>
                  <a:lnTo>
                    <a:pt x="700" y="530"/>
                  </a:lnTo>
                  <a:lnTo>
                    <a:pt x="691" y="521"/>
                  </a:lnTo>
                  <a:lnTo>
                    <a:pt x="684" y="519"/>
                  </a:lnTo>
                  <a:lnTo>
                    <a:pt x="677" y="521"/>
                  </a:lnTo>
                  <a:lnTo>
                    <a:pt x="669" y="526"/>
                  </a:lnTo>
                  <a:lnTo>
                    <a:pt x="667" y="534"/>
                  </a:lnTo>
                  <a:lnTo>
                    <a:pt x="667" y="539"/>
                  </a:lnTo>
                  <a:lnTo>
                    <a:pt x="669" y="546"/>
                  </a:lnTo>
                  <a:lnTo>
                    <a:pt x="669" y="554"/>
                  </a:lnTo>
                  <a:lnTo>
                    <a:pt x="669" y="561"/>
                  </a:lnTo>
                  <a:lnTo>
                    <a:pt x="666" y="566"/>
                  </a:lnTo>
                  <a:lnTo>
                    <a:pt x="662" y="572"/>
                  </a:lnTo>
                  <a:lnTo>
                    <a:pt x="662" y="573"/>
                  </a:lnTo>
                  <a:lnTo>
                    <a:pt x="664" y="577"/>
                  </a:lnTo>
                  <a:lnTo>
                    <a:pt x="664" y="581"/>
                  </a:lnTo>
                  <a:lnTo>
                    <a:pt x="662" y="584"/>
                  </a:lnTo>
                  <a:lnTo>
                    <a:pt x="658" y="586"/>
                  </a:lnTo>
                  <a:lnTo>
                    <a:pt x="655" y="586"/>
                  </a:lnTo>
                  <a:lnTo>
                    <a:pt x="651" y="586"/>
                  </a:lnTo>
                  <a:lnTo>
                    <a:pt x="648" y="590"/>
                  </a:lnTo>
                  <a:lnTo>
                    <a:pt x="646" y="592"/>
                  </a:lnTo>
                  <a:lnTo>
                    <a:pt x="644" y="595"/>
                  </a:lnTo>
                  <a:lnTo>
                    <a:pt x="642" y="601"/>
                  </a:lnTo>
                  <a:lnTo>
                    <a:pt x="635" y="606"/>
                  </a:lnTo>
                  <a:lnTo>
                    <a:pt x="628" y="608"/>
                  </a:lnTo>
                  <a:lnTo>
                    <a:pt x="619" y="608"/>
                  </a:lnTo>
                  <a:lnTo>
                    <a:pt x="611" y="608"/>
                  </a:lnTo>
                  <a:lnTo>
                    <a:pt x="601" y="608"/>
                  </a:lnTo>
                  <a:lnTo>
                    <a:pt x="591" y="610"/>
                  </a:lnTo>
                  <a:lnTo>
                    <a:pt x="573" y="617"/>
                  </a:lnTo>
                  <a:lnTo>
                    <a:pt x="568" y="619"/>
                  </a:lnTo>
                  <a:lnTo>
                    <a:pt x="564" y="619"/>
                  </a:lnTo>
                  <a:lnTo>
                    <a:pt x="555" y="617"/>
                  </a:lnTo>
                  <a:lnTo>
                    <a:pt x="548" y="613"/>
                  </a:lnTo>
                  <a:lnTo>
                    <a:pt x="541" y="610"/>
                  </a:lnTo>
                  <a:lnTo>
                    <a:pt x="534" y="610"/>
                  </a:lnTo>
                  <a:lnTo>
                    <a:pt x="532" y="611"/>
                  </a:lnTo>
                  <a:lnTo>
                    <a:pt x="530" y="615"/>
                  </a:lnTo>
                  <a:lnTo>
                    <a:pt x="526" y="619"/>
                  </a:lnTo>
                  <a:lnTo>
                    <a:pt x="523" y="620"/>
                  </a:lnTo>
                  <a:lnTo>
                    <a:pt x="519" y="620"/>
                  </a:lnTo>
                  <a:lnTo>
                    <a:pt x="512" y="617"/>
                  </a:lnTo>
                  <a:lnTo>
                    <a:pt x="501" y="608"/>
                  </a:lnTo>
                  <a:lnTo>
                    <a:pt x="497" y="604"/>
                  </a:lnTo>
                  <a:lnTo>
                    <a:pt x="497" y="601"/>
                  </a:lnTo>
                  <a:lnTo>
                    <a:pt x="497" y="595"/>
                  </a:lnTo>
                  <a:lnTo>
                    <a:pt x="501" y="590"/>
                  </a:lnTo>
                  <a:lnTo>
                    <a:pt x="503" y="584"/>
                  </a:lnTo>
                  <a:lnTo>
                    <a:pt x="501" y="579"/>
                  </a:lnTo>
                  <a:lnTo>
                    <a:pt x="499" y="573"/>
                  </a:lnTo>
                  <a:lnTo>
                    <a:pt x="499" y="570"/>
                  </a:lnTo>
                  <a:lnTo>
                    <a:pt x="499" y="564"/>
                  </a:lnTo>
                  <a:lnTo>
                    <a:pt x="501" y="559"/>
                  </a:lnTo>
                  <a:lnTo>
                    <a:pt x="503" y="554"/>
                  </a:lnTo>
                  <a:lnTo>
                    <a:pt x="501" y="546"/>
                  </a:lnTo>
                  <a:lnTo>
                    <a:pt x="501" y="543"/>
                  </a:lnTo>
                  <a:lnTo>
                    <a:pt x="501" y="539"/>
                  </a:lnTo>
                  <a:lnTo>
                    <a:pt x="503" y="534"/>
                  </a:lnTo>
                  <a:lnTo>
                    <a:pt x="505" y="526"/>
                  </a:lnTo>
                  <a:lnTo>
                    <a:pt x="505" y="525"/>
                  </a:lnTo>
                  <a:lnTo>
                    <a:pt x="503" y="521"/>
                  </a:lnTo>
                  <a:lnTo>
                    <a:pt x="499" y="521"/>
                  </a:lnTo>
                  <a:lnTo>
                    <a:pt x="496" y="523"/>
                  </a:lnTo>
                  <a:lnTo>
                    <a:pt x="494" y="525"/>
                  </a:lnTo>
                  <a:lnTo>
                    <a:pt x="492" y="528"/>
                  </a:lnTo>
                  <a:lnTo>
                    <a:pt x="492" y="530"/>
                  </a:lnTo>
                  <a:lnTo>
                    <a:pt x="490" y="534"/>
                  </a:lnTo>
                  <a:lnTo>
                    <a:pt x="488" y="534"/>
                  </a:lnTo>
                  <a:lnTo>
                    <a:pt x="485" y="534"/>
                  </a:lnTo>
                  <a:lnTo>
                    <a:pt x="481" y="532"/>
                  </a:lnTo>
                  <a:lnTo>
                    <a:pt x="477" y="532"/>
                  </a:lnTo>
                  <a:lnTo>
                    <a:pt x="476" y="534"/>
                  </a:lnTo>
                  <a:lnTo>
                    <a:pt x="476" y="535"/>
                  </a:lnTo>
                  <a:lnTo>
                    <a:pt x="479" y="539"/>
                  </a:lnTo>
                  <a:lnTo>
                    <a:pt x="486" y="544"/>
                  </a:lnTo>
                  <a:lnTo>
                    <a:pt x="488" y="546"/>
                  </a:lnTo>
                  <a:lnTo>
                    <a:pt x="488" y="548"/>
                  </a:lnTo>
                  <a:lnTo>
                    <a:pt x="470" y="552"/>
                  </a:lnTo>
                  <a:lnTo>
                    <a:pt x="467" y="555"/>
                  </a:lnTo>
                  <a:lnTo>
                    <a:pt x="465" y="557"/>
                  </a:lnTo>
                  <a:lnTo>
                    <a:pt x="463" y="561"/>
                  </a:lnTo>
                  <a:lnTo>
                    <a:pt x="465" y="566"/>
                  </a:lnTo>
                  <a:lnTo>
                    <a:pt x="468" y="570"/>
                  </a:lnTo>
                  <a:lnTo>
                    <a:pt x="470" y="570"/>
                  </a:lnTo>
                  <a:lnTo>
                    <a:pt x="472" y="573"/>
                  </a:lnTo>
                  <a:lnTo>
                    <a:pt x="474" y="577"/>
                  </a:lnTo>
                  <a:lnTo>
                    <a:pt x="472" y="579"/>
                  </a:lnTo>
                  <a:lnTo>
                    <a:pt x="470" y="582"/>
                  </a:lnTo>
                  <a:lnTo>
                    <a:pt x="468" y="586"/>
                  </a:lnTo>
                  <a:lnTo>
                    <a:pt x="468" y="590"/>
                  </a:lnTo>
                  <a:lnTo>
                    <a:pt x="470" y="593"/>
                  </a:lnTo>
                  <a:lnTo>
                    <a:pt x="476" y="601"/>
                  </a:lnTo>
                  <a:lnTo>
                    <a:pt x="481" y="606"/>
                  </a:lnTo>
                  <a:lnTo>
                    <a:pt x="483" y="610"/>
                  </a:lnTo>
                  <a:lnTo>
                    <a:pt x="485" y="613"/>
                  </a:lnTo>
                  <a:lnTo>
                    <a:pt x="485" y="619"/>
                  </a:lnTo>
                  <a:lnTo>
                    <a:pt x="485" y="622"/>
                  </a:lnTo>
                  <a:lnTo>
                    <a:pt x="483" y="626"/>
                  </a:lnTo>
                  <a:lnTo>
                    <a:pt x="479" y="628"/>
                  </a:lnTo>
                  <a:lnTo>
                    <a:pt x="472" y="628"/>
                  </a:lnTo>
                  <a:lnTo>
                    <a:pt x="463" y="628"/>
                  </a:lnTo>
                  <a:lnTo>
                    <a:pt x="456" y="635"/>
                  </a:lnTo>
                  <a:lnTo>
                    <a:pt x="450" y="637"/>
                  </a:lnTo>
                  <a:lnTo>
                    <a:pt x="443" y="635"/>
                  </a:lnTo>
                  <a:lnTo>
                    <a:pt x="436" y="635"/>
                  </a:lnTo>
                  <a:lnTo>
                    <a:pt x="429" y="637"/>
                  </a:lnTo>
                  <a:lnTo>
                    <a:pt x="423" y="640"/>
                  </a:lnTo>
                  <a:lnTo>
                    <a:pt x="420" y="646"/>
                  </a:lnTo>
                  <a:lnTo>
                    <a:pt x="416" y="653"/>
                  </a:lnTo>
                  <a:lnTo>
                    <a:pt x="416" y="660"/>
                  </a:lnTo>
                  <a:lnTo>
                    <a:pt x="416" y="666"/>
                  </a:lnTo>
                  <a:lnTo>
                    <a:pt x="414" y="673"/>
                  </a:lnTo>
                  <a:lnTo>
                    <a:pt x="410" y="677"/>
                  </a:lnTo>
                  <a:lnTo>
                    <a:pt x="407" y="678"/>
                  </a:lnTo>
                  <a:lnTo>
                    <a:pt x="398" y="680"/>
                  </a:lnTo>
                  <a:lnTo>
                    <a:pt x="389" y="682"/>
                  </a:lnTo>
                  <a:lnTo>
                    <a:pt x="380" y="680"/>
                  </a:lnTo>
                  <a:lnTo>
                    <a:pt x="374" y="680"/>
                  </a:lnTo>
                  <a:lnTo>
                    <a:pt x="369" y="682"/>
                  </a:lnTo>
                  <a:lnTo>
                    <a:pt x="365" y="686"/>
                  </a:lnTo>
                  <a:lnTo>
                    <a:pt x="365" y="693"/>
                  </a:lnTo>
                  <a:lnTo>
                    <a:pt x="367" y="700"/>
                  </a:lnTo>
                  <a:lnTo>
                    <a:pt x="369" y="704"/>
                  </a:lnTo>
                  <a:lnTo>
                    <a:pt x="369" y="709"/>
                  </a:lnTo>
                  <a:lnTo>
                    <a:pt x="365" y="715"/>
                  </a:lnTo>
                  <a:lnTo>
                    <a:pt x="360" y="716"/>
                  </a:lnTo>
                  <a:lnTo>
                    <a:pt x="354" y="718"/>
                  </a:lnTo>
                  <a:lnTo>
                    <a:pt x="349" y="718"/>
                  </a:lnTo>
                  <a:lnTo>
                    <a:pt x="344" y="716"/>
                  </a:lnTo>
                  <a:lnTo>
                    <a:pt x="340" y="715"/>
                  </a:lnTo>
                  <a:lnTo>
                    <a:pt x="334" y="711"/>
                  </a:lnTo>
                  <a:lnTo>
                    <a:pt x="331" y="709"/>
                  </a:lnTo>
                  <a:lnTo>
                    <a:pt x="325" y="707"/>
                  </a:lnTo>
                  <a:lnTo>
                    <a:pt x="324" y="709"/>
                  </a:lnTo>
                  <a:lnTo>
                    <a:pt x="322" y="709"/>
                  </a:lnTo>
                  <a:lnTo>
                    <a:pt x="320" y="713"/>
                  </a:lnTo>
                  <a:lnTo>
                    <a:pt x="322" y="718"/>
                  </a:lnTo>
                  <a:lnTo>
                    <a:pt x="325" y="724"/>
                  </a:lnTo>
                  <a:lnTo>
                    <a:pt x="325" y="729"/>
                  </a:lnTo>
                  <a:lnTo>
                    <a:pt x="325" y="731"/>
                  </a:lnTo>
                  <a:lnTo>
                    <a:pt x="324" y="733"/>
                  </a:lnTo>
                  <a:lnTo>
                    <a:pt x="320" y="734"/>
                  </a:lnTo>
                  <a:lnTo>
                    <a:pt x="313" y="734"/>
                  </a:lnTo>
                  <a:lnTo>
                    <a:pt x="305" y="734"/>
                  </a:lnTo>
                  <a:lnTo>
                    <a:pt x="286" y="734"/>
                  </a:lnTo>
                  <a:lnTo>
                    <a:pt x="282" y="734"/>
                  </a:lnTo>
                  <a:lnTo>
                    <a:pt x="277" y="736"/>
                  </a:lnTo>
                  <a:lnTo>
                    <a:pt x="275" y="738"/>
                  </a:lnTo>
                  <a:lnTo>
                    <a:pt x="273" y="744"/>
                  </a:lnTo>
                  <a:lnTo>
                    <a:pt x="275" y="747"/>
                  </a:lnTo>
                  <a:lnTo>
                    <a:pt x="277" y="751"/>
                  </a:lnTo>
                  <a:lnTo>
                    <a:pt x="282" y="754"/>
                  </a:lnTo>
                  <a:lnTo>
                    <a:pt x="298" y="758"/>
                  </a:lnTo>
                  <a:lnTo>
                    <a:pt x="302" y="762"/>
                  </a:lnTo>
                  <a:lnTo>
                    <a:pt x="305" y="765"/>
                  </a:lnTo>
                  <a:lnTo>
                    <a:pt x="307" y="772"/>
                  </a:lnTo>
                  <a:lnTo>
                    <a:pt x="309" y="780"/>
                  </a:lnTo>
                  <a:lnTo>
                    <a:pt x="311" y="783"/>
                  </a:lnTo>
                  <a:lnTo>
                    <a:pt x="315" y="787"/>
                  </a:lnTo>
                  <a:lnTo>
                    <a:pt x="325" y="791"/>
                  </a:lnTo>
                  <a:lnTo>
                    <a:pt x="334" y="796"/>
                  </a:lnTo>
                  <a:lnTo>
                    <a:pt x="338" y="798"/>
                  </a:lnTo>
                  <a:lnTo>
                    <a:pt x="340" y="803"/>
                  </a:lnTo>
                  <a:lnTo>
                    <a:pt x="340" y="807"/>
                  </a:lnTo>
                  <a:lnTo>
                    <a:pt x="338" y="814"/>
                  </a:lnTo>
                  <a:lnTo>
                    <a:pt x="333" y="821"/>
                  </a:lnTo>
                  <a:lnTo>
                    <a:pt x="327" y="829"/>
                  </a:lnTo>
                  <a:lnTo>
                    <a:pt x="325" y="834"/>
                  </a:lnTo>
                  <a:lnTo>
                    <a:pt x="325" y="839"/>
                  </a:lnTo>
                  <a:lnTo>
                    <a:pt x="325" y="845"/>
                  </a:lnTo>
                  <a:lnTo>
                    <a:pt x="322" y="850"/>
                  </a:lnTo>
                  <a:lnTo>
                    <a:pt x="318" y="854"/>
                  </a:lnTo>
                  <a:lnTo>
                    <a:pt x="315" y="858"/>
                  </a:lnTo>
                  <a:lnTo>
                    <a:pt x="304" y="859"/>
                  </a:lnTo>
                  <a:lnTo>
                    <a:pt x="295" y="861"/>
                  </a:lnTo>
                  <a:lnTo>
                    <a:pt x="284" y="861"/>
                  </a:lnTo>
                  <a:lnTo>
                    <a:pt x="271" y="861"/>
                  </a:lnTo>
                  <a:lnTo>
                    <a:pt x="258" y="859"/>
                  </a:lnTo>
                  <a:lnTo>
                    <a:pt x="253" y="858"/>
                  </a:lnTo>
                  <a:lnTo>
                    <a:pt x="248" y="856"/>
                  </a:lnTo>
                  <a:lnTo>
                    <a:pt x="240" y="850"/>
                  </a:lnTo>
                  <a:lnTo>
                    <a:pt x="235" y="848"/>
                  </a:lnTo>
                  <a:lnTo>
                    <a:pt x="231" y="848"/>
                  </a:lnTo>
                  <a:lnTo>
                    <a:pt x="226" y="852"/>
                  </a:lnTo>
                  <a:lnTo>
                    <a:pt x="224" y="854"/>
                  </a:lnTo>
                  <a:lnTo>
                    <a:pt x="219" y="856"/>
                  </a:lnTo>
                  <a:lnTo>
                    <a:pt x="213" y="858"/>
                  </a:lnTo>
                  <a:lnTo>
                    <a:pt x="208" y="861"/>
                  </a:lnTo>
                  <a:lnTo>
                    <a:pt x="204" y="865"/>
                  </a:lnTo>
                  <a:lnTo>
                    <a:pt x="204" y="872"/>
                  </a:lnTo>
                  <a:lnTo>
                    <a:pt x="206" y="885"/>
                  </a:lnTo>
                  <a:lnTo>
                    <a:pt x="210" y="894"/>
                  </a:lnTo>
                  <a:lnTo>
                    <a:pt x="211" y="905"/>
                  </a:lnTo>
                  <a:lnTo>
                    <a:pt x="210" y="910"/>
                  </a:lnTo>
                  <a:lnTo>
                    <a:pt x="208" y="915"/>
                  </a:lnTo>
                  <a:lnTo>
                    <a:pt x="201" y="926"/>
                  </a:lnTo>
                  <a:lnTo>
                    <a:pt x="199" y="932"/>
                  </a:lnTo>
                  <a:lnTo>
                    <a:pt x="199" y="939"/>
                  </a:lnTo>
                  <a:lnTo>
                    <a:pt x="202" y="950"/>
                  </a:lnTo>
                  <a:lnTo>
                    <a:pt x="206" y="962"/>
                  </a:lnTo>
                  <a:lnTo>
                    <a:pt x="213" y="972"/>
                  </a:lnTo>
                  <a:lnTo>
                    <a:pt x="220" y="979"/>
                  </a:lnTo>
                  <a:lnTo>
                    <a:pt x="229" y="982"/>
                  </a:lnTo>
                  <a:lnTo>
                    <a:pt x="239" y="986"/>
                  </a:lnTo>
                  <a:lnTo>
                    <a:pt x="251" y="991"/>
                  </a:lnTo>
                  <a:lnTo>
                    <a:pt x="258" y="993"/>
                  </a:lnTo>
                  <a:lnTo>
                    <a:pt x="266" y="995"/>
                  </a:lnTo>
                  <a:lnTo>
                    <a:pt x="275" y="993"/>
                  </a:lnTo>
                  <a:lnTo>
                    <a:pt x="280" y="993"/>
                  </a:lnTo>
                  <a:lnTo>
                    <a:pt x="286" y="991"/>
                  </a:lnTo>
                  <a:lnTo>
                    <a:pt x="295" y="995"/>
                  </a:lnTo>
                  <a:lnTo>
                    <a:pt x="298" y="997"/>
                  </a:lnTo>
                  <a:lnTo>
                    <a:pt x="304" y="997"/>
                  </a:lnTo>
                  <a:lnTo>
                    <a:pt x="307" y="995"/>
                  </a:lnTo>
                  <a:lnTo>
                    <a:pt x="311" y="991"/>
                  </a:lnTo>
                  <a:lnTo>
                    <a:pt x="316" y="984"/>
                  </a:lnTo>
                  <a:lnTo>
                    <a:pt x="322" y="977"/>
                  </a:lnTo>
                  <a:lnTo>
                    <a:pt x="329" y="972"/>
                  </a:lnTo>
                  <a:lnTo>
                    <a:pt x="340" y="964"/>
                  </a:lnTo>
                  <a:lnTo>
                    <a:pt x="344" y="961"/>
                  </a:lnTo>
                  <a:lnTo>
                    <a:pt x="345" y="955"/>
                  </a:lnTo>
                  <a:lnTo>
                    <a:pt x="347" y="948"/>
                  </a:lnTo>
                  <a:lnTo>
                    <a:pt x="347" y="941"/>
                  </a:lnTo>
                  <a:lnTo>
                    <a:pt x="347" y="934"/>
                  </a:lnTo>
                  <a:lnTo>
                    <a:pt x="349" y="926"/>
                  </a:lnTo>
                  <a:lnTo>
                    <a:pt x="358" y="912"/>
                  </a:lnTo>
                  <a:lnTo>
                    <a:pt x="365" y="905"/>
                  </a:lnTo>
                  <a:lnTo>
                    <a:pt x="371" y="899"/>
                  </a:lnTo>
                  <a:lnTo>
                    <a:pt x="383" y="894"/>
                  </a:lnTo>
                  <a:lnTo>
                    <a:pt x="391" y="890"/>
                  </a:lnTo>
                  <a:lnTo>
                    <a:pt x="394" y="886"/>
                  </a:lnTo>
                  <a:lnTo>
                    <a:pt x="396" y="879"/>
                  </a:lnTo>
                  <a:lnTo>
                    <a:pt x="394" y="872"/>
                  </a:lnTo>
                  <a:lnTo>
                    <a:pt x="394" y="867"/>
                  </a:lnTo>
                  <a:lnTo>
                    <a:pt x="396" y="863"/>
                  </a:lnTo>
                  <a:lnTo>
                    <a:pt x="400" y="859"/>
                  </a:lnTo>
                  <a:lnTo>
                    <a:pt x="407" y="854"/>
                  </a:lnTo>
                  <a:lnTo>
                    <a:pt x="412" y="854"/>
                  </a:lnTo>
                  <a:lnTo>
                    <a:pt x="416" y="854"/>
                  </a:lnTo>
                  <a:lnTo>
                    <a:pt x="425" y="858"/>
                  </a:lnTo>
                  <a:lnTo>
                    <a:pt x="436" y="859"/>
                  </a:lnTo>
                  <a:lnTo>
                    <a:pt x="443" y="859"/>
                  </a:lnTo>
                  <a:lnTo>
                    <a:pt x="450" y="856"/>
                  </a:lnTo>
                  <a:lnTo>
                    <a:pt x="459" y="848"/>
                  </a:lnTo>
                  <a:lnTo>
                    <a:pt x="468" y="839"/>
                  </a:lnTo>
                  <a:lnTo>
                    <a:pt x="470" y="836"/>
                  </a:lnTo>
                  <a:lnTo>
                    <a:pt x="474" y="836"/>
                  </a:lnTo>
                  <a:lnTo>
                    <a:pt x="481" y="836"/>
                  </a:lnTo>
                  <a:lnTo>
                    <a:pt x="488" y="838"/>
                  </a:lnTo>
                  <a:lnTo>
                    <a:pt x="496" y="843"/>
                  </a:lnTo>
                  <a:lnTo>
                    <a:pt x="501" y="848"/>
                  </a:lnTo>
                  <a:lnTo>
                    <a:pt x="505" y="856"/>
                  </a:lnTo>
                  <a:lnTo>
                    <a:pt x="506" y="865"/>
                  </a:lnTo>
                  <a:lnTo>
                    <a:pt x="510" y="872"/>
                  </a:lnTo>
                  <a:lnTo>
                    <a:pt x="521" y="885"/>
                  </a:lnTo>
                  <a:lnTo>
                    <a:pt x="528" y="892"/>
                  </a:lnTo>
                  <a:lnTo>
                    <a:pt x="534" y="896"/>
                  </a:lnTo>
                  <a:lnTo>
                    <a:pt x="548" y="905"/>
                  </a:lnTo>
                  <a:lnTo>
                    <a:pt x="564" y="912"/>
                  </a:lnTo>
                  <a:lnTo>
                    <a:pt x="572" y="917"/>
                  </a:lnTo>
                  <a:lnTo>
                    <a:pt x="577" y="926"/>
                  </a:lnTo>
                  <a:lnTo>
                    <a:pt x="582" y="939"/>
                  </a:lnTo>
                  <a:lnTo>
                    <a:pt x="582" y="952"/>
                  </a:lnTo>
                  <a:lnTo>
                    <a:pt x="581" y="961"/>
                  </a:lnTo>
                  <a:lnTo>
                    <a:pt x="581" y="966"/>
                  </a:lnTo>
                  <a:lnTo>
                    <a:pt x="581" y="970"/>
                  </a:lnTo>
                  <a:lnTo>
                    <a:pt x="577" y="972"/>
                  </a:lnTo>
                  <a:lnTo>
                    <a:pt x="575" y="972"/>
                  </a:lnTo>
                  <a:lnTo>
                    <a:pt x="570" y="972"/>
                  </a:lnTo>
                  <a:lnTo>
                    <a:pt x="559" y="970"/>
                  </a:lnTo>
                  <a:lnTo>
                    <a:pt x="550" y="970"/>
                  </a:lnTo>
                  <a:lnTo>
                    <a:pt x="544" y="970"/>
                  </a:lnTo>
                  <a:lnTo>
                    <a:pt x="543" y="972"/>
                  </a:lnTo>
                  <a:lnTo>
                    <a:pt x="541" y="973"/>
                  </a:lnTo>
                  <a:lnTo>
                    <a:pt x="541" y="977"/>
                  </a:lnTo>
                  <a:lnTo>
                    <a:pt x="541" y="982"/>
                  </a:lnTo>
                  <a:lnTo>
                    <a:pt x="546" y="988"/>
                  </a:lnTo>
                  <a:lnTo>
                    <a:pt x="552" y="991"/>
                  </a:lnTo>
                  <a:lnTo>
                    <a:pt x="559" y="993"/>
                  </a:lnTo>
                  <a:lnTo>
                    <a:pt x="564" y="993"/>
                  </a:lnTo>
                  <a:lnTo>
                    <a:pt x="570" y="991"/>
                  </a:lnTo>
                  <a:lnTo>
                    <a:pt x="572" y="990"/>
                  </a:lnTo>
                  <a:lnTo>
                    <a:pt x="573" y="986"/>
                  </a:lnTo>
                  <a:lnTo>
                    <a:pt x="577" y="979"/>
                  </a:lnTo>
                  <a:lnTo>
                    <a:pt x="579" y="977"/>
                  </a:lnTo>
                  <a:lnTo>
                    <a:pt x="581" y="975"/>
                  </a:lnTo>
                  <a:lnTo>
                    <a:pt x="586" y="973"/>
                  </a:lnTo>
                  <a:lnTo>
                    <a:pt x="590" y="968"/>
                  </a:lnTo>
                  <a:lnTo>
                    <a:pt x="595" y="962"/>
                  </a:lnTo>
                  <a:lnTo>
                    <a:pt x="601" y="955"/>
                  </a:lnTo>
                  <a:lnTo>
                    <a:pt x="602" y="950"/>
                  </a:lnTo>
                  <a:lnTo>
                    <a:pt x="602" y="946"/>
                  </a:lnTo>
                  <a:lnTo>
                    <a:pt x="599" y="939"/>
                  </a:lnTo>
                  <a:lnTo>
                    <a:pt x="597" y="935"/>
                  </a:lnTo>
                  <a:lnTo>
                    <a:pt x="597" y="930"/>
                  </a:lnTo>
                  <a:lnTo>
                    <a:pt x="599" y="923"/>
                  </a:lnTo>
                  <a:lnTo>
                    <a:pt x="601" y="921"/>
                  </a:lnTo>
                  <a:lnTo>
                    <a:pt x="604" y="921"/>
                  </a:lnTo>
                  <a:lnTo>
                    <a:pt x="610" y="923"/>
                  </a:lnTo>
                  <a:lnTo>
                    <a:pt x="615" y="926"/>
                  </a:lnTo>
                  <a:lnTo>
                    <a:pt x="617" y="926"/>
                  </a:lnTo>
                  <a:lnTo>
                    <a:pt x="619" y="926"/>
                  </a:lnTo>
                  <a:lnTo>
                    <a:pt x="620" y="924"/>
                  </a:lnTo>
                  <a:lnTo>
                    <a:pt x="620" y="923"/>
                  </a:lnTo>
                  <a:lnTo>
                    <a:pt x="617" y="917"/>
                  </a:lnTo>
                  <a:lnTo>
                    <a:pt x="608" y="910"/>
                  </a:lnTo>
                  <a:lnTo>
                    <a:pt x="601" y="906"/>
                  </a:lnTo>
                  <a:lnTo>
                    <a:pt x="593" y="905"/>
                  </a:lnTo>
                  <a:lnTo>
                    <a:pt x="582" y="892"/>
                  </a:lnTo>
                  <a:lnTo>
                    <a:pt x="577" y="888"/>
                  </a:lnTo>
                  <a:lnTo>
                    <a:pt x="570" y="883"/>
                  </a:lnTo>
                  <a:lnTo>
                    <a:pt x="563" y="879"/>
                  </a:lnTo>
                  <a:lnTo>
                    <a:pt x="555" y="874"/>
                  </a:lnTo>
                  <a:lnTo>
                    <a:pt x="548" y="863"/>
                  </a:lnTo>
                  <a:lnTo>
                    <a:pt x="543" y="854"/>
                  </a:lnTo>
                  <a:lnTo>
                    <a:pt x="537" y="845"/>
                  </a:lnTo>
                  <a:lnTo>
                    <a:pt x="532" y="838"/>
                  </a:lnTo>
                  <a:lnTo>
                    <a:pt x="530" y="830"/>
                  </a:lnTo>
                  <a:lnTo>
                    <a:pt x="530" y="823"/>
                  </a:lnTo>
                  <a:lnTo>
                    <a:pt x="530" y="821"/>
                  </a:lnTo>
                  <a:lnTo>
                    <a:pt x="534" y="820"/>
                  </a:lnTo>
                  <a:lnTo>
                    <a:pt x="535" y="818"/>
                  </a:lnTo>
                  <a:lnTo>
                    <a:pt x="541" y="818"/>
                  </a:lnTo>
                  <a:lnTo>
                    <a:pt x="544" y="820"/>
                  </a:lnTo>
                  <a:lnTo>
                    <a:pt x="550" y="821"/>
                  </a:lnTo>
                  <a:lnTo>
                    <a:pt x="555" y="829"/>
                  </a:lnTo>
                  <a:lnTo>
                    <a:pt x="561" y="839"/>
                  </a:lnTo>
                  <a:lnTo>
                    <a:pt x="568" y="848"/>
                  </a:lnTo>
                  <a:lnTo>
                    <a:pt x="575" y="854"/>
                  </a:lnTo>
                  <a:lnTo>
                    <a:pt x="582" y="859"/>
                  </a:lnTo>
                  <a:lnTo>
                    <a:pt x="599" y="868"/>
                  </a:lnTo>
                  <a:lnTo>
                    <a:pt x="613" y="876"/>
                  </a:lnTo>
                  <a:lnTo>
                    <a:pt x="620" y="877"/>
                  </a:lnTo>
                  <a:lnTo>
                    <a:pt x="626" y="881"/>
                  </a:lnTo>
                  <a:lnTo>
                    <a:pt x="633" y="888"/>
                  </a:lnTo>
                  <a:lnTo>
                    <a:pt x="637" y="896"/>
                  </a:lnTo>
                  <a:lnTo>
                    <a:pt x="639" y="908"/>
                  </a:lnTo>
                  <a:lnTo>
                    <a:pt x="640" y="923"/>
                  </a:lnTo>
                  <a:lnTo>
                    <a:pt x="642" y="928"/>
                  </a:lnTo>
                  <a:lnTo>
                    <a:pt x="644" y="935"/>
                  </a:lnTo>
                  <a:lnTo>
                    <a:pt x="653" y="946"/>
                  </a:lnTo>
                  <a:lnTo>
                    <a:pt x="662" y="953"/>
                  </a:lnTo>
                  <a:lnTo>
                    <a:pt x="669" y="961"/>
                  </a:lnTo>
                  <a:lnTo>
                    <a:pt x="678" y="964"/>
                  </a:lnTo>
                  <a:lnTo>
                    <a:pt x="682" y="966"/>
                  </a:lnTo>
                  <a:lnTo>
                    <a:pt x="686" y="970"/>
                  </a:lnTo>
                  <a:lnTo>
                    <a:pt x="684" y="972"/>
                  </a:lnTo>
                  <a:lnTo>
                    <a:pt x="682" y="973"/>
                  </a:lnTo>
                  <a:lnTo>
                    <a:pt x="675" y="973"/>
                  </a:lnTo>
                  <a:lnTo>
                    <a:pt x="671" y="975"/>
                  </a:lnTo>
                  <a:lnTo>
                    <a:pt x="671" y="977"/>
                  </a:lnTo>
                  <a:lnTo>
                    <a:pt x="671" y="984"/>
                  </a:lnTo>
                  <a:lnTo>
                    <a:pt x="673" y="990"/>
                  </a:lnTo>
                  <a:lnTo>
                    <a:pt x="677" y="993"/>
                  </a:lnTo>
                  <a:lnTo>
                    <a:pt x="682" y="995"/>
                  </a:lnTo>
                  <a:lnTo>
                    <a:pt x="687" y="995"/>
                  </a:lnTo>
                  <a:lnTo>
                    <a:pt x="691" y="995"/>
                  </a:lnTo>
                  <a:lnTo>
                    <a:pt x="693" y="993"/>
                  </a:lnTo>
                  <a:lnTo>
                    <a:pt x="695" y="990"/>
                  </a:lnTo>
                  <a:lnTo>
                    <a:pt x="696" y="986"/>
                  </a:lnTo>
                  <a:lnTo>
                    <a:pt x="696" y="981"/>
                  </a:lnTo>
                  <a:lnTo>
                    <a:pt x="698" y="979"/>
                  </a:lnTo>
                  <a:lnTo>
                    <a:pt x="700" y="977"/>
                  </a:lnTo>
                  <a:lnTo>
                    <a:pt x="706" y="975"/>
                  </a:lnTo>
                  <a:lnTo>
                    <a:pt x="709" y="973"/>
                  </a:lnTo>
                  <a:lnTo>
                    <a:pt x="713" y="972"/>
                  </a:lnTo>
                  <a:lnTo>
                    <a:pt x="713" y="966"/>
                  </a:lnTo>
                  <a:lnTo>
                    <a:pt x="711" y="962"/>
                  </a:lnTo>
                  <a:lnTo>
                    <a:pt x="707" y="957"/>
                  </a:lnTo>
                  <a:lnTo>
                    <a:pt x="702" y="952"/>
                  </a:lnTo>
                  <a:lnTo>
                    <a:pt x="696" y="944"/>
                  </a:lnTo>
                  <a:lnTo>
                    <a:pt x="695" y="939"/>
                  </a:lnTo>
                  <a:lnTo>
                    <a:pt x="696" y="935"/>
                  </a:lnTo>
                  <a:lnTo>
                    <a:pt x="698" y="932"/>
                  </a:lnTo>
                  <a:lnTo>
                    <a:pt x="702" y="930"/>
                  </a:lnTo>
                  <a:lnTo>
                    <a:pt x="711" y="930"/>
                  </a:lnTo>
                  <a:lnTo>
                    <a:pt x="715" y="928"/>
                  </a:lnTo>
                  <a:lnTo>
                    <a:pt x="716" y="924"/>
                  </a:lnTo>
                  <a:lnTo>
                    <a:pt x="718" y="919"/>
                  </a:lnTo>
                  <a:lnTo>
                    <a:pt x="720" y="915"/>
                  </a:lnTo>
                  <a:lnTo>
                    <a:pt x="722" y="912"/>
                  </a:lnTo>
                  <a:lnTo>
                    <a:pt x="724" y="910"/>
                  </a:lnTo>
                  <a:lnTo>
                    <a:pt x="729" y="910"/>
                  </a:lnTo>
                  <a:lnTo>
                    <a:pt x="734" y="912"/>
                  </a:lnTo>
                  <a:lnTo>
                    <a:pt x="744" y="915"/>
                  </a:lnTo>
                  <a:lnTo>
                    <a:pt x="747" y="917"/>
                  </a:lnTo>
                  <a:lnTo>
                    <a:pt x="749" y="923"/>
                  </a:lnTo>
                  <a:lnTo>
                    <a:pt x="754" y="934"/>
                  </a:lnTo>
                  <a:lnTo>
                    <a:pt x="756" y="939"/>
                  </a:lnTo>
                  <a:lnTo>
                    <a:pt x="758" y="946"/>
                  </a:lnTo>
                  <a:lnTo>
                    <a:pt x="756" y="968"/>
                  </a:lnTo>
                  <a:lnTo>
                    <a:pt x="756" y="972"/>
                  </a:lnTo>
                  <a:lnTo>
                    <a:pt x="758" y="977"/>
                  </a:lnTo>
                  <a:lnTo>
                    <a:pt x="760" y="981"/>
                  </a:lnTo>
                  <a:lnTo>
                    <a:pt x="765" y="986"/>
                  </a:lnTo>
                  <a:lnTo>
                    <a:pt x="778" y="995"/>
                  </a:lnTo>
                  <a:lnTo>
                    <a:pt x="785" y="1004"/>
                  </a:lnTo>
                  <a:lnTo>
                    <a:pt x="789" y="1010"/>
                  </a:lnTo>
                  <a:lnTo>
                    <a:pt x="792" y="1013"/>
                  </a:lnTo>
                  <a:lnTo>
                    <a:pt x="798" y="1015"/>
                  </a:lnTo>
                  <a:lnTo>
                    <a:pt x="801" y="1017"/>
                  </a:lnTo>
                  <a:lnTo>
                    <a:pt x="805" y="1015"/>
                  </a:lnTo>
                  <a:lnTo>
                    <a:pt x="809" y="1013"/>
                  </a:lnTo>
                  <a:lnTo>
                    <a:pt x="814" y="1010"/>
                  </a:lnTo>
                  <a:lnTo>
                    <a:pt x="821" y="1004"/>
                  </a:lnTo>
                  <a:lnTo>
                    <a:pt x="829" y="1004"/>
                  </a:lnTo>
                  <a:lnTo>
                    <a:pt x="834" y="1006"/>
                  </a:lnTo>
                  <a:lnTo>
                    <a:pt x="839" y="1010"/>
                  </a:lnTo>
                  <a:lnTo>
                    <a:pt x="845" y="1013"/>
                  </a:lnTo>
                  <a:lnTo>
                    <a:pt x="852" y="1015"/>
                  </a:lnTo>
                  <a:lnTo>
                    <a:pt x="863" y="1015"/>
                  </a:lnTo>
                  <a:lnTo>
                    <a:pt x="872" y="1013"/>
                  </a:lnTo>
                  <a:lnTo>
                    <a:pt x="879" y="1010"/>
                  </a:lnTo>
                  <a:lnTo>
                    <a:pt x="887" y="1000"/>
                  </a:lnTo>
                  <a:lnTo>
                    <a:pt x="888" y="999"/>
                  </a:lnTo>
                  <a:lnTo>
                    <a:pt x="892" y="999"/>
                  </a:lnTo>
                  <a:lnTo>
                    <a:pt x="894" y="1000"/>
                  </a:lnTo>
                  <a:lnTo>
                    <a:pt x="897" y="1002"/>
                  </a:lnTo>
                  <a:lnTo>
                    <a:pt x="899" y="1008"/>
                  </a:lnTo>
                  <a:lnTo>
                    <a:pt x="901" y="1011"/>
                  </a:lnTo>
                  <a:lnTo>
                    <a:pt x="899" y="1017"/>
                  </a:lnTo>
                  <a:lnTo>
                    <a:pt x="897" y="1024"/>
                  </a:lnTo>
                  <a:lnTo>
                    <a:pt x="892" y="1037"/>
                  </a:lnTo>
                  <a:lnTo>
                    <a:pt x="885" y="1048"/>
                  </a:lnTo>
                  <a:lnTo>
                    <a:pt x="899" y="1042"/>
                  </a:lnTo>
                  <a:lnTo>
                    <a:pt x="914" y="1037"/>
                  </a:lnTo>
                  <a:lnTo>
                    <a:pt x="928" y="1035"/>
                  </a:lnTo>
                  <a:lnTo>
                    <a:pt x="941" y="1033"/>
                  </a:lnTo>
                  <a:lnTo>
                    <a:pt x="955" y="1035"/>
                  </a:lnTo>
                  <a:lnTo>
                    <a:pt x="968" y="1035"/>
                  </a:lnTo>
                  <a:lnTo>
                    <a:pt x="995" y="1040"/>
                  </a:lnTo>
                  <a:lnTo>
                    <a:pt x="1022" y="1046"/>
                  </a:lnTo>
                  <a:lnTo>
                    <a:pt x="1049" y="1049"/>
                  </a:lnTo>
                  <a:lnTo>
                    <a:pt x="1064" y="1049"/>
                  </a:lnTo>
                  <a:lnTo>
                    <a:pt x="1078" y="1049"/>
                  </a:lnTo>
                  <a:lnTo>
                    <a:pt x="1095" y="1048"/>
                  </a:lnTo>
                  <a:lnTo>
                    <a:pt x="1109" y="1044"/>
                  </a:lnTo>
                  <a:close/>
                </a:path>
              </a:pathLst>
            </a:custGeom>
            <a:solidFill>
              <a:srgbClr val="FAA41A"/>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TW" altLang="en-US"/>
            </a:p>
          </p:txBody>
        </p:sp>
        <p:sp>
          <p:nvSpPr>
            <p:cNvPr id="35871" name="Freeform 13"/>
            <p:cNvSpPr>
              <a:spLocks noEditPoints="1"/>
            </p:cNvSpPr>
            <p:nvPr/>
          </p:nvSpPr>
          <p:spPr bwMode="auto">
            <a:xfrm>
              <a:off x="3886200" y="3357563"/>
              <a:ext cx="1665288" cy="2200275"/>
            </a:xfrm>
            <a:custGeom>
              <a:avLst/>
              <a:gdLst>
                <a:gd name="T0" fmla="*/ 2147483647 w 1049"/>
                <a:gd name="T1" fmla="*/ 2147483647 h 1386"/>
                <a:gd name="T2" fmla="*/ 2147483647 w 1049"/>
                <a:gd name="T3" fmla="*/ 2147483647 h 1386"/>
                <a:gd name="T4" fmla="*/ 2147483647 w 1049"/>
                <a:gd name="T5" fmla="*/ 2147483647 h 1386"/>
                <a:gd name="T6" fmla="*/ 2147483647 w 1049"/>
                <a:gd name="T7" fmla="*/ 2147483647 h 1386"/>
                <a:gd name="T8" fmla="*/ 2147483647 w 1049"/>
                <a:gd name="T9" fmla="*/ 2147483647 h 1386"/>
                <a:gd name="T10" fmla="*/ 2147483647 w 1049"/>
                <a:gd name="T11" fmla="*/ 2147483647 h 1386"/>
                <a:gd name="T12" fmla="*/ 2147483647 w 1049"/>
                <a:gd name="T13" fmla="*/ 2147483647 h 1386"/>
                <a:gd name="T14" fmla="*/ 2147483647 w 1049"/>
                <a:gd name="T15" fmla="*/ 2147483647 h 1386"/>
                <a:gd name="T16" fmla="*/ 2147483647 w 1049"/>
                <a:gd name="T17" fmla="*/ 2147483647 h 1386"/>
                <a:gd name="T18" fmla="*/ 2147483647 w 1049"/>
                <a:gd name="T19" fmla="*/ 2147483647 h 1386"/>
                <a:gd name="T20" fmla="*/ 2147483647 w 1049"/>
                <a:gd name="T21" fmla="*/ 2147483647 h 1386"/>
                <a:gd name="T22" fmla="*/ 2147483647 w 1049"/>
                <a:gd name="T23" fmla="*/ 2147483647 h 1386"/>
                <a:gd name="T24" fmla="*/ 2147483647 w 1049"/>
                <a:gd name="T25" fmla="*/ 2147483647 h 1386"/>
                <a:gd name="T26" fmla="*/ 2147483647 w 1049"/>
                <a:gd name="T27" fmla="*/ 2147483647 h 1386"/>
                <a:gd name="T28" fmla="*/ 2147483647 w 1049"/>
                <a:gd name="T29" fmla="*/ 2147483647 h 1386"/>
                <a:gd name="T30" fmla="*/ 2147483647 w 1049"/>
                <a:gd name="T31" fmla="*/ 2147483647 h 1386"/>
                <a:gd name="T32" fmla="*/ 2147483647 w 1049"/>
                <a:gd name="T33" fmla="*/ 2147483647 h 1386"/>
                <a:gd name="T34" fmla="*/ 2147483647 w 1049"/>
                <a:gd name="T35" fmla="*/ 2147483647 h 1386"/>
                <a:gd name="T36" fmla="*/ 2147483647 w 1049"/>
                <a:gd name="T37" fmla="*/ 2147483647 h 1386"/>
                <a:gd name="T38" fmla="*/ 2147483647 w 1049"/>
                <a:gd name="T39" fmla="*/ 2147483647 h 1386"/>
                <a:gd name="T40" fmla="*/ 2147483647 w 1049"/>
                <a:gd name="T41" fmla="*/ 2147483647 h 1386"/>
                <a:gd name="T42" fmla="*/ 2147483647 w 1049"/>
                <a:gd name="T43" fmla="*/ 2147483647 h 1386"/>
                <a:gd name="T44" fmla="*/ 2147483647 w 1049"/>
                <a:gd name="T45" fmla="*/ 2147483647 h 1386"/>
                <a:gd name="T46" fmla="*/ 2147483647 w 1049"/>
                <a:gd name="T47" fmla="*/ 2147483647 h 1386"/>
                <a:gd name="T48" fmla="*/ 2147483647 w 1049"/>
                <a:gd name="T49" fmla="*/ 2147483647 h 1386"/>
                <a:gd name="T50" fmla="*/ 2147483647 w 1049"/>
                <a:gd name="T51" fmla="*/ 2147483647 h 1386"/>
                <a:gd name="T52" fmla="*/ 2147483647 w 1049"/>
                <a:gd name="T53" fmla="*/ 2147483647 h 1386"/>
                <a:gd name="T54" fmla="*/ 2147483647 w 1049"/>
                <a:gd name="T55" fmla="*/ 2147483647 h 1386"/>
                <a:gd name="T56" fmla="*/ 2147483647 w 1049"/>
                <a:gd name="T57" fmla="*/ 2147483647 h 1386"/>
                <a:gd name="T58" fmla="*/ 2147483647 w 1049"/>
                <a:gd name="T59" fmla="*/ 2147483647 h 1386"/>
                <a:gd name="T60" fmla="*/ 2147483647 w 1049"/>
                <a:gd name="T61" fmla="*/ 2147483647 h 1386"/>
                <a:gd name="T62" fmla="*/ 2147483647 w 1049"/>
                <a:gd name="T63" fmla="*/ 2147483647 h 1386"/>
                <a:gd name="T64" fmla="*/ 2147483647 w 1049"/>
                <a:gd name="T65" fmla="*/ 2147483647 h 1386"/>
                <a:gd name="T66" fmla="*/ 2147483647 w 1049"/>
                <a:gd name="T67" fmla="*/ 2147483647 h 1386"/>
                <a:gd name="T68" fmla="*/ 2147483647 w 1049"/>
                <a:gd name="T69" fmla="*/ 2147483647 h 1386"/>
                <a:gd name="T70" fmla="*/ 2147483647 w 1049"/>
                <a:gd name="T71" fmla="*/ 2147483647 h 1386"/>
                <a:gd name="T72" fmla="*/ 2147483647 w 1049"/>
                <a:gd name="T73" fmla="*/ 2147483647 h 1386"/>
                <a:gd name="T74" fmla="*/ 2147483647 w 1049"/>
                <a:gd name="T75" fmla="*/ 2147483647 h 1386"/>
                <a:gd name="T76" fmla="*/ 2147483647 w 1049"/>
                <a:gd name="T77" fmla="*/ 2147483647 h 1386"/>
                <a:gd name="T78" fmla="*/ 2147483647 w 1049"/>
                <a:gd name="T79" fmla="*/ 2147483647 h 1386"/>
                <a:gd name="T80" fmla="*/ 2147483647 w 1049"/>
                <a:gd name="T81" fmla="*/ 2147483647 h 1386"/>
                <a:gd name="T82" fmla="*/ 2147483647 w 1049"/>
                <a:gd name="T83" fmla="*/ 2147483647 h 1386"/>
                <a:gd name="T84" fmla="*/ 2147483647 w 1049"/>
                <a:gd name="T85" fmla="*/ 2147483647 h 1386"/>
                <a:gd name="T86" fmla="*/ 2147483647 w 1049"/>
                <a:gd name="T87" fmla="*/ 2147483647 h 1386"/>
                <a:gd name="T88" fmla="*/ 2147483647 w 1049"/>
                <a:gd name="T89" fmla="*/ 2147483647 h 1386"/>
                <a:gd name="T90" fmla="*/ 2147483647 w 1049"/>
                <a:gd name="T91" fmla="*/ 2147483647 h 1386"/>
                <a:gd name="T92" fmla="*/ 2147483647 w 1049"/>
                <a:gd name="T93" fmla="*/ 2147483647 h 1386"/>
                <a:gd name="T94" fmla="*/ 2147483647 w 1049"/>
                <a:gd name="T95" fmla="*/ 2147483647 h 1386"/>
                <a:gd name="T96" fmla="*/ 2147483647 w 1049"/>
                <a:gd name="T97" fmla="*/ 2147483647 h 1386"/>
                <a:gd name="T98" fmla="*/ 2147483647 w 1049"/>
                <a:gd name="T99" fmla="*/ 2147483647 h 1386"/>
                <a:gd name="T100" fmla="*/ 2147483647 w 1049"/>
                <a:gd name="T101" fmla="*/ 2147483647 h 1386"/>
                <a:gd name="T102" fmla="*/ 2147483647 w 1049"/>
                <a:gd name="T103" fmla="*/ 2147483647 h 1386"/>
                <a:gd name="T104" fmla="*/ 2147483647 w 1049"/>
                <a:gd name="T105" fmla="*/ 2147483647 h 1386"/>
                <a:gd name="T106" fmla="*/ 2147483647 w 1049"/>
                <a:gd name="T107" fmla="*/ 2147483647 h 1386"/>
                <a:gd name="T108" fmla="*/ 2147483647 w 1049"/>
                <a:gd name="T109" fmla="*/ 2147483647 h 1386"/>
                <a:gd name="T110" fmla="*/ 2147483647 w 1049"/>
                <a:gd name="T111" fmla="*/ 2147483647 h 1386"/>
                <a:gd name="T112" fmla="*/ 2147483647 w 1049"/>
                <a:gd name="T113" fmla="*/ 2147483647 h 1386"/>
                <a:gd name="T114" fmla="*/ 2147483647 w 1049"/>
                <a:gd name="T115" fmla="*/ 2147483647 h 1386"/>
                <a:gd name="T116" fmla="*/ 2147483647 w 1049"/>
                <a:gd name="T117" fmla="*/ 2147483647 h 1386"/>
                <a:gd name="T118" fmla="*/ 2147483647 w 1049"/>
                <a:gd name="T119" fmla="*/ 2147483647 h 1386"/>
                <a:gd name="T120" fmla="*/ 2147483647 w 1049"/>
                <a:gd name="T121" fmla="*/ 2147483647 h 1386"/>
                <a:gd name="T122" fmla="*/ 2147483647 w 1049"/>
                <a:gd name="T123" fmla="*/ 2147483647 h 138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049" h="1386">
                  <a:moveTo>
                    <a:pt x="1011" y="1022"/>
                  </a:moveTo>
                  <a:lnTo>
                    <a:pt x="1011" y="1022"/>
                  </a:lnTo>
                  <a:lnTo>
                    <a:pt x="1010" y="1031"/>
                  </a:lnTo>
                  <a:lnTo>
                    <a:pt x="1010" y="1040"/>
                  </a:lnTo>
                  <a:lnTo>
                    <a:pt x="1011" y="1053"/>
                  </a:lnTo>
                  <a:lnTo>
                    <a:pt x="1011" y="1066"/>
                  </a:lnTo>
                  <a:lnTo>
                    <a:pt x="1010" y="1077"/>
                  </a:lnTo>
                  <a:lnTo>
                    <a:pt x="1006" y="1089"/>
                  </a:lnTo>
                  <a:lnTo>
                    <a:pt x="995" y="1111"/>
                  </a:lnTo>
                  <a:lnTo>
                    <a:pt x="990" y="1122"/>
                  </a:lnTo>
                  <a:lnTo>
                    <a:pt x="988" y="1135"/>
                  </a:lnTo>
                  <a:lnTo>
                    <a:pt x="984" y="1147"/>
                  </a:lnTo>
                  <a:lnTo>
                    <a:pt x="979" y="1158"/>
                  </a:lnTo>
                  <a:lnTo>
                    <a:pt x="973" y="1169"/>
                  </a:lnTo>
                  <a:lnTo>
                    <a:pt x="970" y="1182"/>
                  </a:lnTo>
                  <a:lnTo>
                    <a:pt x="966" y="1200"/>
                  </a:lnTo>
                  <a:lnTo>
                    <a:pt x="963" y="1209"/>
                  </a:lnTo>
                  <a:lnTo>
                    <a:pt x="959" y="1212"/>
                  </a:lnTo>
                  <a:lnTo>
                    <a:pt x="955" y="1214"/>
                  </a:lnTo>
                  <a:lnTo>
                    <a:pt x="952" y="1216"/>
                  </a:lnTo>
                  <a:lnTo>
                    <a:pt x="946" y="1216"/>
                  </a:lnTo>
                  <a:lnTo>
                    <a:pt x="937" y="1214"/>
                  </a:lnTo>
                  <a:lnTo>
                    <a:pt x="928" y="1209"/>
                  </a:lnTo>
                  <a:lnTo>
                    <a:pt x="923" y="1200"/>
                  </a:lnTo>
                  <a:lnTo>
                    <a:pt x="919" y="1192"/>
                  </a:lnTo>
                  <a:lnTo>
                    <a:pt x="917" y="1185"/>
                  </a:lnTo>
                  <a:lnTo>
                    <a:pt x="906" y="1171"/>
                  </a:lnTo>
                  <a:lnTo>
                    <a:pt x="905" y="1163"/>
                  </a:lnTo>
                  <a:lnTo>
                    <a:pt x="903" y="1153"/>
                  </a:lnTo>
                  <a:lnTo>
                    <a:pt x="905" y="1144"/>
                  </a:lnTo>
                  <a:lnTo>
                    <a:pt x="908" y="1135"/>
                  </a:lnTo>
                  <a:lnTo>
                    <a:pt x="912" y="1127"/>
                  </a:lnTo>
                  <a:lnTo>
                    <a:pt x="919" y="1120"/>
                  </a:lnTo>
                  <a:lnTo>
                    <a:pt x="925" y="1111"/>
                  </a:lnTo>
                  <a:lnTo>
                    <a:pt x="928" y="1104"/>
                  </a:lnTo>
                  <a:lnTo>
                    <a:pt x="928" y="1095"/>
                  </a:lnTo>
                  <a:lnTo>
                    <a:pt x="926" y="1086"/>
                  </a:lnTo>
                  <a:lnTo>
                    <a:pt x="923" y="1068"/>
                  </a:lnTo>
                  <a:lnTo>
                    <a:pt x="923" y="1059"/>
                  </a:lnTo>
                  <a:lnTo>
                    <a:pt x="925" y="1049"/>
                  </a:lnTo>
                  <a:lnTo>
                    <a:pt x="928" y="1044"/>
                  </a:lnTo>
                  <a:lnTo>
                    <a:pt x="932" y="1040"/>
                  </a:lnTo>
                  <a:lnTo>
                    <a:pt x="943" y="1035"/>
                  </a:lnTo>
                  <a:lnTo>
                    <a:pt x="955" y="1030"/>
                  </a:lnTo>
                  <a:lnTo>
                    <a:pt x="964" y="1024"/>
                  </a:lnTo>
                  <a:lnTo>
                    <a:pt x="972" y="1017"/>
                  </a:lnTo>
                  <a:lnTo>
                    <a:pt x="975" y="1010"/>
                  </a:lnTo>
                  <a:lnTo>
                    <a:pt x="979" y="1002"/>
                  </a:lnTo>
                  <a:lnTo>
                    <a:pt x="983" y="999"/>
                  </a:lnTo>
                  <a:lnTo>
                    <a:pt x="986" y="997"/>
                  </a:lnTo>
                  <a:lnTo>
                    <a:pt x="990" y="997"/>
                  </a:lnTo>
                  <a:lnTo>
                    <a:pt x="997" y="997"/>
                  </a:lnTo>
                  <a:lnTo>
                    <a:pt x="1006" y="1001"/>
                  </a:lnTo>
                  <a:lnTo>
                    <a:pt x="1010" y="1004"/>
                  </a:lnTo>
                  <a:lnTo>
                    <a:pt x="1011" y="1011"/>
                  </a:lnTo>
                  <a:lnTo>
                    <a:pt x="1011" y="1017"/>
                  </a:lnTo>
                  <a:lnTo>
                    <a:pt x="1011" y="1022"/>
                  </a:lnTo>
                  <a:close/>
                  <a:moveTo>
                    <a:pt x="742" y="116"/>
                  </a:moveTo>
                  <a:lnTo>
                    <a:pt x="742" y="116"/>
                  </a:lnTo>
                  <a:lnTo>
                    <a:pt x="733" y="121"/>
                  </a:lnTo>
                  <a:lnTo>
                    <a:pt x="724" y="123"/>
                  </a:lnTo>
                  <a:lnTo>
                    <a:pt x="716" y="123"/>
                  </a:lnTo>
                  <a:lnTo>
                    <a:pt x="702" y="118"/>
                  </a:lnTo>
                  <a:lnTo>
                    <a:pt x="697" y="116"/>
                  </a:lnTo>
                  <a:lnTo>
                    <a:pt x="691" y="116"/>
                  </a:lnTo>
                  <a:lnTo>
                    <a:pt x="687" y="118"/>
                  </a:lnTo>
                  <a:lnTo>
                    <a:pt x="684" y="121"/>
                  </a:lnTo>
                  <a:lnTo>
                    <a:pt x="680" y="121"/>
                  </a:lnTo>
                  <a:lnTo>
                    <a:pt x="677" y="119"/>
                  </a:lnTo>
                  <a:lnTo>
                    <a:pt x="671" y="118"/>
                  </a:lnTo>
                  <a:lnTo>
                    <a:pt x="648" y="119"/>
                  </a:lnTo>
                  <a:lnTo>
                    <a:pt x="637" y="118"/>
                  </a:lnTo>
                  <a:lnTo>
                    <a:pt x="631" y="114"/>
                  </a:lnTo>
                  <a:lnTo>
                    <a:pt x="626" y="110"/>
                  </a:lnTo>
                  <a:lnTo>
                    <a:pt x="617" y="103"/>
                  </a:lnTo>
                  <a:lnTo>
                    <a:pt x="608" y="96"/>
                  </a:lnTo>
                  <a:lnTo>
                    <a:pt x="599" y="92"/>
                  </a:lnTo>
                  <a:lnTo>
                    <a:pt x="593" y="90"/>
                  </a:lnTo>
                  <a:lnTo>
                    <a:pt x="588" y="90"/>
                  </a:lnTo>
                  <a:lnTo>
                    <a:pt x="577" y="92"/>
                  </a:lnTo>
                  <a:lnTo>
                    <a:pt x="570" y="96"/>
                  </a:lnTo>
                  <a:lnTo>
                    <a:pt x="564" y="103"/>
                  </a:lnTo>
                  <a:lnTo>
                    <a:pt x="563" y="107"/>
                  </a:lnTo>
                  <a:lnTo>
                    <a:pt x="561" y="112"/>
                  </a:lnTo>
                  <a:lnTo>
                    <a:pt x="561" y="125"/>
                  </a:lnTo>
                  <a:lnTo>
                    <a:pt x="559" y="132"/>
                  </a:lnTo>
                  <a:lnTo>
                    <a:pt x="554" y="136"/>
                  </a:lnTo>
                  <a:lnTo>
                    <a:pt x="548" y="138"/>
                  </a:lnTo>
                  <a:lnTo>
                    <a:pt x="541" y="138"/>
                  </a:lnTo>
                  <a:lnTo>
                    <a:pt x="526" y="134"/>
                  </a:lnTo>
                  <a:lnTo>
                    <a:pt x="510" y="128"/>
                  </a:lnTo>
                  <a:lnTo>
                    <a:pt x="499" y="119"/>
                  </a:lnTo>
                  <a:lnTo>
                    <a:pt x="490" y="112"/>
                  </a:lnTo>
                  <a:lnTo>
                    <a:pt x="481" y="105"/>
                  </a:lnTo>
                  <a:lnTo>
                    <a:pt x="472" y="100"/>
                  </a:lnTo>
                  <a:lnTo>
                    <a:pt x="459" y="96"/>
                  </a:lnTo>
                  <a:lnTo>
                    <a:pt x="447" y="94"/>
                  </a:lnTo>
                  <a:lnTo>
                    <a:pt x="436" y="89"/>
                  </a:lnTo>
                  <a:lnTo>
                    <a:pt x="425" y="81"/>
                  </a:lnTo>
                  <a:lnTo>
                    <a:pt x="420" y="76"/>
                  </a:lnTo>
                  <a:lnTo>
                    <a:pt x="418" y="71"/>
                  </a:lnTo>
                  <a:lnTo>
                    <a:pt x="416" y="62"/>
                  </a:lnTo>
                  <a:lnTo>
                    <a:pt x="416" y="52"/>
                  </a:lnTo>
                  <a:lnTo>
                    <a:pt x="420" y="34"/>
                  </a:lnTo>
                  <a:lnTo>
                    <a:pt x="421" y="24"/>
                  </a:lnTo>
                  <a:lnTo>
                    <a:pt x="421" y="16"/>
                  </a:lnTo>
                  <a:lnTo>
                    <a:pt x="420" y="9"/>
                  </a:lnTo>
                  <a:lnTo>
                    <a:pt x="416" y="5"/>
                  </a:lnTo>
                  <a:lnTo>
                    <a:pt x="412" y="4"/>
                  </a:lnTo>
                  <a:lnTo>
                    <a:pt x="401" y="0"/>
                  </a:lnTo>
                  <a:lnTo>
                    <a:pt x="389" y="0"/>
                  </a:lnTo>
                  <a:lnTo>
                    <a:pt x="376" y="2"/>
                  </a:lnTo>
                  <a:lnTo>
                    <a:pt x="365" y="4"/>
                  </a:lnTo>
                  <a:lnTo>
                    <a:pt x="351" y="7"/>
                  </a:lnTo>
                  <a:lnTo>
                    <a:pt x="338" y="11"/>
                  </a:lnTo>
                  <a:lnTo>
                    <a:pt x="324" y="11"/>
                  </a:lnTo>
                  <a:lnTo>
                    <a:pt x="309" y="11"/>
                  </a:lnTo>
                  <a:lnTo>
                    <a:pt x="297" y="9"/>
                  </a:lnTo>
                  <a:lnTo>
                    <a:pt x="284" y="11"/>
                  </a:lnTo>
                  <a:lnTo>
                    <a:pt x="273" y="16"/>
                  </a:lnTo>
                  <a:lnTo>
                    <a:pt x="262" y="24"/>
                  </a:lnTo>
                  <a:lnTo>
                    <a:pt x="249" y="33"/>
                  </a:lnTo>
                  <a:lnTo>
                    <a:pt x="239" y="40"/>
                  </a:lnTo>
                  <a:lnTo>
                    <a:pt x="233" y="42"/>
                  </a:lnTo>
                  <a:lnTo>
                    <a:pt x="228" y="42"/>
                  </a:lnTo>
                  <a:lnTo>
                    <a:pt x="220" y="42"/>
                  </a:lnTo>
                  <a:lnTo>
                    <a:pt x="213" y="40"/>
                  </a:lnTo>
                  <a:lnTo>
                    <a:pt x="208" y="38"/>
                  </a:lnTo>
                  <a:lnTo>
                    <a:pt x="202" y="38"/>
                  </a:lnTo>
                  <a:lnTo>
                    <a:pt x="192" y="38"/>
                  </a:lnTo>
                  <a:lnTo>
                    <a:pt x="186" y="38"/>
                  </a:lnTo>
                  <a:lnTo>
                    <a:pt x="182" y="34"/>
                  </a:lnTo>
                  <a:lnTo>
                    <a:pt x="177" y="31"/>
                  </a:lnTo>
                  <a:lnTo>
                    <a:pt x="172" y="29"/>
                  </a:lnTo>
                  <a:lnTo>
                    <a:pt x="164" y="31"/>
                  </a:lnTo>
                  <a:lnTo>
                    <a:pt x="161" y="33"/>
                  </a:lnTo>
                  <a:lnTo>
                    <a:pt x="159" y="38"/>
                  </a:lnTo>
                  <a:lnTo>
                    <a:pt x="159" y="42"/>
                  </a:lnTo>
                  <a:lnTo>
                    <a:pt x="159" y="52"/>
                  </a:lnTo>
                  <a:lnTo>
                    <a:pt x="157" y="62"/>
                  </a:lnTo>
                  <a:lnTo>
                    <a:pt x="155" y="65"/>
                  </a:lnTo>
                  <a:lnTo>
                    <a:pt x="152" y="69"/>
                  </a:lnTo>
                  <a:lnTo>
                    <a:pt x="143" y="72"/>
                  </a:lnTo>
                  <a:lnTo>
                    <a:pt x="134" y="76"/>
                  </a:lnTo>
                  <a:lnTo>
                    <a:pt x="128" y="78"/>
                  </a:lnTo>
                  <a:lnTo>
                    <a:pt x="125" y="81"/>
                  </a:lnTo>
                  <a:lnTo>
                    <a:pt x="121" y="89"/>
                  </a:lnTo>
                  <a:lnTo>
                    <a:pt x="116" y="96"/>
                  </a:lnTo>
                  <a:lnTo>
                    <a:pt x="112" y="112"/>
                  </a:lnTo>
                  <a:lnTo>
                    <a:pt x="108" y="128"/>
                  </a:lnTo>
                  <a:lnTo>
                    <a:pt x="106" y="145"/>
                  </a:lnTo>
                  <a:lnTo>
                    <a:pt x="105" y="157"/>
                  </a:lnTo>
                  <a:lnTo>
                    <a:pt x="101" y="168"/>
                  </a:lnTo>
                  <a:lnTo>
                    <a:pt x="96" y="181"/>
                  </a:lnTo>
                  <a:lnTo>
                    <a:pt x="87" y="190"/>
                  </a:lnTo>
                  <a:lnTo>
                    <a:pt x="74" y="197"/>
                  </a:lnTo>
                  <a:lnTo>
                    <a:pt x="63" y="204"/>
                  </a:lnTo>
                  <a:lnTo>
                    <a:pt x="52" y="214"/>
                  </a:lnTo>
                  <a:lnTo>
                    <a:pt x="49" y="219"/>
                  </a:lnTo>
                  <a:lnTo>
                    <a:pt x="47" y="226"/>
                  </a:lnTo>
                  <a:lnTo>
                    <a:pt x="43" y="237"/>
                  </a:lnTo>
                  <a:lnTo>
                    <a:pt x="38" y="246"/>
                  </a:lnTo>
                  <a:lnTo>
                    <a:pt x="32" y="255"/>
                  </a:lnTo>
                  <a:lnTo>
                    <a:pt x="23" y="264"/>
                  </a:lnTo>
                  <a:lnTo>
                    <a:pt x="14" y="273"/>
                  </a:lnTo>
                  <a:lnTo>
                    <a:pt x="12" y="277"/>
                  </a:lnTo>
                  <a:lnTo>
                    <a:pt x="11" y="282"/>
                  </a:lnTo>
                  <a:lnTo>
                    <a:pt x="7" y="295"/>
                  </a:lnTo>
                  <a:lnTo>
                    <a:pt x="3" y="306"/>
                  </a:lnTo>
                  <a:lnTo>
                    <a:pt x="1" y="317"/>
                  </a:lnTo>
                  <a:lnTo>
                    <a:pt x="3" y="324"/>
                  </a:lnTo>
                  <a:lnTo>
                    <a:pt x="7" y="329"/>
                  </a:lnTo>
                  <a:lnTo>
                    <a:pt x="9" y="335"/>
                  </a:lnTo>
                  <a:lnTo>
                    <a:pt x="9" y="342"/>
                  </a:lnTo>
                  <a:lnTo>
                    <a:pt x="11" y="356"/>
                  </a:lnTo>
                  <a:lnTo>
                    <a:pt x="14" y="367"/>
                  </a:lnTo>
                  <a:lnTo>
                    <a:pt x="16" y="380"/>
                  </a:lnTo>
                  <a:lnTo>
                    <a:pt x="14" y="389"/>
                  </a:lnTo>
                  <a:lnTo>
                    <a:pt x="12" y="396"/>
                  </a:lnTo>
                  <a:lnTo>
                    <a:pt x="7" y="413"/>
                  </a:lnTo>
                  <a:lnTo>
                    <a:pt x="3" y="423"/>
                  </a:lnTo>
                  <a:lnTo>
                    <a:pt x="1" y="436"/>
                  </a:lnTo>
                  <a:lnTo>
                    <a:pt x="0" y="449"/>
                  </a:lnTo>
                  <a:lnTo>
                    <a:pt x="0" y="460"/>
                  </a:lnTo>
                  <a:lnTo>
                    <a:pt x="1" y="467"/>
                  </a:lnTo>
                  <a:lnTo>
                    <a:pt x="5" y="474"/>
                  </a:lnTo>
                  <a:lnTo>
                    <a:pt x="14" y="485"/>
                  </a:lnTo>
                  <a:lnTo>
                    <a:pt x="25" y="498"/>
                  </a:lnTo>
                  <a:lnTo>
                    <a:pt x="34" y="508"/>
                  </a:lnTo>
                  <a:lnTo>
                    <a:pt x="39" y="519"/>
                  </a:lnTo>
                  <a:lnTo>
                    <a:pt x="47" y="532"/>
                  </a:lnTo>
                  <a:lnTo>
                    <a:pt x="58" y="561"/>
                  </a:lnTo>
                  <a:lnTo>
                    <a:pt x="63" y="575"/>
                  </a:lnTo>
                  <a:lnTo>
                    <a:pt x="70" y="588"/>
                  </a:lnTo>
                  <a:lnTo>
                    <a:pt x="79" y="597"/>
                  </a:lnTo>
                  <a:lnTo>
                    <a:pt x="90" y="606"/>
                  </a:lnTo>
                  <a:lnTo>
                    <a:pt x="108" y="615"/>
                  </a:lnTo>
                  <a:lnTo>
                    <a:pt x="128" y="624"/>
                  </a:lnTo>
                  <a:lnTo>
                    <a:pt x="137" y="628"/>
                  </a:lnTo>
                  <a:lnTo>
                    <a:pt x="148" y="630"/>
                  </a:lnTo>
                  <a:lnTo>
                    <a:pt x="159" y="630"/>
                  </a:lnTo>
                  <a:lnTo>
                    <a:pt x="168" y="628"/>
                  </a:lnTo>
                  <a:lnTo>
                    <a:pt x="190" y="621"/>
                  </a:lnTo>
                  <a:lnTo>
                    <a:pt x="213" y="617"/>
                  </a:lnTo>
                  <a:lnTo>
                    <a:pt x="222" y="615"/>
                  </a:lnTo>
                  <a:lnTo>
                    <a:pt x="230" y="615"/>
                  </a:lnTo>
                  <a:lnTo>
                    <a:pt x="237" y="617"/>
                  </a:lnTo>
                  <a:lnTo>
                    <a:pt x="244" y="621"/>
                  </a:lnTo>
                  <a:lnTo>
                    <a:pt x="251" y="622"/>
                  </a:lnTo>
                  <a:lnTo>
                    <a:pt x="259" y="622"/>
                  </a:lnTo>
                  <a:lnTo>
                    <a:pt x="271" y="619"/>
                  </a:lnTo>
                  <a:lnTo>
                    <a:pt x="295" y="610"/>
                  </a:lnTo>
                  <a:lnTo>
                    <a:pt x="307" y="606"/>
                  </a:lnTo>
                  <a:lnTo>
                    <a:pt x="318" y="606"/>
                  </a:lnTo>
                  <a:lnTo>
                    <a:pt x="324" y="606"/>
                  </a:lnTo>
                  <a:lnTo>
                    <a:pt x="327" y="608"/>
                  </a:lnTo>
                  <a:lnTo>
                    <a:pt x="335" y="613"/>
                  </a:lnTo>
                  <a:lnTo>
                    <a:pt x="351" y="626"/>
                  </a:lnTo>
                  <a:lnTo>
                    <a:pt x="360" y="631"/>
                  </a:lnTo>
                  <a:lnTo>
                    <a:pt x="369" y="635"/>
                  </a:lnTo>
                  <a:lnTo>
                    <a:pt x="376" y="637"/>
                  </a:lnTo>
                  <a:lnTo>
                    <a:pt x="382" y="641"/>
                  </a:lnTo>
                  <a:lnTo>
                    <a:pt x="387" y="646"/>
                  </a:lnTo>
                  <a:lnTo>
                    <a:pt x="392" y="651"/>
                  </a:lnTo>
                  <a:lnTo>
                    <a:pt x="398" y="662"/>
                  </a:lnTo>
                  <a:lnTo>
                    <a:pt x="401" y="677"/>
                  </a:lnTo>
                  <a:lnTo>
                    <a:pt x="401" y="691"/>
                  </a:lnTo>
                  <a:lnTo>
                    <a:pt x="400" y="706"/>
                  </a:lnTo>
                  <a:lnTo>
                    <a:pt x="394" y="735"/>
                  </a:lnTo>
                  <a:lnTo>
                    <a:pt x="392" y="747"/>
                  </a:lnTo>
                  <a:lnTo>
                    <a:pt x="394" y="762"/>
                  </a:lnTo>
                  <a:lnTo>
                    <a:pt x="400" y="776"/>
                  </a:lnTo>
                  <a:lnTo>
                    <a:pt x="407" y="789"/>
                  </a:lnTo>
                  <a:lnTo>
                    <a:pt x="427" y="809"/>
                  </a:lnTo>
                  <a:lnTo>
                    <a:pt x="436" y="820"/>
                  </a:lnTo>
                  <a:lnTo>
                    <a:pt x="445" y="831"/>
                  </a:lnTo>
                  <a:lnTo>
                    <a:pt x="450" y="845"/>
                  </a:lnTo>
                  <a:lnTo>
                    <a:pt x="456" y="859"/>
                  </a:lnTo>
                  <a:lnTo>
                    <a:pt x="456" y="874"/>
                  </a:lnTo>
                  <a:lnTo>
                    <a:pt x="456" y="887"/>
                  </a:lnTo>
                  <a:lnTo>
                    <a:pt x="454" y="897"/>
                  </a:lnTo>
                  <a:lnTo>
                    <a:pt x="454" y="908"/>
                  </a:lnTo>
                  <a:lnTo>
                    <a:pt x="454" y="914"/>
                  </a:lnTo>
                  <a:lnTo>
                    <a:pt x="458" y="919"/>
                  </a:lnTo>
                  <a:lnTo>
                    <a:pt x="463" y="928"/>
                  </a:lnTo>
                  <a:lnTo>
                    <a:pt x="463" y="939"/>
                  </a:lnTo>
                  <a:lnTo>
                    <a:pt x="461" y="952"/>
                  </a:lnTo>
                  <a:lnTo>
                    <a:pt x="458" y="963"/>
                  </a:lnTo>
                  <a:lnTo>
                    <a:pt x="447" y="984"/>
                  </a:lnTo>
                  <a:lnTo>
                    <a:pt x="443" y="995"/>
                  </a:lnTo>
                  <a:lnTo>
                    <a:pt x="440" y="1008"/>
                  </a:lnTo>
                  <a:lnTo>
                    <a:pt x="436" y="1021"/>
                  </a:lnTo>
                  <a:lnTo>
                    <a:pt x="434" y="1037"/>
                  </a:lnTo>
                  <a:lnTo>
                    <a:pt x="434" y="1046"/>
                  </a:lnTo>
                  <a:lnTo>
                    <a:pt x="434" y="1053"/>
                  </a:lnTo>
                  <a:lnTo>
                    <a:pt x="436" y="1060"/>
                  </a:lnTo>
                  <a:lnTo>
                    <a:pt x="440" y="1066"/>
                  </a:lnTo>
                  <a:lnTo>
                    <a:pt x="447" y="1073"/>
                  </a:lnTo>
                  <a:lnTo>
                    <a:pt x="452" y="1075"/>
                  </a:lnTo>
                  <a:lnTo>
                    <a:pt x="454" y="1078"/>
                  </a:lnTo>
                  <a:lnTo>
                    <a:pt x="459" y="1086"/>
                  </a:lnTo>
                  <a:lnTo>
                    <a:pt x="461" y="1095"/>
                  </a:lnTo>
                  <a:lnTo>
                    <a:pt x="465" y="1109"/>
                  </a:lnTo>
                  <a:lnTo>
                    <a:pt x="468" y="1122"/>
                  </a:lnTo>
                  <a:lnTo>
                    <a:pt x="470" y="1135"/>
                  </a:lnTo>
                  <a:lnTo>
                    <a:pt x="474" y="1142"/>
                  </a:lnTo>
                  <a:lnTo>
                    <a:pt x="478" y="1149"/>
                  </a:lnTo>
                  <a:lnTo>
                    <a:pt x="481" y="1154"/>
                  </a:lnTo>
                  <a:lnTo>
                    <a:pt x="485" y="1163"/>
                  </a:lnTo>
                  <a:lnTo>
                    <a:pt x="487" y="1183"/>
                  </a:lnTo>
                  <a:lnTo>
                    <a:pt x="487" y="1203"/>
                  </a:lnTo>
                  <a:lnTo>
                    <a:pt x="488" y="1225"/>
                  </a:lnTo>
                  <a:lnTo>
                    <a:pt x="490" y="1234"/>
                  </a:lnTo>
                  <a:lnTo>
                    <a:pt x="494" y="1245"/>
                  </a:lnTo>
                  <a:lnTo>
                    <a:pt x="517" y="1290"/>
                  </a:lnTo>
                  <a:lnTo>
                    <a:pt x="523" y="1303"/>
                  </a:lnTo>
                  <a:lnTo>
                    <a:pt x="526" y="1319"/>
                  </a:lnTo>
                  <a:lnTo>
                    <a:pt x="526" y="1330"/>
                  </a:lnTo>
                  <a:lnTo>
                    <a:pt x="526" y="1343"/>
                  </a:lnTo>
                  <a:lnTo>
                    <a:pt x="525" y="1355"/>
                  </a:lnTo>
                  <a:lnTo>
                    <a:pt x="525" y="1366"/>
                  </a:lnTo>
                  <a:lnTo>
                    <a:pt x="526" y="1373"/>
                  </a:lnTo>
                  <a:lnTo>
                    <a:pt x="530" y="1379"/>
                  </a:lnTo>
                  <a:lnTo>
                    <a:pt x="534" y="1384"/>
                  </a:lnTo>
                  <a:lnTo>
                    <a:pt x="539" y="1386"/>
                  </a:lnTo>
                  <a:lnTo>
                    <a:pt x="544" y="1386"/>
                  </a:lnTo>
                  <a:lnTo>
                    <a:pt x="550" y="1386"/>
                  </a:lnTo>
                  <a:lnTo>
                    <a:pt x="564" y="1382"/>
                  </a:lnTo>
                  <a:lnTo>
                    <a:pt x="573" y="1379"/>
                  </a:lnTo>
                  <a:lnTo>
                    <a:pt x="582" y="1375"/>
                  </a:lnTo>
                  <a:lnTo>
                    <a:pt x="592" y="1375"/>
                  </a:lnTo>
                  <a:lnTo>
                    <a:pt x="602" y="1375"/>
                  </a:lnTo>
                  <a:lnTo>
                    <a:pt x="619" y="1379"/>
                  </a:lnTo>
                  <a:lnTo>
                    <a:pt x="637" y="1379"/>
                  </a:lnTo>
                  <a:lnTo>
                    <a:pt x="646" y="1379"/>
                  </a:lnTo>
                  <a:lnTo>
                    <a:pt x="655" y="1377"/>
                  </a:lnTo>
                  <a:lnTo>
                    <a:pt x="664" y="1373"/>
                  </a:lnTo>
                  <a:lnTo>
                    <a:pt x="671" y="1370"/>
                  </a:lnTo>
                  <a:lnTo>
                    <a:pt x="687" y="1355"/>
                  </a:lnTo>
                  <a:lnTo>
                    <a:pt x="702" y="1339"/>
                  </a:lnTo>
                  <a:lnTo>
                    <a:pt x="706" y="1334"/>
                  </a:lnTo>
                  <a:lnTo>
                    <a:pt x="707" y="1328"/>
                  </a:lnTo>
                  <a:lnTo>
                    <a:pt x="713" y="1314"/>
                  </a:lnTo>
                  <a:lnTo>
                    <a:pt x="716" y="1306"/>
                  </a:lnTo>
                  <a:lnTo>
                    <a:pt x="722" y="1299"/>
                  </a:lnTo>
                  <a:lnTo>
                    <a:pt x="735" y="1288"/>
                  </a:lnTo>
                  <a:lnTo>
                    <a:pt x="747" y="1276"/>
                  </a:lnTo>
                  <a:lnTo>
                    <a:pt x="751" y="1268"/>
                  </a:lnTo>
                  <a:lnTo>
                    <a:pt x="754" y="1261"/>
                  </a:lnTo>
                  <a:lnTo>
                    <a:pt x="756" y="1252"/>
                  </a:lnTo>
                  <a:lnTo>
                    <a:pt x="758" y="1245"/>
                  </a:lnTo>
                  <a:lnTo>
                    <a:pt x="760" y="1229"/>
                  </a:lnTo>
                  <a:lnTo>
                    <a:pt x="762" y="1221"/>
                  </a:lnTo>
                  <a:lnTo>
                    <a:pt x="765" y="1216"/>
                  </a:lnTo>
                  <a:lnTo>
                    <a:pt x="774" y="1209"/>
                  </a:lnTo>
                  <a:lnTo>
                    <a:pt x="783" y="1200"/>
                  </a:lnTo>
                  <a:lnTo>
                    <a:pt x="787" y="1196"/>
                  </a:lnTo>
                  <a:lnTo>
                    <a:pt x="789" y="1191"/>
                  </a:lnTo>
                  <a:lnTo>
                    <a:pt x="794" y="1174"/>
                  </a:lnTo>
                  <a:lnTo>
                    <a:pt x="798" y="1156"/>
                  </a:lnTo>
                  <a:lnTo>
                    <a:pt x="800" y="1147"/>
                  </a:lnTo>
                  <a:lnTo>
                    <a:pt x="800" y="1138"/>
                  </a:lnTo>
                  <a:lnTo>
                    <a:pt x="796" y="1131"/>
                  </a:lnTo>
                  <a:lnTo>
                    <a:pt x="792" y="1124"/>
                  </a:lnTo>
                  <a:lnTo>
                    <a:pt x="787" y="1120"/>
                  </a:lnTo>
                  <a:lnTo>
                    <a:pt x="783" y="1116"/>
                  </a:lnTo>
                  <a:lnTo>
                    <a:pt x="782" y="1111"/>
                  </a:lnTo>
                  <a:lnTo>
                    <a:pt x="783" y="1104"/>
                  </a:lnTo>
                  <a:lnTo>
                    <a:pt x="787" y="1097"/>
                  </a:lnTo>
                  <a:lnTo>
                    <a:pt x="792" y="1089"/>
                  </a:lnTo>
                  <a:lnTo>
                    <a:pt x="807" y="1080"/>
                  </a:lnTo>
                  <a:lnTo>
                    <a:pt x="818" y="1075"/>
                  </a:lnTo>
                  <a:lnTo>
                    <a:pt x="830" y="1069"/>
                  </a:lnTo>
                  <a:lnTo>
                    <a:pt x="841" y="1064"/>
                  </a:lnTo>
                  <a:lnTo>
                    <a:pt x="845" y="1060"/>
                  </a:lnTo>
                  <a:lnTo>
                    <a:pt x="850" y="1055"/>
                  </a:lnTo>
                  <a:lnTo>
                    <a:pt x="856" y="1046"/>
                  </a:lnTo>
                  <a:lnTo>
                    <a:pt x="859" y="1035"/>
                  </a:lnTo>
                  <a:lnTo>
                    <a:pt x="863" y="1011"/>
                  </a:lnTo>
                  <a:lnTo>
                    <a:pt x="867" y="999"/>
                  </a:lnTo>
                  <a:lnTo>
                    <a:pt x="870" y="988"/>
                  </a:lnTo>
                  <a:lnTo>
                    <a:pt x="872" y="975"/>
                  </a:lnTo>
                  <a:lnTo>
                    <a:pt x="874" y="963"/>
                  </a:lnTo>
                  <a:lnTo>
                    <a:pt x="874" y="948"/>
                  </a:lnTo>
                  <a:lnTo>
                    <a:pt x="874" y="934"/>
                  </a:lnTo>
                  <a:lnTo>
                    <a:pt x="870" y="919"/>
                  </a:lnTo>
                  <a:lnTo>
                    <a:pt x="867" y="907"/>
                  </a:lnTo>
                  <a:lnTo>
                    <a:pt x="859" y="883"/>
                  </a:lnTo>
                  <a:lnTo>
                    <a:pt x="852" y="859"/>
                  </a:lnTo>
                  <a:lnTo>
                    <a:pt x="847" y="849"/>
                  </a:lnTo>
                  <a:lnTo>
                    <a:pt x="845" y="838"/>
                  </a:lnTo>
                  <a:lnTo>
                    <a:pt x="847" y="829"/>
                  </a:lnTo>
                  <a:lnTo>
                    <a:pt x="847" y="820"/>
                  </a:lnTo>
                  <a:lnTo>
                    <a:pt x="850" y="811"/>
                  </a:lnTo>
                  <a:lnTo>
                    <a:pt x="854" y="802"/>
                  </a:lnTo>
                  <a:lnTo>
                    <a:pt x="858" y="796"/>
                  </a:lnTo>
                  <a:lnTo>
                    <a:pt x="861" y="793"/>
                  </a:lnTo>
                  <a:lnTo>
                    <a:pt x="868" y="785"/>
                  </a:lnTo>
                  <a:lnTo>
                    <a:pt x="872" y="778"/>
                  </a:lnTo>
                  <a:lnTo>
                    <a:pt x="876" y="769"/>
                  </a:lnTo>
                  <a:lnTo>
                    <a:pt x="881" y="762"/>
                  </a:lnTo>
                  <a:lnTo>
                    <a:pt x="890" y="755"/>
                  </a:lnTo>
                  <a:lnTo>
                    <a:pt x="899" y="747"/>
                  </a:lnTo>
                  <a:lnTo>
                    <a:pt x="906" y="740"/>
                  </a:lnTo>
                  <a:lnTo>
                    <a:pt x="925" y="720"/>
                  </a:lnTo>
                  <a:lnTo>
                    <a:pt x="941" y="697"/>
                  </a:lnTo>
                  <a:lnTo>
                    <a:pt x="944" y="688"/>
                  </a:lnTo>
                  <a:lnTo>
                    <a:pt x="950" y="679"/>
                  </a:lnTo>
                  <a:lnTo>
                    <a:pt x="954" y="673"/>
                  </a:lnTo>
                  <a:lnTo>
                    <a:pt x="961" y="668"/>
                  </a:lnTo>
                  <a:lnTo>
                    <a:pt x="973" y="657"/>
                  </a:lnTo>
                  <a:lnTo>
                    <a:pt x="986" y="648"/>
                  </a:lnTo>
                  <a:lnTo>
                    <a:pt x="997" y="635"/>
                  </a:lnTo>
                  <a:lnTo>
                    <a:pt x="1002" y="630"/>
                  </a:lnTo>
                  <a:lnTo>
                    <a:pt x="1006" y="622"/>
                  </a:lnTo>
                  <a:lnTo>
                    <a:pt x="1006" y="615"/>
                  </a:lnTo>
                  <a:lnTo>
                    <a:pt x="1006" y="608"/>
                  </a:lnTo>
                  <a:lnTo>
                    <a:pt x="1006" y="597"/>
                  </a:lnTo>
                  <a:lnTo>
                    <a:pt x="1010" y="588"/>
                  </a:lnTo>
                  <a:lnTo>
                    <a:pt x="1011" y="579"/>
                  </a:lnTo>
                  <a:lnTo>
                    <a:pt x="1017" y="570"/>
                  </a:lnTo>
                  <a:lnTo>
                    <a:pt x="1026" y="555"/>
                  </a:lnTo>
                  <a:lnTo>
                    <a:pt x="1033" y="543"/>
                  </a:lnTo>
                  <a:lnTo>
                    <a:pt x="1039" y="532"/>
                  </a:lnTo>
                  <a:lnTo>
                    <a:pt x="1042" y="521"/>
                  </a:lnTo>
                  <a:lnTo>
                    <a:pt x="1048" y="507"/>
                  </a:lnTo>
                  <a:lnTo>
                    <a:pt x="1049" y="499"/>
                  </a:lnTo>
                  <a:lnTo>
                    <a:pt x="1049" y="496"/>
                  </a:lnTo>
                  <a:lnTo>
                    <a:pt x="1048" y="492"/>
                  </a:lnTo>
                  <a:lnTo>
                    <a:pt x="1044" y="489"/>
                  </a:lnTo>
                  <a:lnTo>
                    <a:pt x="1040" y="489"/>
                  </a:lnTo>
                  <a:lnTo>
                    <a:pt x="1035" y="490"/>
                  </a:lnTo>
                  <a:lnTo>
                    <a:pt x="1031" y="492"/>
                  </a:lnTo>
                  <a:lnTo>
                    <a:pt x="1021" y="499"/>
                  </a:lnTo>
                  <a:lnTo>
                    <a:pt x="1017" y="501"/>
                  </a:lnTo>
                  <a:lnTo>
                    <a:pt x="1010" y="501"/>
                  </a:lnTo>
                  <a:lnTo>
                    <a:pt x="1002" y="501"/>
                  </a:lnTo>
                  <a:lnTo>
                    <a:pt x="995" y="503"/>
                  </a:lnTo>
                  <a:lnTo>
                    <a:pt x="990" y="507"/>
                  </a:lnTo>
                  <a:lnTo>
                    <a:pt x="986" y="510"/>
                  </a:lnTo>
                  <a:lnTo>
                    <a:pt x="979" y="514"/>
                  </a:lnTo>
                  <a:lnTo>
                    <a:pt x="970" y="514"/>
                  </a:lnTo>
                  <a:lnTo>
                    <a:pt x="954" y="512"/>
                  </a:lnTo>
                  <a:lnTo>
                    <a:pt x="944" y="512"/>
                  </a:lnTo>
                  <a:lnTo>
                    <a:pt x="939" y="512"/>
                  </a:lnTo>
                  <a:lnTo>
                    <a:pt x="934" y="512"/>
                  </a:lnTo>
                  <a:lnTo>
                    <a:pt x="930" y="508"/>
                  </a:lnTo>
                  <a:lnTo>
                    <a:pt x="926" y="505"/>
                  </a:lnTo>
                  <a:lnTo>
                    <a:pt x="923" y="494"/>
                  </a:lnTo>
                  <a:lnTo>
                    <a:pt x="919" y="487"/>
                  </a:lnTo>
                  <a:lnTo>
                    <a:pt x="916" y="479"/>
                  </a:lnTo>
                  <a:lnTo>
                    <a:pt x="905" y="467"/>
                  </a:lnTo>
                  <a:lnTo>
                    <a:pt x="894" y="456"/>
                  </a:lnTo>
                  <a:lnTo>
                    <a:pt x="885" y="441"/>
                  </a:lnTo>
                  <a:lnTo>
                    <a:pt x="876" y="425"/>
                  </a:lnTo>
                  <a:lnTo>
                    <a:pt x="865" y="409"/>
                  </a:lnTo>
                  <a:lnTo>
                    <a:pt x="856" y="391"/>
                  </a:lnTo>
                  <a:lnTo>
                    <a:pt x="849" y="373"/>
                  </a:lnTo>
                  <a:lnTo>
                    <a:pt x="845" y="351"/>
                  </a:lnTo>
                  <a:lnTo>
                    <a:pt x="841" y="342"/>
                  </a:lnTo>
                  <a:lnTo>
                    <a:pt x="838" y="331"/>
                  </a:lnTo>
                  <a:lnTo>
                    <a:pt x="829" y="315"/>
                  </a:lnTo>
                  <a:lnTo>
                    <a:pt x="818" y="300"/>
                  </a:lnTo>
                  <a:lnTo>
                    <a:pt x="809" y="286"/>
                  </a:lnTo>
                  <a:lnTo>
                    <a:pt x="802" y="270"/>
                  </a:lnTo>
                  <a:lnTo>
                    <a:pt x="800" y="261"/>
                  </a:lnTo>
                  <a:lnTo>
                    <a:pt x="800" y="252"/>
                  </a:lnTo>
                  <a:lnTo>
                    <a:pt x="800" y="244"/>
                  </a:lnTo>
                  <a:lnTo>
                    <a:pt x="798" y="235"/>
                  </a:lnTo>
                  <a:lnTo>
                    <a:pt x="789" y="221"/>
                  </a:lnTo>
                  <a:lnTo>
                    <a:pt x="780" y="204"/>
                  </a:lnTo>
                  <a:lnTo>
                    <a:pt x="769" y="188"/>
                  </a:lnTo>
                  <a:lnTo>
                    <a:pt x="762" y="179"/>
                  </a:lnTo>
                  <a:lnTo>
                    <a:pt x="762" y="176"/>
                  </a:lnTo>
                  <a:lnTo>
                    <a:pt x="760" y="172"/>
                  </a:lnTo>
                  <a:lnTo>
                    <a:pt x="763" y="168"/>
                  </a:lnTo>
                  <a:lnTo>
                    <a:pt x="754" y="156"/>
                  </a:lnTo>
                  <a:lnTo>
                    <a:pt x="745" y="141"/>
                  </a:lnTo>
                  <a:lnTo>
                    <a:pt x="742" y="128"/>
                  </a:lnTo>
                  <a:lnTo>
                    <a:pt x="740" y="121"/>
                  </a:lnTo>
                  <a:lnTo>
                    <a:pt x="742" y="116"/>
                  </a:lnTo>
                  <a:close/>
                </a:path>
              </a:pathLst>
            </a:custGeom>
            <a:solidFill>
              <a:srgbClr val="662D9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zh-TW" altLang="en-US"/>
            </a:p>
          </p:txBody>
        </p:sp>
      </p:grpSp>
      <p:sp>
        <p:nvSpPr>
          <p:cNvPr id="35843" name="投影片編號版面配置區 1"/>
          <p:cNvSpPr txBox="1">
            <a:spLocks noGrp="1"/>
          </p:cNvSpPr>
          <p:nvPr/>
        </p:nvSpPr>
        <p:spPr bwMode="auto">
          <a:xfrm>
            <a:off x="9407525" y="6400800"/>
            <a:ext cx="49847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20000"/>
              </a:spcBef>
              <a:buClr>
                <a:srgbClr val="CC0000"/>
              </a:buClr>
              <a:buBlip>
                <a:blip r:embed="rId4"/>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r" eaLnBrk="1" hangingPunct="1">
              <a:spcBef>
                <a:spcPct val="0"/>
              </a:spcBef>
              <a:buClrTx/>
              <a:buFontTx/>
              <a:buNone/>
            </a:pPr>
            <a:fld id="{FF218899-3096-45BB-97D2-3E9C4FF78CC8}" type="slidenum">
              <a:rPr kumimoji="0" lang="en-US" altLang="zh-TW" sz="1400">
                <a:ea typeface="標楷體" pitchFamily="65" charset="-120"/>
                <a:cs typeface="華康中特圓體"/>
              </a:rPr>
              <a:pPr algn="r" eaLnBrk="1" hangingPunct="1">
                <a:spcBef>
                  <a:spcPct val="0"/>
                </a:spcBef>
                <a:buClrTx/>
                <a:buFontTx/>
                <a:buNone/>
              </a:pPr>
              <a:t>14</a:t>
            </a:fld>
            <a:endParaRPr kumimoji="0" lang="en-US" altLang="zh-TW" sz="1400">
              <a:ea typeface="標楷體" pitchFamily="65" charset="-120"/>
              <a:cs typeface="華康中特圓體"/>
            </a:endParaRPr>
          </a:p>
        </p:txBody>
      </p:sp>
      <p:sp>
        <p:nvSpPr>
          <p:cNvPr id="35844" name="矩形 1"/>
          <p:cNvSpPr>
            <a:spLocks noChangeArrowheads="1"/>
          </p:cNvSpPr>
          <p:nvPr/>
        </p:nvSpPr>
        <p:spPr bwMode="auto">
          <a:xfrm>
            <a:off x="257175" y="1404938"/>
            <a:ext cx="9556526" cy="255454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457200" indent="-457200"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marL="269875" indent="-269875" eaLnBrk="1" hangingPunct="1">
              <a:lnSpc>
                <a:spcPct val="125000"/>
              </a:lnSpc>
              <a:spcAft>
                <a:spcPts val="600"/>
              </a:spcAft>
              <a:buFontTx/>
              <a:buBlip>
                <a:blip r:embed="rId4"/>
              </a:buBlip>
            </a:pPr>
            <a:r>
              <a:rPr lang="zh-TW" altLang="en-US" sz="3200" dirty="0" smtClean="0">
                <a:latin typeface="Times New Roman" pitchFamily="18" charset="0"/>
                <a:ea typeface="微軟正黑體" pitchFamily="34" charset="-120"/>
                <a:cs typeface="Times New Roman" pitchFamily="18" charset="0"/>
              </a:rPr>
              <a:t>掌握巴黎協定發展，實質</a:t>
            </a:r>
            <a:r>
              <a:rPr lang="zh-TW" altLang="en-US" sz="3200" dirty="0">
                <a:latin typeface="Times New Roman" pitchFamily="18" charset="0"/>
                <a:ea typeface="微軟正黑體" pitchFamily="34" charset="-120"/>
                <a:cs typeface="Times New Roman" pitchFamily="18" charset="0"/>
              </a:rPr>
              <a:t>參與氣候</a:t>
            </a:r>
            <a:r>
              <a:rPr lang="zh-TW" altLang="en-US" sz="3200" dirty="0" smtClean="0">
                <a:latin typeface="Times New Roman" pitchFamily="18" charset="0"/>
                <a:ea typeface="微軟正黑體" pitchFamily="34" charset="-120"/>
                <a:cs typeface="Times New Roman" pitchFamily="18" charset="0"/>
              </a:rPr>
              <a:t>公約</a:t>
            </a:r>
            <a:r>
              <a:rPr lang="en-US" altLang="zh-TW" sz="3200" dirty="0" smtClean="0">
                <a:latin typeface="Times New Roman" pitchFamily="18" charset="0"/>
                <a:ea typeface="微軟正黑體" pitchFamily="34" charset="-120"/>
                <a:cs typeface="Times New Roman" pitchFamily="18" charset="0"/>
              </a:rPr>
              <a:t/>
            </a:r>
            <a:br>
              <a:rPr lang="en-US" altLang="zh-TW" sz="3200" dirty="0" smtClean="0">
                <a:latin typeface="Times New Roman" pitchFamily="18" charset="0"/>
                <a:ea typeface="微軟正黑體" pitchFamily="34" charset="-120"/>
                <a:cs typeface="Times New Roman" pitchFamily="18" charset="0"/>
              </a:rPr>
            </a:br>
            <a:r>
              <a:rPr lang="zh-TW" altLang="en-US" dirty="0" smtClean="0">
                <a:latin typeface="Times New Roman" pitchFamily="18" charset="0"/>
                <a:ea typeface="微軟正黑體" pitchFamily="34" charset="-120"/>
                <a:cs typeface="Times New Roman" pitchFamily="18" charset="0"/>
              </a:rPr>
              <a:t>（摩洛哥馬拉喀什氣候會議 </a:t>
            </a:r>
            <a:r>
              <a:rPr lang="en-US" altLang="zh-TW" dirty="0" smtClean="0">
                <a:latin typeface="Times New Roman" pitchFamily="18" charset="0"/>
                <a:ea typeface="微軟正黑體" pitchFamily="34" charset="-120"/>
                <a:cs typeface="Times New Roman" pitchFamily="18" charset="0"/>
              </a:rPr>
              <a:t>UNFCCC COP22</a:t>
            </a:r>
            <a:r>
              <a:rPr lang="zh-TW" altLang="en-US" dirty="0" smtClean="0">
                <a:latin typeface="Times New Roman" pitchFamily="18" charset="0"/>
                <a:ea typeface="微軟正黑體" pitchFamily="34" charset="-120"/>
                <a:cs typeface="Times New Roman" pitchFamily="18" charset="0"/>
              </a:rPr>
              <a:t>）</a:t>
            </a:r>
            <a:endParaRPr lang="en-US" altLang="zh-TW" dirty="0">
              <a:latin typeface="Times New Roman" pitchFamily="18" charset="0"/>
              <a:ea typeface="微軟正黑體" pitchFamily="34" charset="-120"/>
              <a:cs typeface="Times New Roman" pitchFamily="18" charset="0"/>
            </a:endParaRPr>
          </a:p>
          <a:p>
            <a:pPr marL="269875" indent="-269875" eaLnBrk="1" hangingPunct="1">
              <a:lnSpc>
                <a:spcPct val="125000"/>
              </a:lnSpc>
              <a:spcAft>
                <a:spcPts val="600"/>
              </a:spcAft>
              <a:buFontTx/>
              <a:buBlip>
                <a:blip r:embed="rId4"/>
              </a:buBlip>
            </a:pPr>
            <a:r>
              <a:rPr lang="zh-TW" altLang="zh-TW" sz="3200" dirty="0">
                <a:latin typeface="Times New Roman" pitchFamily="18" charset="0"/>
                <a:ea typeface="微軟正黑體" pitchFamily="34" charset="-120"/>
                <a:cs typeface="Times New Roman" pitchFamily="18" charset="0"/>
              </a:rPr>
              <a:t>拓展</a:t>
            </a:r>
            <a:r>
              <a:rPr lang="zh-TW" altLang="en-US" sz="3200" dirty="0">
                <a:latin typeface="Times New Roman" pitchFamily="18" charset="0"/>
                <a:ea typeface="微軟正黑體" pitchFamily="34" charset="-120"/>
                <a:cs typeface="Times New Roman" pitchFamily="18" charset="0"/>
              </a:rPr>
              <a:t>我國</a:t>
            </a:r>
            <a:r>
              <a:rPr lang="zh-TW" altLang="zh-TW" sz="3200" dirty="0">
                <a:latin typeface="Times New Roman" pitchFamily="18" charset="0"/>
                <a:ea typeface="微軟正黑體" pitchFamily="34" charset="-120"/>
                <a:cs typeface="Times New Roman" pitchFamily="18" charset="0"/>
              </a:rPr>
              <a:t>與</a:t>
            </a:r>
            <a:r>
              <a:rPr lang="zh-TW" altLang="en-US" sz="3200" dirty="0">
                <a:latin typeface="Times New Roman" pitchFamily="18" charset="0"/>
                <a:ea typeface="微軟正黑體" pitchFamily="34" charset="-120"/>
                <a:cs typeface="Times New Roman" pitchFamily="18" charset="0"/>
              </a:rPr>
              <a:t>歐美及鄰近</a:t>
            </a:r>
            <a:r>
              <a:rPr lang="zh-TW" altLang="zh-TW" sz="3200" dirty="0">
                <a:latin typeface="Times New Roman" pitchFamily="18" charset="0"/>
                <a:ea typeface="微軟正黑體" pitchFamily="34" charset="-120"/>
                <a:cs typeface="Times New Roman" pitchFamily="18" charset="0"/>
              </a:rPr>
              <a:t>國</a:t>
            </a:r>
            <a:r>
              <a:rPr lang="zh-TW" altLang="en-US" sz="3200" dirty="0">
                <a:latin typeface="Times New Roman" pitchFamily="18" charset="0"/>
                <a:ea typeface="微軟正黑體" pitchFamily="34" charset="-120"/>
                <a:cs typeface="Times New Roman" pitchFamily="18" charset="0"/>
              </a:rPr>
              <a:t>家</a:t>
            </a:r>
            <a:r>
              <a:rPr lang="zh-TW" altLang="zh-TW" sz="3200" dirty="0">
                <a:latin typeface="Times New Roman" pitchFamily="18" charset="0"/>
                <a:ea typeface="微軟正黑體" pitchFamily="34" charset="-120"/>
                <a:cs typeface="Times New Roman" pitchFamily="18" charset="0"/>
              </a:rPr>
              <a:t>之多邊或</a:t>
            </a:r>
            <a:r>
              <a:rPr lang="zh-TW" altLang="zh-TW" sz="3200" dirty="0" smtClean="0">
                <a:latin typeface="Times New Roman" pitchFamily="18" charset="0"/>
                <a:ea typeface="微軟正黑體" pitchFamily="34" charset="-120"/>
                <a:cs typeface="Times New Roman" pitchFamily="18" charset="0"/>
              </a:rPr>
              <a:t>雙邊交流合作</a:t>
            </a:r>
            <a:r>
              <a:rPr lang="en-US" altLang="zh-TW" sz="3200" dirty="0" smtClean="0">
                <a:latin typeface="Times New Roman" pitchFamily="18" charset="0"/>
                <a:ea typeface="微軟正黑體" pitchFamily="34" charset="-120"/>
                <a:cs typeface="Times New Roman" pitchFamily="18" charset="0"/>
              </a:rPr>
              <a:t/>
            </a:r>
            <a:br>
              <a:rPr lang="en-US" altLang="zh-TW" sz="3200" dirty="0" smtClean="0">
                <a:latin typeface="Times New Roman" pitchFamily="18" charset="0"/>
                <a:ea typeface="微軟正黑體" pitchFamily="34" charset="-120"/>
                <a:cs typeface="Times New Roman" pitchFamily="18" charset="0"/>
              </a:rPr>
            </a:br>
            <a:r>
              <a:rPr lang="zh-TW" altLang="en-US" dirty="0" smtClean="0">
                <a:latin typeface="Times New Roman" pitchFamily="18" charset="0"/>
                <a:ea typeface="微軟正黑體" pitchFamily="34" charset="-120"/>
                <a:cs typeface="Times New Roman" pitchFamily="18" charset="0"/>
              </a:rPr>
              <a:t>（</a:t>
            </a:r>
            <a:r>
              <a:rPr lang="zh-TW" altLang="zh-TW" dirty="0" smtClean="0">
                <a:solidFill>
                  <a:srgbClr val="000000"/>
                </a:solidFill>
                <a:latin typeface="Times New Roman" pitchFamily="18" charset="0"/>
                <a:ea typeface="微軟正黑體" pitchFamily="34" charset="-120"/>
                <a:cs typeface="Times New Roman" pitchFamily="18" charset="0"/>
              </a:rPr>
              <a:t>國際能見度</a:t>
            </a:r>
            <a:r>
              <a:rPr lang="zh-TW" altLang="en-US" dirty="0" smtClean="0">
                <a:solidFill>
                  <a:srgbClr val="000000"/>
                </a:solidFill>
                <a:latin typeface="Times New Roman" pitchFamily="18" charset="0"/>
                <a:ea typeface="微軟正黑體" pitchFamily="34" charset="-120"/>
                <a:cs typeface="Times New Roman" pitchFamily="18" charset="0"/>
              </a:rPr>
              <a:t>、能力</a:t>
            </a:r>
            <a:r>
              <a:rPr lang="zh-TW" altLang="en-US" dirty="0">
                <a:solidFill>
                  <a:srgbClr val="000000"/>
                </a:solidFill>
                <a:latin typeface="Times New Roman" pitchFamily="18" charset="0"/>
                <a:ea typeface="微軟正黑體" pitchFamily="34" charset="-120"/>
                <a:cs typeface="Times New Roman" pitchFamily="18" charset="0"/>
              </a:rPr>
              <a:t>建</a:t>
            </a:r>
            <a:r>
              <a:rPr lang="zh-TW" altLang="en-US" dirty="0" smtClean="0">
                <a:solidFill>
                  <a:srgbClr val="000000"/>
                </a:solidFill>
                <a:latin typeface="Times New Roman" pitchFamily="18" charset="0"/>
                <a:ea typeface="微軟正黑體" pitchFamily="34" charset="-120"/>
                <a:cs typeface="Times New Roman" pitchFamily="18" charset="0"/>
              </a:rPr>
              <a:t>構、</a:t>
            </a:r>
            <a:r>
              <a:rPr lang="zh-TW" altLang="zh-TW" dirty="0" smtClean="0">
                <a:solidFill>
                  <a:srgbClr val="000000"/>
                </a:solidFill>
                <a:latin typeface="Times New Roman" pitchFamily="18" charset="0"/>
                <a:ea typeface="微軟正黑體" pitchFamily="34" charset="-120"/>
                <a:cs typeface="Times New Roman" pitchFamily="18" charset="0"/>
              </a:rPr>
              <a:t>融入</a:t>
            </a:r>
            <a:r>
              <a:rPr lang="zh-TW" altLang="zh-TW" dirty="0">
                <a:solidFill>
                  <a:srgbClr val="000000"/>
                </a:solidFill>
                <a:latin typeface="Times New Roman" pitchFamily="18" charset="0"/>
                <a:ea typeface="微軟正黑體" pitchFamily="34" charset="-120"/>
                <a:cs typeface="Times New Roman" pitchFamily="18" charset="0"/>
              </a:rPr>
              <a:t>全球及</a:t>
            </a:r>
            <a:r>
              <a:rPr lang="zh-TW" altLang="zh-TW" dirty="0" smtClean="0">
                <a:solidFill>
                  <a:srgbClr val="000000"/>
                </a:solidFill>
                <a:latin typeface="Times New Roman" pitchFamily="18" charset="0"/>
                <a:ea typeface="微軟正黑體" pitchFamily="34" charset="-120"/>
                <a:cs typeface="Times New Roman" pitchFamily="18" charset="0"/>
              </a:rPr>
              <a:t>區域網絡</a:t>
            </a:r>
            <a:r>
              <a:rPr lang="zh-TW" altLang="en-US" dirty="0" smtClean="0">
                <a:solidFill>
                  <a:srgbClr val="000000"/>
                </a:solidFill>
                <a:latin typeface="Times New Roman" pitchFamily="18" charset="0"/>
                <a:ea typeface="微軟正黑體" pitchFamily="34" charset="-120"/>
                <a:cs typeface="Times New Roman" pitchFamily="18" charset="0"/>
              </a:rPr>
              <a:t>）</a:t>
            </a:r>
            <a:endParaRPr lang="zh-TW" altLang="en-US" dirty="0">
              <a:solidFill>
                <a:srgbClr val="000000"/>
              </a:solidFill>
              <a:latin typeface="Times New Roman" pitchFamily="18" charset="0"/>
              <a:ea typeface="微軟正黑體" pitchFamily="34" charset="-120"/>
              <a:cs typeface="Times New Roman" pitchFamily="18" charset="0"/>
            </a:endParaRPr>
          </a:p>
        </p:txBody>
      </p:sp>
      <p:sp>
        <p:nvSpPr>
          <p:cNvPr id="3" name="矩形 2"/>
          <p:cNvSpPr/>
          <p:nvPr/>
        </p:nvSpPr>
        <p:spPr>
          <a:xfrm>
            <a:off x="778280" y="4008438"/>
            <a:ext cx="3913188" cy="2562240"/>
          </a:xfrm>
          <a:prstGeom prst="rect">
            <a:avLst/>
          </a:prstGeom>
          <a:gradFill>
            <a:gsLst>
              <a:gs pos="0">
                <a:srgbClr val="FFFFFF"/>
              </a:gs>
              <a:gs pos="49000">
                <a:schemeClr val="accent1">
                  <a:tint val="44500"/>
                  <a:satMod val="160000"/>
                </a:schemeClr>
              </a:gs>
              <a:gs pos="100000">
                <a:schemeClr val="accent3">
                  <a:lumMod val="75000"/>
                </a:schemeClr>
              </a:gs>
            </a:gsLst>
            <a:lin ang="5400000" scaled="0"/>
          </a:gradFill>
          <a:ln w="12700">
            <a:solidFill>
              <a:schemeClr val="accent1">
                <a:lumMod val="75000"/>
              </a:schemeClr>
            </a:solidFill>
          </a:ln>
        </p:spPr>
        <p:txBody>
          <a:bodyPr>
            <a:spAutoFit/>
          </a:bodyPr>
          <a:lstStyle/>
          <a:p>
            <a:pPr>
              <a:defRPr/>
            </a:pPr>
            <a:r>
              <a:rPr lang="zh-TW" altLang="en-US" b="1"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合作議題</a:t>
            </a:r>
            <a:r>
              <a:rPr lang="zh-TW" altLang="en-US" b="1" dirty="0" smtClean="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rPr>
              <a:t>包括</a:t>
            </a:r>
            <a:endParaRPr lang="en-US" altLang="zh-TW" b="1" dirty="0">
              <a:solidFill>
                <a:srgbClr val="002060"/>
              </a:solidFill>
              <a:latin typeface="Times New Roman" panose="02020603050405020304" pitchFamily="18" charset="0"/>
              <a:ea typeface="微軟正黑體" panose="020B0604030504040204" pitchFamily="34" charset="-120"/>
              <a:cs typeface="Times New Roman" panose="02020603050405020304" pitchFamily="18" charset="0"/>
            </a:endParaRPr>
          </a:p>
          <a:p>
            <a:pPr marL="173038" indent="-173038">
              <a:spcBef>
                <a:spcPts val="300"/>
              </a:spcBef>
              <a:buFont typeface="Arial" panose="020B0604020202020204" pitchFamily="34" charset="0"/>
              <a:buChar char="•"/>
              <a:defRPr/>
            </a:pPr>
            <a:r>
              <a:rPr lang="zh-TW" altLang="zh-TW"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氣候變遷因應策略</a:t>
            </a:r>
            <a:endParaRPr lang="en-US" altLang="zh-TW"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endParaRPr>
          </a:p>
          <a:p>
            <a:pPr marL="173038" indent="-173038">
              <a:spcBef>
                <a:spcPts val="300"/>
              </a:spcBef>
              <a:buFont typeface="Arial" panose="020B0604020202020204" pitchFamily="34" charset="0"/>
              <a:buChar char="•"/>
              <a:defRPr/>
            </a:pPr>
            <a:r>
              <a:rPr lang="zh-TW" altLang="zh-TW"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調適韌性風險評估</a:t>
            </a:r>
            <a:endParaRPr lang="en-US" altLang="zh-TW"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endParaRPr>
          </a:p>
          <a:p>
            <a:pPr marL="173038" indent="-173038">
              <a:spcBef>
                <a:spcPts val="300"/>
              </a:spcBef>
              <a:buFont typeface="Arial" panose="020B0604020202020204" pitchFamily="34" charset="0"/>
              <a:buChar char="•"/>
              <a:defRPr/>
            </a:pPr>
            <a:r>
              <a:rPr lang="zh-TW" altLang="en-US"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低碳技術與綠能發展</a:t>
            </a:r>
            <a:endParaRPr lang="en-US" altLang="zh-TW"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endParaRPr>
          </a:p>
          <a:p>
            <a:pPr marL="173038" indent="-173038">
              <a:spcBef>
                <a:spcPts val="300"/>
              </a:spcBef>
              <a:buFont typeface="Arial" panose="020B0604020202020204" pitchFamily="34" charset="0"/>
              <a:buChar char="•"/>
              <a:defRPr/>
            </a:pPr>
            <a:r>
              <a:rPr lang="zh-TW" altLang="en-US"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溫室氣體</a:t>
            </a:r>
            <a:r>
              <a:rPr lang="zh-TW" altLang="zh-TW"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管理法規</a:t>
            </a:r>
            <a:endParaRPr lang="en-US" altLang="zh-TW"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endParaRPr>
          </a:p>
          <a:p>
            <a:pPr marL="173038" indent="-173038">
              <a:spcBef>
                <a:spcPts val="300"/>
              </a:spcBef>
              <a:buFont typeface="Arial" panose="020B0604020202020204" pitchFamily="34" charset="0"/>
              <a:buChar char="•"/>
              <a:defRPr/>
            </a:pPr>
            <a:r>
              <a:rPr lang="zh-TW" altLang="zh-TW"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碳定價</a:t>
            </a:r>
            <a:r>
              <a:rPr lang="en-US" altLang="zh-TW" sz="20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(Carbon Pricing)</a:t>
            </a:r>
            <a:r>
              <a:rPr lang="zh-TW" altLang="zh-TW"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機制</a:t>
            </a:r>
            <a:r>
              <a:rPr lang="zh-TW" altLang="en-US" sz="2400" dirty="0">
                <a:solidFill>
                  <a:srgbClr val="000000"/>
                </a:solidFill>
                <a:latin typeface="Times New Roman" panose="02020603050405020304" pitchFamily="18" charset="0"/>
                <a:ea typeface="微軟正黑體" panose="020B0604030504040204" pitchFamily="34" charset="-120"/>
                <a:cs typeface="Times New Roman" panose="02020603050405020304" pitchFamily="18" charset="0"/>
              </a:rPr>
              <a:t>等</a:t>
            </a:r>
          </a:p>
        </p:txBody>
      </p:sp>
      <p:sp>
        <p:nvSpPr>
          <p:cNvPr id="35848" name="Rectangle 3"/>
          <p:cNvSpPr>
            <a:spLocks noChangeArrowheads="1"/>
          </p:cNvSpPr>
          <p:nvPr/>
        </p:nvSpPr>
        <p:spPr bwMode="auto">
          <a:xfrm>
            <a:off x="596900" y="630238"/>
            <a:ext cx="8928100" cy="33337"/>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spcBef>
                <a:spcPct val="20000"/>
              </a:spcBef>
              <a:buClr>
                <a:srgbClr val="CC0000"/>
              </a:buClr>
              <a:buBlip>
                <a:blip r:embed="rId4"/>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spcBef>
                <a:spcPct val="0"/>
              </a:spcBef>
              <a:buClrTx/>
              <a:buFontTx/>
              <a:buNone/>
            </a:pPr>
            <a:endParaRPr kumimoji="0" lang="zh-TW" altLang="en-US" sz="1200" b="1">
              <a:solidFill>
                <a:srgbClr val="000000"/>
              </a:solidFill>
              <a:ea typeface="微軟正黑體" pitchFamily="34" charset="-120"/>
            </a:endParaRPr>
          </a:p>
        </p:txBody>
      </p:sp>
      <p:sp>
        <p:nvSpPr>
          <p:cNvPr id="35849" name="矩形 3"/>
          <p:cNvSpPr>
            <a:spLocks noChangeArrowheads="1"/>
          </p:cNvSpPr>
          <p:nvPr/>
        </p:nvSpPr>
        <p:spPr bwMode="auto">
          <a:xfrm>
            <a:off x="741363" y="750888"/>
            <a:ext cx="8366125" cy="584775"/>
          </a:xfrm>
          <a:prstGeom prst="rect">
            <a:avLst/>
          </a:prstGeom>
          <a:gradFill rotWithShape="0">
            <a:gsLst>
              <a:gs pos="0">
                <a:schemeClr val="bg1"/>
              </a:gs>
              <a:gs pos="100000">
                <a:srgbClr val="3FCDFF"/>
              </a:gs>
            </a:gsLst>
            <a:path path="rect">
              <a:fillToRect r="100000" b="100000"/>
            </a:path>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eaLnBrk="1" hangingPunct="1"/>
            <a:r>
              <a:rPr lang="zh-TW" altLang="en-US" sz="3200" b="1" dirty="0">
                <a:solidFill>
                  <a:srgbClr val="000000"/>
                </a:solidFill>
                <a:latin typeface="微軟正黑體" pitchFamily="34" charset="-120"/>
                <a:ea typeface="微軟正黑體" pitchFamily="34" charset="-120"/>
              </a:rPr>
              <a:t>拓展</a:t>
            </a:r>
            <a:r>
              <a:rPr lang="zh-TW" altLang="zh-TW" sz="3200" b="1" dirty="0">
                <a:solidFill>
                  <a:srgbClr val="000000"/>
                </a:solidFill>
                <a:latin typeface="微軟正黑體" pitchFamily="34" charset="-120"/>
                <a:ea typeface="微軟正黑體" pitchFamily="34" charset="-120"/>
              </a:rPr>
              <a:t>國際</a:t>
            </a:r>
            <a:r>
              <a:rPr lang="zh-TW" altLang="en-US" sz="3200" b="1" dirty="0">
                <a:solidFill>
                  <a:srgbClr val="000000"/>
                </a:solidFill>
                <a:latin typeface="微軟正黑體" pitchFamily="34" charset="-120"/>
                <a:ea typeface="微軟正黑體" pitchFamily="34" charset="-120"/>
              </a:rPr>
              <a:t>氣候變遷</a:t>
            </a:r>
            <a:r>
              <a:rPr lang="zh-TW" altLang="zh-TW" sz="3200" b="1" dirty="0" smtClean="0">
                <a:solidFill>
                  <a:srgbClr val="000000"/>
                </a:solidFill>
                <a:latin typeface="微軟正黑體" pitchFamily="34" charset="-120"/>
                <a:ea typeface="微軟正黑體" pitchFamily="34" charset="-120"/>
              </a:rPr>
              <a:t>交流</a:t>
            </a:r>
            <a:endParaRPr lang="zh-TW" altLang="zh-TW" sz="3200" b="1" dirty="0">
              <a:solidFill>
                <a:srgbClr val="000000"/>
              </a:solidFill>
              <a:latin typeface="微軟正黑體" pitchFamily="34" charset="-120"/>
              <a:ea typeface="微軟正黑體" pitchFamily="34" charset="-120"/>
            </a:endParaRPr>
          </a:p>
        </p:txBody>
      </p:sp>
      <p:pic>
        <p:nvPicPr>
          <p:cNvPr id="35850" name="Picture 2"/>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8848056" y="1330325"/>
            <a:ext cx="909638" cy="98583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2" name="標題 1"/>
          <p:cNvSpPr>
            <a:spLocks noGrp="1"/>
          </p:cNvSpPr>
          <p:nvPr>
            <p:ph type="title"/>
          </p:nvPr>
        </p:nvSpPr>
        <p:spPr>
          <a:xfrm>
            <a:off x="887413" y="3175"/>
            <a:ext cx="8229600" cy="581025"/>
          </a:xfrm>
        </p:spPr>
        <p:txBody>
          <a:bodyPr>
            <a:noAutofit/>
          </a:bodyPr>
          <a:lstStyle/>
          <a:p>
            <a:pPr>
              <a:defRPr/>
            </a:pPr>
            <a:r>
              <a:rPr lang="zh-TW" altLang="en-US" sz="4000" kern="1200" dirty="0">
                <a:solidFill>
                  <a:srgbClr val="003366"/>
                </a:solidFill>
                <a:latin typeface="Times New Roman" pitchFamily="18" charset="0"/>
                <a:ea typeface="微軟正黑體" pitchFamily="34" charset="-120"/>
                <a:cs typeface="Times New Roman" pitchFamily="18" charset="0"/>
              </a:rPr>
              <a:t>跨部會落實低碳綠能</a:t>
            </a:r>
            <a:r>
              <a:rPr lang="zh-TW" altLang="en-US" sz="4000" kern="1200" dirty="0" smtClean="0">
                <a:solidFill>
                  <a:srgbClr val="003366"/>
                </a:solidFill>
                <a:latin typeface="Times New Roman" pitchFamily="18" charset="0"/>
                <a:ea typeface="微軟正黑體" pitchFamily="34" charset="-120"/>
                <a:cs typeface="Times New Roman" pitchFamily="18" charset="0"/>
              </a:rPr>
              <a:t>行動</a:t>
            </a:r>
            <a:endParaRPr lang="zh-TW" altLang="en-US" sz="4000" kern="1200" dirty="0">
              <a:solidFill>
                <a:srgbClr val="003366"/>
              </a:solidFill>
              <a:latin typeface="Times New Roman" pitchFamily="18" charset="0"/>
              <a:ea typeface="微軟正黑體" pitchFamily="34" charset="-120"/>
              <a:cs typeface="Times New Roman" pitchFamily="18" charset="0"/>
            </a:endParaRPr>
          </a:p>
        </p:txBody>
      </p:sp>
      <p:sp>
        <p:nvSpPr>
          <p:cNvPr id="33" name="AutoShape 79"/>
          <p:cNvSpPr>
            <a:spLocks noChangeArrowheads="1"/>
          </p:cNvSpPr>
          <p:nvPr/>
        </p:nvSpPr>
        <p:spPr bwMode="auto">
          <a:xfrm>
            <a:off x="-12700" y="0"/>
            <a:ext cx="755650" cy="549275"/>
          </a:xfrm>
          <a:prstGeom prst="homePlate">
            <a:avLst>
              <a:gd name="adj" fmla="val 34393"/>
            </a:avLst>
          </a:prstGeom>
          <a:gradFill rotWithShape="1">
            <a:gsLst>
              <a:gs pos="0">
                <a:schemeClr val="bg1"/>
              </a:gs>
              <a:gs pos="100000">
                <a:srgbClr val="00FFFF"/>
              </a:gs>
            </a:gsLst>
            <a:lin ang="0" scaled="1"/>
          </a:gradFill>
          <a:ln w="9525">
            <a:solidFill>
              <a:schemeClr val="tx1"/>
            </a:solidFill>
            <a:miter lim="800000"/>
            <a:headEnd/>
            <a:tailEnd/>
          </a:ln>
        </p:spPr>
        <p:txBody>
          <a:bodyPr wrap="none" anchor="ctr"/>
          <a:lstStyle>
            <a:lvl1pPr eaLnBrk="0" hangingPunct="0">
              <a:spcBef>
                <a:spcPct val="20000"/>
              </a:spcBef>
              <a:buClr>
                <a:srgbClr val="CC0000"/>
              </a:buClr>
              <a:buBlip>
                <a:blip r:embed="rId4"/>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lang="zh-TW" altLang="en-US" sz="2400" b="1">
                <a:solidFill>
                  <a:srgbClr val="003366"/>
                </a:solidFill>
                <a:ea typeface="微軟正黑體" panose="020B0604030504040204" pitchFamily="34" charset="-120"/>
              </a:rPr>
              <a:t>貳</a:t>
            </a:r>
          </a:p>
        </p:txBody>
      </p:sp>
    </p:spTree>
    <p:extLst>
      <p:ext uri="{BB962C8B-B14F-4D97-AF65-F5344CB8AC3E}">
        <p14:creationId xmlns:p14="http://schemas.microsoft.com/office/powerpoint/2010/main" xmlns="" val="3467083164"/>
      </p:ext>
    </p:extLst>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投影片編號版面配置區 1"/>
          <p:cNvSpPr txBox="1">
            <a:spLocks noGrp="1"/>
          </p:cNvSpPr>
          <p:nvPr/>
        </p:nvSpPr>
        <p:spPr bwMode="auto">
          <a:xfrm>
            <a:off x="9451975" y="6400800"/>
            <a:ext cx="454025" cy="45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20000"/>
              </a:spcBef>
              <a:buClr>
                <a:srgbClr val="CC0000"/>
              </a:buClr>
              <a:buBlip>
                <a:blip r:embed="rId3"/>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r" eaLnBrk="1" hangingPunct="1">
              <a:spcBef>
                <a:spcPct val="0"/>
              </a:spcBef>
              <a:buClrTx/>
              <a:buFontTx/>
              <a:buNone/>
            </a:pPr>
            <a:fld id="{ED59BE20-0266-4EA1-8217-688ECE4CEEE8}" type="slidenum">
              <a:rPr kumimoji="0" lang="en-US" altLang="zh-TW" sz="1400">
                <a:ea typeface="標楷體" pitchFamily="65" charset="-120"/>
                <a:cs typeface="華康中特圓體"/>
              </a:rPr>
              <a:pPr algn="r" eaLnBrk="1" hangingPunct="1">
                <a:spcBef>
                  <a:spcPct val="0"/>
                </a:spcBef>
                <a:buClrTx/>
                <a:buFontTx/>
                <a:buNone/>
              </a:pPr>
              <a:t>15</a:t>
            </a:fld>
            <a:endParaRPr kumimoji="0" lang="en-US" altLang="zh-TW" sz="1400">
              <a:ea typeface="標楷體" pitchFamily="65" charset="-120"/>
              <a:cs typeface="華康中特圓體"/>
            </a:endParaRPr>
          </a:p>
        </p:txBody>
      </p:sp>
      <p:sp>
        <p:nvSpPr>
          <p:cNvPr id="20483" name="內容版面配置區 2"/>
          <p:cNvSpPr txBox="1">
            <a:spLocks/>
          </p:cNvSpPr>
          <p:nvPr/>
        </p:nvSpPr>
        <p:spPr bwMode="auto">
          <a:xfrm>
            <a:off x="350838" y="44450"/>
            <a:ext cx="9101137" cy="5413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28" tIns="45715" rIns="91428" bIns="45715"/>
          <a:lstStyle>
            <a:lvl1pPr marL="2235200" indent="-2235200" eaLnBrk="0" hangingPunct="0">
              <a:spcBef>
                <a:spcPct val="20000"/>
              </a:spcBef>
              <a:buClr>
                <a:srgbClr val="CC0000"/>
              </a:buClr>
              <a:buBlip>
                <a:blip r:embed="rId3"/>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a:lnSpc>
                <a:spcPct val="90000"/>
              </a:lnSpc>
              <a:spcBef>
                <a:spcPct val="0"/>
              </a:spcBef>
              <a:buClrTx/>
              <a:buFontTx/>
              <a:buNone/>
            </a:pPr>
            <a:r>
              <a:rPr lang="zh-TW" altLang="en-US" sz="4000" b="1" dirty="0">
                <a:solidFill>
                  <a:srgbClr val="003366"/>
                </a:solidFill>
                <a:ea typeface="微軟正黑體" pitchFamily="34" charset="-120"/>
                <a:sym typeface="Wingdings" pitchFamily="2" charset="2"/>
              </a:rPr>
              <a:t>因應氣候變遷之</a:t>
            </a:r>
            <a:r>
              <a:rPr lang="zh-TW" altLang="en-US" sz="4000" b="1" dirty="0" smtClean="0">
                <a:solidFill>
                  <a:srgbClr val="003366"/>
                </a:solidFill>
                <a:ea typeface="微軟正黑體" pitchFamily="34" charset="-120"/>
                <a:sym typeface="Wingdings" pitchFamily="2" charset="2"/>
              </a:rPr>
              <a:t>法制作為</a:t>
            </a:r>
            <a:endParaRPr lang="en-US" altLang="zh-TW" sz="4000" b="1" dirty="0">
              <a:solidFill>
                <a:srgbClr val="003366"/>
              </a:solidFill>
              <a:ea typeface="微軟正黑體" pitchFamily="34" charset="-120"/>
              <a:sym typeface="Wingdings" pitchFamily="2" charset="2"/>
            </a:endParaRPr>
          </a:p>
        </p:txBody>
      </p:sp>
      <p:sp>
        <p:nvSpPr>
          <p:cNvPr id="8" name="書卷 (垂直) 7"/>
          <p:cNvSpPr/>
          <p:nvPr/>
        </p:nvSpPr>
        <p:spPr bwMode="auto">
          <a:xfrm>
            <a:off x="922338" y="2044700"/>
            <a:ext cx="1285875" cy="4002088"/>
          </a:xfrm>
          <a:prstGeom prst="verticalScroll">
            <a:avLst/>
          </a:prstGeom>
          <a:gradFill>
            <a:gsLst>
              <a:gs pos="0">
                <a:srgbClr val="FFFFFF"/>
              </a:gs>
              <a:gs pos="51000">
                <a:schemeClr val="accent1">
                  <a:tint val="44500"/>
                  <a:satMod val="160000"/>
                </a:schemeClr>
              </a:gs>
              <a:gs pos="100000">
                <a:srgbClr val="92D050"/>
              </a:gs>
            </a:gsLst>
            <a:lin ang="5400000" scaled="0"/>
          </a:gradFill>
          <a:ln w="9525" cap="flat" cmpd="sng" algn="ctr">
            <a:solidFill>
              <a:schemeClr val="tx1"/>
            </a:solidFill>
            <a:prstDash val="solid"/>
            <a:round/>
            <a:headEnd type="none" w="med" len="med"/>
            <a:tailEnd type="none" w="med" len="med"/>
          </a:ln>
          <a:effectLst/>
        </p:spPr>
        <p:txBody>
          <a:bodyPr vert="eaVert" anchor="ctr" anchorCtr="1"/>
          <a:lstStyle/>
          <a:p>
            <a:pPr algn="ctr">
              <a:defRPr/>
            </a:pPr>
            <a:r>
              <a:rPr kumimoji="0" lang="zh-TW" altLang="en-US" b="1" dirty="0">
                <a:latin typeface="+mn-lt"/>
                <a:ea typeface="微軟正黑體" panose="020B0604030504040204" pitchFamily="34" charset="-120"/>
              </a:rPr>
              <a:t>溫室氣體減量及管理法</a:t>
            </a:r>
          </a:p>
        </p:txBody>
      </p:sp>
      <p:sp>
        <p:nvSpPr>
          <p:cNvPr id="43" name="Rectangle 3"/>
          <p:cNvSpPr>
            <a:spLocks noChangeArrowheads="1"/>
          </p:cNvSpPr>
          <p:nvPr/>
        </p:nvSpPr>
        <p:spPr bwMode="auto">
          <a:xfrm>
            <a:off x="428625" y="658813"/>
            <a:ext cx="9155113" cy="36512"/>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w="9525">
            <a:noFill/>
            <a:miter lim="800000"/>
            <a:headEnd/>
            <a:tailEnd/>
          </a:ln>
        </p:spPr>
        <p:txBody>
          <a:bodyPr wrap="none" anchor="ctr"/>
          <a:lstStyle/>
          <a:p>
            <a:pPr>
              <a:defRPr/>
            </a:pPr>
            <a:endParaRPr lang="zh-TW" altLang="en-US" sz="1600">
              <a:solidFill>
                <a:srgbClr val="1C1C1C"/>
              </a:solidFill>
              <a:latin typeface="Times New Roman" pitchFamily="18" charset="0"/>
              <a:ea typeface="+mj-ea"/>
              <a:cs typeface="Times New Roman" pitchFamily="18" charset="0"/>
            </a:endParaRPr>
          </a:p>
        </p:txBody>
      </p:sp>
      <p:sp>
        <p:nvSpPr>
          <p:cNvPr id="20488" name="矩形 1"/>
          <p:cNvSpPr>
            <a:spLocks noChangeArrowheads="1"/>
          </p:cNvSpPr>
          <p:nvPr/>
        </p:nvSpPr>
        <p:spPr bwMode="auto">
          <a:xfrm>
            <a:off x="528638" y="804510"/>
            <a:ext cx="9039225" cy="1015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235200" indent="-2235200"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eaLnBrk="1" hangingPunct="1"/>
            <a:r>
              <a:rPr kumimoji="0" lang="zh-TW" altLang="en-US" sz="3200" b="1" dirty="0">
                <a:latin typeface="Times New Roman" panose="02020603050405020304" pitchFamily="18" charset="0"/>
                <a:ea typeface="微軟正黑體" panose="020B0604030504040204" pitchFamily="34" charset="-120"/>
                <a:cs typeface="Times New Roman" panose="02020603050405020304" pitchFamily="18" charset="0"/>
              </a:rPr>
              <a:t>長程願</a:t>
            </a:r>
            <a:r>
              <a:rPr kumimoji="0" lang="zh-TW" altLang="en-US" sz="3200" b="1" dirty="0" smtClean="0">
                <a:latin typeface="Times New Roman" panose="02020603050405020304" pitchFamily="18" charset="0"/>
                <a:ea typeface="微軟正黑體" panose="020B0604030504040204" pitchFamily="34" charset="-120"/>
                <a:cs typeface="Times New Roman" panose="02020603050405020304" pitchFamily="18" charset="0"/>
              </a:rPr>
              <a:t>景</a:t>
            </a:r>
            <a:r>
              <a:rPr kumimoji="0" lang="zh-TW" altLang="en-US" sz="2400" b="1" dirty="0">
                <a:latin typeface="Times New Roman" panose="02020603050405020304" pitchFamily="18" charset="0"/>
                <a:ea typeface="微軟正黑體" panose="020B0604030504040204" pitchFamily="34" charset="-120"/>
                <a:cs typeface="Times New Roman" panose="02020603050405020304" pitchFamily="18" charset="0"/>
              </a:rPr>
              <a:t>　</a:t>
            </a:r>
            <a:r>
              <a:rPr kumimoji="0" lang="zh-TW" altLang="en-US" b="1" dirty="0">
                <a:latin typeface="Times New Roman" panose="02020603050405020304" pitchFamily="18" charset="0"/>
                <a:ea typeface="微軟正黑體" panose="020B0604030504040204" pitchFamily="34" charset="-120"/>
                <a:cs typeface="Times New Roman" panose="02020603050405020304" pitchFamily="18" charset="0"/>
              </a:rPr>
              <a:t>　</a:t>
            </a:r>
            <a:endParaRPr kumimoji="0" lang="en-US" altLang="zh-TW" b="1" dirty="0">
              <a:latin typeface="Times New Roman" panose="02020603050405020304" pitchFamily="18" charset="0"/>
              <a:ea typeface="微軟正黑體" panose="020B0604030504040204" pitchFamily="34" charset="-120"/>
              <a:cs typeface="Times New Roman" panose="02020603050405020304" pitchFamily="18" charset="0"/>
            </a:endParaRPr>
          </a:p>
          <a:p>
            <a:pPr algn="ctr" eaLnBrk="1" hangingPunct="1"/>
            <a:r>
              <a:rPr kumimoji="0" lang="en-US" altLang="zh-TW" u="sng" dirty="0">
                <a:solidFill>
                  <a:srgbClr val="A50021"/>
                </a:solidFill>
                <a:latin typeface="Times New Roman" panose="02020603050405020304" pitchFamily="18" charset="0"/>
                <a:ea typeface="微軟正黑體" panose="020B0604030504040204" pitchFamily="34" charset="-120"/>
                <a:cs typeface="Times New Roman" panose="02020603050405020304" pitchFamily="18" charset="0"/>
              </a:rPr>
              <a:t>2050</a:t>
            </a:r>
            <a:r>
              <a:rPr kumimoji="0" lang="zh-TW" altLang="en-US" u="sng" dirty="0">
                <a:solidFill>
                  <a:srgbClr val="A50021"/>
                </a:solidFill>
                <a:latin typeface="Times New Roman" panose="02020603050405020304" pitchFamily="18" charset="0"/>
                <a:ea typeface="微軟正黑體" panose="020B0604030504040204" pitchFamily="34" charset="-120"/>
                <a:cs typeface="Times New Roman" panose="02020603050405020304" pitchFamily="18" charset="0"/>
              </a:rPr>
              <a:t>年</a:t>
            </a:r>
            <a:r>
              <a:rPr kumimoji="0" lang="zh-TW" altLang="en-US" dirty="0">
                <a:latin typeface="Times New Roman" panose="02020603050405020304" pitchFamily="18" charset="0"/>
                <a:ea typeface="微軟正黑體" panose="020B0604030504040204" pitchFamily="34" charset="-120"/>
                <a:cs typeface="Times New Roman" panose="02020603050405020304" pitchFamily="18" charset="0"/>
              </a:rPr>
              <a:t>溫室</a:t>
            </a:r>
            <a:r>
              <a:rPr kumimoji="0" lang="zh-TW" altLang="en-US" dirty="0" smtClean="0">
                <a:latin typeface="Times New Roman" panose="02020603050405020304" pitchFamily="18" charset="0"/>
                <a:ea typeface="微軟正黑體" panose="020B0604030504040204" pitchFamily="34" charset="-120"/>
                <a:cs typeface="Times New Roman" panose="02020603050405020304" pitchFamily="18" charset="0"/>
              </a:rPr>
              <a:t>氣體排放</a:t>
            </a:r>
            <a:r>
              <a:rPr kumimoji="0" lang="zh-TW" altLang="en-US" dirty="0">
                <a:latin typeface="Times New Roman" panose="02020603050405020304" pitchFamily="18" charset="0"/>
                <a:ea typeface="微軟正黑體" panose="020B0604030504040204" pitchFamily="34" charset="-120"/>
                <a:cs typeface="Times New Roman" panose="02020603050405020304" pitchFamily="18" charset="0"/>
              </a:rPr>
              <a:t>量降為 </a:t>
            </a:r>
            <a:r>
              <a:rPr kumimoji="0" lang="en-US" altLang="zh-TW" u="sng" dirty="0">
                <a:solidFill>
                  <a:srgbClr val="A50021"/>
                </a:solidFill>
                <a:latin typeface="Times New Roman" panose="02020603050405020304" pitchFamily="18" charset="0"/>
                <a:ea typeface="微軟正黑體" panose="020B0604030504040204" pitchFamily="34" charset="-120"/>
                <a:cs typeface="Times New Roman" panose="02020603050405020304" pitchFamily="18" charset="0"/>
              </a:rPr>
              <a:t>2005</a:t>
            </a:r>
            <a:r>
              <a:rPr kumimoji="0" lang="zh-TW" altLang="en-US" u="sng" dirty="0">
                <a:solidFill>
                  <a:srgbClr val="A50021"/>
                </a:solidFill>
                <a:latin typeface="Times New Roman" panose="02020603050405020304" pitchFamily="18" charset="0"/>
                <a:ea typeface="微軟正黑體" panose="020B0604030504040204" pitchFamily="34" charset="-120"/>
                <a:cs typeface="Times New Roman" panose="02020603050405020304" pitchFamily="18" charset="0"/>
              </a:rPr>
              <a:t>年</a:t>
            </a:r>
            <a:r>
              <a:rPr kumimoji="0" lang="zh-TW" altLang="en-US" dirty="0">
                <a:latin typeface="Times New Roman" panose="02020603050405020304" pitchFamily="18" charset="0"/>
                <a:ea typeface="微軟正黑體" panose="020B0604030504040204" pitchFamily="34" charset="-120"/>
                <a:cs typeface="Times New Roman" panose="02020603050405020304" pitchFamily="18" charset="0"/>
              </a:rPr>
              <a:t>排放量的</a:t>
            </a:r>
            <a:r>
              <a:rPr kumimoji="0" lang="en-US" altLang="zh-TW" dirty="0">
                <a:latin typeface="Times New Roman" panose="02020603050405020304" pitchFamily="18" charset="0"/>
                <a:ea typeface="微軟正黑體" panose="020B0604030504040204" pitchFamily="34" charset="-120"/>
                <a:cs typeface="Times New Roman" panose="02020603050405020304" pitchFamily="18" charset="0"/>
              </a:rPr>
              <a:t>50%</a:t>
            </a:r>
            <a:r>
              <a:rPr kumimoji="0" lang="zh-TW" altLang="en-US" dirty="0">
                <a:latin typeface="Times New Roman" panose="02020603050405020304" pitchFamily="18" charset="0"/>
                <a:ea typeface="微軟正黑體" panose="020B0604030504040204" pitchFamily="34" charset="-120"/>
                <a:cs typeface="Times New Roman" panose="02020603050405020304" pitchFamily="18" charset="0"/>
              </a:rPr>
              <a:t>以下</a:t>
            </a:r>
          </a:p>
        </p:txBody>
      </p:sp>
      <p:sp>
        <p:nvSpPr>
          <p:cNvPr id="20489" name="內容版面配置區 2"/>
          <p:cNvSpPr txBox="1">
            <a:spLocks/>
          </p:cNvSpPr>
          <p:nvPr/>
        </p:nvSpPr>
        <p:spPr bwMode="auto">
          <a:xfrm>
            <a:off x="2370138" y="2150124"/>
            <a:ext cx="6519862" cy="520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marL="342900" indent="-342900" eaLnBrk="0" hangingPunct="0">
              <a:spcBef>
                <a:spcPct val="20000"/>
              </a:spcBef>
              <a:buClr>
                <a:srgbClr val="CC0000"/>
              </a:buClr>
              <a:buBlip>
                <a:blip r:embed="rId3"/>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buClrTx/>
            </a:pPr>
            <a:r>
              <a:rPr lang="zh-TW" altLang="en-US" sz="2600" b="1" dirty="0">
                <a:ea typeface="微軟正黑體" pitchFamily="34" charset="-120"/>
              </a:rPr>
              <a:t>跨部會協商研訂相關綱領、方案及目標</a:t>
            </a:r>
            <a:endParaRPr lang="zh-TW" altLang="zh-TW" sz="2600" b="1" dirty="0">
              <a:ea typeface="微軟正黑體" pitchFamily="34" charset="-120"/>
            </a:endParaRPr>
          </a:p>
          <a:p>
            <a:pPr>
              <a:buClrTx/>
            </a:pPr>
            <a:endParaRPr lang="en-US" altLang="zh-TW" sz="2400" dirty="0">
              <a:ea typeface="微軟正黑體" pitchFamily="34" charset="-120"/>
            </a:endParaRPr>
          </a:p>
          <a:p>
            <a:pPr marL="0" indent="0">
              <a:buClrTx/>
              <a:buNone/>
            </a:pPr>
            <a:endParaRPr lang="zh-TW" altLang="zh-TW" sz="2400" dirty="0">
              <a:ea typeface="微軟正黑體" pitchFamily="34" charset="-120"/>
            </a:endParaRPr>
          </a:p>
        </p:txBody>
      </p:sp>
      <p:graphicFrame>
        <p:nvGraphicFramePr>
          <p:cNvPr id="47" name="Group 37"/>
          <p:cNvGraphicFramePr>
            <a:graphicFrameLocks noGrp="1"/>
          </p:cNvGraphicFramePr>
          <p:nvPr>
            <p:extLst>
              <p:ext uri="{D42A27DB-BD31-4B8C-83A1-F6EECF244321}">
                <p14:modId xmlns:p14="http://schemas.microsoft.com/office/powerpoint/2010/main" xmlns="" val="2929634992"/>
              </p:ext>
            </p:extLst>
          </p:nvPr>
        </p:nvGraphicFramePr>
        <p:xfrm>
          <a:off x="2519751" y="2759075"/>
          <a:ext cx="6370249" cy="2708664"/>
        </p:xfrm>
        <a:graphic>
          <a:graphicData uri="http://schemas.openxmlformats.org/drawingml/2006/table">
            <a:tbl>
              <a:tblPr/>
              <a:tblGrid>
                <a:gridCol w="6370249"/>
              </a:tblGrid>
              <a:tr h="2708664">
                <a:tc>
                  <a:txBody>
                    <a:bodyPr/>
                    <a:lstStyle>
                      <a:lvl1pPr marL="180975" indent="-180975">
                        <a:spcBef>
                          <a:spcPct val="20000"/>
                        </a:spcBef>
                        <a:defRPr kumimoji="1" sz="2800">
                          <a:solidFill>
                            <a:schemeClr val="tx1"/>
                          </a:solidFill>
                          <a:latin typeface="Arial" pitchFamily="34" charset="0"/>
                          <a:ea typeface="標楷體" pitchFamily="65" charset="-120"/>
                          <a:cs typeface="新細明體" pitchFamily="18" charset="-120"/>
                        </a:defRPr>
                      </a:lvl1pPr>
                      <a:lvl2pPr marL="742950" indent="-285750">
                        <a:spcBef>
                          <a:spcPct val="20000"/>
                        </a:spcBef>
                        <a:defRPr kumimoji="1" sz="2400">
                          <a:solidFill>
                            <a:schemeClr val="tx1"/>
                          </a:solidFill>
                          <a:latin typeface="Arial" pitchFamily="34" charset="0"/>
                          <a:ea typeface="標楷體" pitchFamily="65" charset="-120"/>
                          <a:cs typeface="新細明體" pitchFamily="18" charset="-120"/>
                        </a:defRPr>
                      </a:lvl2pPr>
                      <a:lvl3pPr marL="1143000" indent="-228600">
                        <a:spcBef>
                          <a:spcPct val="20000"/>
                        </a:spcBef>
                        <a:defRPr kumimoji="1" sz="2000">
                          <a:solidFill>
                            <a:schemeClr val="tx1"/>
                          </a:solidFill>
                          <a:latin typeface="Arial" pitchFamily="34" charset="0"/>
                          <a:ea typeface="標楷體" pitchFamily="65" charset="-120"/>
                          <a:cs typeface="新細明體" pitchFamily="18" charset="-120"/>
                        </a:defRPr>
                      </a:lvl3pPr>
                      <a:lvl4pPr marL="1600200" indent="-228600">
                        <a:spcBef>
                          <a:spcPct val="20000"/>
                        </a:spcBef>
                        <a:defRPr kumimoji="1">
                          <a:solidFill>
                            <a:schemeClr val="tx1"/>
                          </a:solidFill>
                          <a:latin typeface="Arial" pitchFamily="34" charset="0"/>
                          <a:ea typeface="標楷體" pitchFamily="65" charset="-120"/>
                          <a:cs typeface="新細明體" pitchFamily="18" charset="-120"/>
                        </a:defRPr>
                      </a:lvl4pPr>
                      <a:lvl5pPr marL="2057400" indent="-228600">
                        <a:spcBef>
                          <a:spcPct val="20000"/>
                        </a:spcBef>
                        <a:defRPr kumimoji="1">
                          <a:solidFill>
                            <a:schemeClr val="tx1"/>
                          </a:solidFill>
                          <a:latin typeface="Arial" pitchFamily="34" charset="0"/>
                          <a:ea typeface="標楷體" pitchFamily="65" charset="-120"/>
                          <a:cs typeface="新細明體" pitchFamily="18" charset="-120"/>
                        </a:defRPr>
                      </a:lvl5pPr>
                      <a:lvl6pPr marL="2514600" indent="-228600" fontAlgn="base">
                        <a:spcBef>
                          <a:spcPct val="20000"/>
                        </a:spcBef>
                        <a:spcAft>
                          <a:spcPct val="0"/>
                        </a:spcAft>
                        <a:defRPr kumimoji="1">
                          <a:solidFill>
                            <a:schemeClr val="tx1"/>
                          </a:solidFill>
                          <a:latin typeface="Arial" pitchFamily="34" charset="0"/>
                          <a:ea typeface="標楷體" pitchFamily="65" charset="-120"/>
                          <a:cs typeface="新細明體" pitchFamily="18" charset="-120"/>
                        </a:defRPr>
                      </a:lvl6pPr>
                      <a:lvl7pPr marL="2971800" indent="-228600" fontAlgn="base">
                        <a:spcBef>
                          <a:spcPct val="20000"/>
                        </a:spcBef>
                        <a:spcAft>
                          <a:spcPct val="0"/>
                        </a:spcAft>
                        <a:defRPr kumimoji="1">
                          <a:solidFill>
                            <a:schemeClr val="tx1"/>
                          </a:solidFill>
                          <a:latin typeface="Arial" pitchFamily="34" charset="0"/>
                          <a:ea typeface="標楷體" pitchFamily="65" charset="-120"/>
                          <a:cs typeface="新細明體" pitchFamily="18" charset="-120"/>
                        </a:defRPr>
                      </a:lvl7pPr>
                      <a:lvl8pPr marL="3429000" indent="-228600" fontAlgn="base">
                        <a:spcBef>
                          <a:spcPct val="20000"/>
                        </a:spcBef>
                        <a:spcAft>
                          <a:spcPct val="0"/>
                        </a:spcAft>
                        <a:defRPr kumimoji="1">
                          <a:solidFill>
                            <a:schemeClr val="tx1"/>
                          </a:solidFill>
                          <a:latin typeface="Arial" pitchFamily="34" charset="0"/>
                          <a:ea typeface="標楷體" pitchFamily="65" charset="-120"/>
                          <a:cs typeface="新細明體" pitchFamily="18" charset="-120"/>
                        </a:defRPr>
                      </a:lvl8pPr>
                      <a:lvl9pPr marL="3886200" indent="-228600" fontAlgn="base">
                        <a:spcBef>
                          <a:spcPct val="20000"/>
                        </a:spcBef>
                        <a:spcAft>
                          <a:spcPct val="0"/>
                        </a:spcAft>
                        <a:defRPr kumimoji="1">
                          <a:solidFill>
                            <a:schemeClr val="tx1"/>
                          </a:solidFill>
                          <a:latin typeface="Arial" pitchFamily="34" charset="0"/>
                          <a:ea typeface="標楷體" pitchFamily="65" charset="-120"/>
                          <a:cs typeface="新細明體" pitchFamily="18" charset="-120"/>
                        </a:defRPr>
                      </a:lvl9pPr>
                    </a:lstStyle>
                    <a:p>
                      <a:pPr marL="355600" marR="0" lvl="0" indent="-266700" algn="l" defTabSz="914400" rtl="0" eaLnBrk="1" fontAlgn="base" latinLnBrk="0" hangingPunct="1">
                        <a:lnSpc>
                          <a:spcPct val="100000"/>
                        </a:lnSpc>
                        <a:spcBef>
                          <a:spcPts val="600"/>
                        </a:spcBef>
                        <a:spcAft>
                          <a:spcPts val="600"/>
                        </a:spcAft>
                        <a:buClr>
                          <a:schemeClr val="tx1"/>
                        </a:buClr>
                        <a:buSzTx/>
                        <a:buFont typeface="Arial" panose="020B0604020202020204" pitchFamily="34" charset="0"/>
                        <a:buChar char="•"/>
                        <a:tabLst/>
                      </a:pPr>
                      <a:r>
                        <a:rPr kumimoji="0" lang="zh-TW" altLang="zh-TW" sz="2800" b="1" i="0" u="none" strike="noStrike" cap="none" normalizeH="0" baseline="0" dirty="0" smtClean="0">
                          <a:ln>
                            <a:noFill/>
                          </a:ln>
                          <a:solidFill>
                            <a:srgbClr val="FF0000"/>
                          </a:solidFill>
                          <a:effectLst/>
                          <a:latin typeface="微軟正黑體" panose="020B0604030504040204" pitchFamily="34" charset="-120"/>
                          <a:ea typeface="微軟正黑體" panose="020B0604030504040204" pitchFamily="34" charset="-120"/>
                          <a:cs typeface="Times New Roman" pitchFamily="18" charset="0"/>
                        </a:rPr>
                        <a:t>國家因應氣候變遷行動綱領</a:t>
                      </a:r>
                      <a:endParaRPr kumimoji="0" lang="en-US" altLang="zh-TW" sz="2400" b="1" i="0" u="none" strike="noStrike" cap="none" normalizeH="0" baseline="0" dirty="0" smtClean="0">
                        <a:ln>
                          <a:noFill/>
                        </a:ln>
                        <a:solidFill>
                          <a:srgbClr val="FF0000"/>
                        </a:solidFill>
                        <a:effectLst/>
                        <a:latin typeface="微軟正黑體" panose="020B0604030504040204" pitchFamily="34" charset="-120"/>
                        <a:ea typeface="微軟正黑體" panose="020B0604030504040204" pitchFamily="34" charset="-120"/>
                        <a:cs typeface="Times New Roman" pitchFamily="18" charset="0"/>
                      </a:endParaRPr>
                    </a:p>
                    <a:p>
                      <a:pPr marL="355600" marR="0" lvl="0" indent="-266700" algn="l" defTabSz="914400" rtl="0" eaLnBrk="1" fontAlgn="base" latinLnBrk="0" hangingPunct="1">
                        <a:lnSpc>
                          <a:spcPct val="100000"/>
                        </a:lnSpc>
                        <a:spcBef>
                          <a:spcPts val="600"/>
                        </a:spcBef>
                        <a:spcAft>
                          <a:spcPts val="600"/>
                        </a:spcAft>
                        <a:buClr>
                          <a:schemeClr val="tx1"/>
                        </a:buClr>
                        <a:buSzTx/>
                        <a:buFont typeface="Arial" panose="020B0604020202020204" pitchFamily="34" charset="0"/>
                        <a:buChar char="•"/>
                        <a:tabLst/>
                      </a:pPr>
                      <a:r>
                        <a:rPr kumimoji="0" lang="zh-TW" altLang="zh-TW" sz="2800" b="1" i="0" u="none" strike="noStrike" cap="none" normalizeH="0" baseline="0" dirty="0" smtClean="0">
                          <a:ln>
                            <a:noFill/>
                          </a:ln>
                          <a:solidFill>
                            <a:srgbClr val="FF0000"/>
                          </a:solidFill>
                          <a:effectLst/>
                          <a:latin typeface="微軟正黑體" panose="020B0604030504040204" pitchFamily="34" charset="-120"/>
                          <a:ea typeface="微軟正黑體" panose="020B0604030504040204" pitchFamily="34" charset="-120"/>
                          <a:cs typeface="Times New Roman" pitchFamily="18" charset="0"/>
                        </a:rPr>
                        <a:t>溫室氣體減量推動方案</a:t>
                      </a:r>
                      <a:endParaRPr kumimoji="0" lang="zh-TW" altLang="zh-TW" sz="2400" b="1" i="0" u="none" strike="noStrike" cap="none" normalizeH="0" baseline="0" dirty="0" smtClean="0">
                        <a:ln>
                          <a:noFill/>
                        </a:ln>
                        <a:solidFill>
                          <a:srgbClr val="FF0000"/>
                        </a:solidFill>
                        <a:effectLst/>
                        <a:latin typeface="微軟正黑體" panose="020B0604030504040204" pitchFamily="34" charset="-120"/>
                        <a:ea typeface="微軟正黑體" panose="020B0604030504040204" pitchFamily="34" charset="-120"/>
                        <a:cs typeface="Times New Roman" pitchFamily="18" charset="0"/>
                      </a:endParaRPr>
                    </a:p>
                    <a:p>
                      <a:pPr marL="355600" marR="0" lvl="0" indent="-266700" algn="l" defTabSz="914400" rtl="0" eaLnBrk="1" fontAlgn="base" latinLnBrk="0" hangingPunct="1">
                        <a:lnSpc>
                          <a:spcPct val="100000"/>
                        </a:lnSpc>
                        <a:spcBef>
                          <a:spcPts val="600"/>
                        </a:spcBef>
                        <a:spcAft>
                          <a:spcPts val="600"/>
                        </a:spcAft>
                        <a:buClr>
                          <a:schemeClr val="tx1"/>
                        </a:buClr>
                        <a:buSzTx/>
                        <a:buFont typeface="Arial" panose="020B0604020202020204" pitchFamily="34" charset="0"/>
                        <a:buChar char="•"/>
                        <a:tabLst/>
                      </a:pPr>
                      <a:r>
                        <a:rPr kumimoji="0" lang="zh-TW" altLang="en-US" sz="2800" b="1" i="0" u="none" strike="noStrike" cap="none" normalizeH="0" baseline="0" dirty="0" smtClean="0">
                          <a:ln>
                            <a:noFill/>
                          </a:ln>
                          <a:solidFill>
                            <a:srgbClr val="FF0000"/>
                          </a:solidFill>
                          <a:effectLst/>
                          <a:latin typeface="微軟正黑體" panose="020B0604030504040204" pitchFamily="34" charset="-120"/>
                          <a:ea typeface="微軟正黑體" panose="020B0604030504040204" pitchFamily="34" charset="-120"/>
                          <a:cs typeface="Times New Roman" pitchFamily="18" charset="0"/>
                        </a:rPr>
                        <a:t>部門</a:t>
                      </a:r>
                      <a:r>
                        <a:rPr kumimoji="0" lang="zh-TW" altLang="zh-TW" sz="2800" b="1" i="0" u="none" strike="noStrike" cap="none" normalizeH="0" baseline="0" dirty="0" smtClean="0">
                          <a:ln>
                            <a:noFill/>
                          </a:ln>
                          <a:solidFill>
                            <a:srgbClr val="FF0000"/>
                          </a:solidFill>
                          <a:effectLst/>
                          <a:latin typeface="微軟正黑體" panose="020B0604030504040204" pitchFamily="34" charset="-120"/>
                          <a:ea typeface="微軟正黑體" panose="020B0604030504040204" pitchFamily="34" charset="-120"/>
                          <a:cs typeface="Times New Roman" pitchFamily="18" charset="0"/>
                        </a:rPr>
                        <a:t>溫室氣體</a:t>
                      </a:r>
                      <a:r>
                        <a:rPr kumimoji="0" lang="zh-TW" altLang="en-US" sz="2800" b="1" i="0" u="none" strike="noStrike" cap="none" normalizeH="0" baseline="0" dirty="0" smtClean="0">
                          <a:ln>
                            <a:noFill/>
                          </a:ln>
                          <a:solidFill>
                            <a:srgbClr val="FF0000"/>
                          </a:solidFill>
                          <a:effectLst/>
                          <a:latin typeface="微軟正黑體" panose="020B0604030504040204" pitchFamily="34" charset="-120"/>
                          <a:ea typeface="微軟正黑體" panose="020B0604030504040204" pitchFamily="34" charset="-120"/>
                          <a:cs typeface="Times New Roman" pitchFamily="18" charset="0"/>
                        </a:rPr>
                        <a:t>排放管制行動</a:t>
                      </a:r>
                      <a:r>
                        <a:rPr kumimoji="0" lang="zh-TW" altLang="zh-TW" sz="2800" b="1" i="0" u="none" strike="noStrike" cap="none" normalizeH="0" baseline="0" dirty="0" smtClean="0">
                          <a:ln>
                            <a:noFill/>
                          </a:ln>
                          <a:solidFill>
                            <a:srgbClr val="FF0000"/>
                          </a:solidFill>
                          <a:effectLst/>
                          <a:latin typeface="微軟正黑體" panose="020B0604030504040204" pitchFamily="34" charset="-120"/>
                          <a:ea typeface="微軟正黑體" panose="020B0604030504040204" pitchFamily="34" charset="-120"/>
                          <a:cs typeface="Times New Roman" pitchFamily="18" charset="0"/>
                        </a:rPr>
                        <a:t>方案</a:t>
                      </a:r>
                      <a:endParaRPr kumimoji="0" lang="zh-TW" altLang="zh-TW" sz="2400" b="1" i="0" u="none" strike="noStrike" cap="none" normalizeH="0" baseline="0" dirty="0" smtClean="0">
                        <a:ln>
                          <a:noFill/>
                        </a:ln>
                        <a:solidFill>
                          <a:srgbClr val="FF0000"/>
                        </a:solidFill>
                        <a:effectLst/>
                        <a:latin typeface="微軟正黑體" panose="020B0604030504040204" pitchFamily="34" charset="-120"/>
                        <a:ea typeface="微軟正黑體" panose="020B0604030504040204" pitchFamily="34" charset="-120"/>
                        <a:cs typeface="Times New Roman" pitchFamily="18" charset="0"/>
                      </a:endParaRPr>
                    </a:p>
                    <a:p>
                      <a:pPr marL="355600" marR="0" lvl="0" indent="-266700" algn="l" defTabSz="914400" rtl="0" eaLnBrk="1" fontAlgn="base" latinLnBrk="0" hangingPunct="1">
                        <a:lnSpc>
                          <a:spcPct val="100000"/>
                        </a:lnSpc>
                        <a:spcBef>
                          <a:spcPts val="600"/>
                        </a:spcBef>
                        <a:spcAft>
                          <a:spcPts val="600"/>
                        </a:spcAft>
                        <a:buClr>
                          <a:schemeClr val="tx1"/>
                        </a:buClr>
                        <a:buSzTx/>
                        <a:buFont typeface="Arial" panose="020B0604020202020204" pitchFamily="34" charset="0"/>
                        <a:buChar char="•"/>
                        <a:tabLst/>
                      </a:pPr>
                      <a:r>
                        <a:rPr kumimoji="0" lang="zh-TW" altLang="zh-TW" sz="2800" b="1" i="0" u="none" strike="noStrike" cap="none" normalizeH="0" baseline="0" dirty="0" smtClean="0">
                          <a:ln>
                            <a:noFill/>
                          </a:ln>
                          <a:solidFill>
                            <a:srgbClr val="FF0000"/>
                          </a:solidFill>
                          <a:effectLst/>
                          <a:latin typeface="微軟正黑體" panose="020B0604030504040204" pitchFamily="34" charset="-120"/>
                          <a:ea typeface="微軟正黑體" panose="020B0604030504040204" pitchFamily="34" charset="-120"/>
                          <a:cs typeface="Times New Roman" pitchFamily="18" charset="0"/>
                        </a:rPr>
                        <a:t>階段管制目標</a:t>
                      </a:r>
                      <a:endParaRPr kumimoji="0" lang="en-US" altLang="zh-TW" sz="2400" b="1" i="0" u="none" strike="noStrike" cap="none" normalizeH="0" baseline="0" dirty="0" smtClean="0">
                        <a:ln>
                          <a:noFill/>
                        </a:ln>
                        <a:solidFill>
                          <a:srgbClr val="FF0000"/>
                        </a:solidFill>
                        <a:effectLst/>
                        <a:latin typeface="微軟正黑體" panose="020B0604030504040204" pitchFamily="34" charset="-120"/>
                        <a:ea typeface="微軟正黑體" panose="020B0604030504040204" pitchFamily="34" charset="-120"/>
                        <a:cs typeface="Times New Roman" pitchFamily="18" charset="0"/>
                      </a:endParaRPr>
                    </a:p>
                  </a:txBody>
                  <a:tcPr marL="68568" marR="68568" marT="0" marB="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CCFFCC"/>
                    </a:solidFill>
                  </a:tcPr>
                </a:tc>
              </a:tr>
            </a:tbl>
          </a:graphicData>
        </a:graphic>
      </p:graphicFrame>
      <p:sp>
        <p:nvSpPr>
          <p:cNvPr id="24" name="AutoShape 6"/>
          <p:cNvSpPr>
            <a:spLocks noChangeArrowheads="1"/>
          </p:cNvSpPr>
          <p:nvPr/>
        </p:nvSpPr>
        <p:spPr bwMode="auto">
          <a:xfrm>
            <a:off x="-12879" y="2"/>
            <a:ext cx="795338" cy="549275"/>
          </a:xfrm>
          <a:prstGeom prst="homePlate">
            <a:avLst>
              <a:gd name="adj" fmla="val 36199"/>
            </a:avLst>
          </a:prstGeom>
          <a:gradFill rotWithShape="1">
            <a:gsLst>
              <a:gs pos="0">
                <a:schemeClr val="bg1"/>
              </a:gs>
              <a:gs pos="100000">
                <a:srgbClr val="FFCCFF"/>
              </a:gs>
            </a:gsLst>
            <a:lin ang="0" scaled="1"/>
          </a:gradFill>
          <a:ln w="9525">
            <a:solidFill>
              <a:schemeClr val="tx1"/>
            </a:solidFill>
            <a:miter lim="800000"/>
            <a:headEnd/>
            <a:tailEnd/>
          </a:ln>
        </p:spPr>
        <p:txBody>
          <a:bodyPr wrap="none" anchor="ctr"/>
          <a:lstStyle/>
          <a:p>
            <a:pPr algn="ctr">
              <a:defRPr/>
            </a:pPr>
            <a:r>
              <a:rPr lang="zh-TW" altLang="en-US" sz="2400">
                <a:solidFill>
                  <a:srgbClr val="1C1C1C"/>
                </a:solidFill>
                <a:latin typeface="Times New Roman" pitchFamily="18" charset="0"/>
                <a:ea typeface="華康中圓體" pitchFamily="49" charset="-120"/>
                <a:cs typeface="Times New Roman" pitchFamily="18" charset="0"/>
              </a:rPr>
              <a:t>叁</a:t>
            </a:r>
            <a:endParaRPr lang="en-US" altLang="zh-TW" sz="2400">
              <a:solidFill>
                <a:srgbClr val="1C1C1C"/>
              </a:solidFill>
              <a:latin typeface="Times New Roman" pitchFamily="18" charset="0"/>
              <a:ea typeface="華康中圓體" pitchFamily="49" charset="-120"/>
              <a:cs typeface="Times New Roman" pitchFamily="18" charset="0"/>
            </a:endParaRPr>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4"/>
          <p:cNvSpPr>
            <a:spLocks noChangeArrowheads="1"/>
          </p:cNvSpPr>
          <p:nvPr/>
        </p:nvSpPr>
        <p:spPr bwMode="auto">
          <a:xfrm>
            <a:off x="2792413" y="1157552"/>
            <a:ext cx="4170362" cy="1304925"/>
          </a:xfrm>
          <a:prstGeom prst="roundRect">
            <a:avLst>
              <a:gd name="adj" fmla="val 16667"/>
            </a:avLst>
          </a:prstGeom>
          <a:blipFill>
            <a:blip r:embed="rId2" cstate="print"/>
            <a:tile tx="0" ty="0" sx="100000" sy="100000" flip="none" algn="tl"/>
          </a:blipFill>
          <a:ln w="57150" cmpd="thickThin" algn="ctr">
            <a:solidFill>
              <a:schemeClr val="accent5">
                <a:lumMod val="10000"/>
              </a:schemeClr>
            </a:solidFill>
            <a:round/>
            <a:headEnd/>
            <a:tailEnd/>
          </a:ln>
        </p:spPr>
        <p:txBody>
          <a:bodyPr anchor="ctr"/>
          <a:lstStyle/>
          <a:p>
            <a:pPr algn="ctr" eaLnBrk="0" hangingPunct="0">
              <a:defRPr/>
            </a:pPr>
            <a:r>
              <a:rPr kumimoji="0" lang="zh-TW" altLang="en-US" sz="2400" dirty="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rPr>
              <a:t>國家因應氣候變遷行動綱領</a:t>
            </a:r>
            <a:endParaRPr kumimoji="0" lang="en-US" altLang="zh-TW" sz="2400" dirty="0">
              <a:solidFill>
                <a:srgbClr val="FF0000"/>
              </a:solidFill>
              <a:latin typeface="Times New Roman" panose="02020603050405020304" pitchFamily="18" charset="0"/>
              <a:ea typeface="微軟正黑體" panose="020B0604030504040204" pitchFamily="34" charset="-120"/>
              <a:cs typeface="Times New Roman" panose="02020603050405020304" pitchFamily="18" charset="0"/>
            </a:endParaRPr>
          </a:p>
          <a:p>
            <a:pPr algn="ctr" eaLnBrk="0" hangingPunct="0">
              <a:defRPr/>
            </a:pPr>
            <a:r>
              <a:rPr kumimoji="0" lang="zh-TW" altLang="en-US" sz="24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溫室氣體減量推動方案</a:t>
            </a:r>
            <a:r>
              <a:rPr kumimoji="0" lang="en-US" altLang="zh-TW" sz="24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
            </a:r>
            <a:br>
              <a:rPr kumimoji="0" lang="en-US" altLang="zh-TW" sz="24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br>
            <a:r>
              <a:rPr kumimoji="0" lang="zh-TW" altLang="en-US" sz="20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（中央主管機關）</a:t>
            </a:r>
          </a:p>
        </p:txBody>
      </p:sp>
      <p:sp>
        <p:nvSpPr>
          <p:cNvPr id="6" name="AutoShape 13"/>
          <p:cNvSpPr>
            <a:spLocks noChangeArrowheads="1"/>
          </p:cNvSpPr>
          <p:nvPr/>
        </p:nvSpPr>
        <p:spPr bwMode="auto">
          <a:xfrm>
            <a:off x="2505075" y="2830777"/>
            <a:ext cx="4635500" cy="1871662"/>
          </a:xfrm>
          <a:prstGeom prst="roundRect">
            <a:avLst>
              <a:gd name="adj" fmla="val 16667"/>
            </a:avLst>
          </a:prstGeom>
          <a:blipFill>
            <a:blip r:embed="rId3" cstate="print"/>
            <a:tile tx="0" ty="0" sx="100000" sy="100000" flip="none" algn="tl"/>
          </a:blipFill>
          <a:ln w="57150" cmpd="thickThin" algn="ctr">
            <a:solidFill>
              <a:schemeClr val="accent6">
                <a:lumMod val="50000"/>
              </a:schemeClr>
            </a:solidFill>
            <a:round/>
            <a:headEnd/>
            <a:tailEnd/>
          </a:ln>
        </p:spPr>
        <p:txBody>
          <a:bodyPr anchor="ctr"/>
          <a:lstStyle/>
          <a:p>
            <a:pPr algn="ctr" eaLnBrk="0" hangingPunct="0">
              <a:defRPr/>
            </a:pPr>
            <a:endParaRPr kumimoji="0" lang="en-US" altLang="zh-TW" sz="20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endParaRPr>
          </a:p>
          <a:p>
            <a:pPr algn="ctr" eaLnBrk="0" hangingPunct="0">
              <a:defRPr/>
            </a:pPr>
            <a:endParaRPr kumimoji="0" lang="en-US" altLang="zh-TW" sz="20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endParaRPr>
          </a:p>
          <a:p>
            <a:pPr algn="ctr" eaLnBrk="0" hangingPunct="0">
              <a:defRPr/>
            </a:pPr>
            <a:endParaRPr kumimoji="0" lang="en-US" altLang="zh-TW" sz="20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endParaRPr>
          </a:p>
          <a:p>
            <a:pPr algn="ctr" eaLnBrk="0" hangingPunct="0">
              <a:defRPr/>
            </a:pPr>
            <a:r>
              <a:rPr kumimoji="0" lang="zh-TW" altLang="en-US" sz="2400" dirty="0">
                <a:solidFill>
                  <a:srgbClr val="0000FF"/>
                </a:solidFill>
                <a:latin typeface="Times New Roman" panose="02020603050405020304" pitchFamily="18" charset="0"/>
                <a:ea typeface="微軟正黑體" panose="020B0604030504040204" pitchFamily="34" charset="-120"/>
                <a:cs typeface="Times New Roman" panose="02020603050405020304" pitchFamily="18" charset="0"/>
              </a:rPr>
              <a:t>部門溫室氣體排放管制行動方案</a:t>
            </a:r>
          </a:p>
          <a:p>
            <a:pPr algn="ctr" eaLnBrk="0" hangingPunct="0">
              <a:defRPr/>
            </a:pPr>
            <a:r>
              <a:rPr kumimoji="0" lang="zh-TW" altLang="en-US" sz="2000" dirty="0">
                <a:solidFill>
                  <a:srgbClr val="000066"/>
                </a:solidFill>
                <a:latin typeface="Times New Roman" panose="02020603050405020304" pitchFamily="18" charset="0"/>
                <a:ea typeface="微軟正黑體" panose="020B0604030504040204" pitchFamily="34" charset="-120"/>
                <a:cs typeface="Times New Roman" panose="02020603050405020304" pitchFamily="18" charset="0"/>
              </a:rPr>
              <a:t>（中央目的事業主管機關）</a:t>
            </a:r>
          </a:p>
        </p:txBody>
      </p:sp>
      <p:sp>
        <p:nvSpPr>
          <p:cNvPr id="7" name="AutoShape 17"/>
          <p:cNvSpPr>
            <a:spLocks noChangeArrowheads="1"/>
          </p:cNvSpPr>
          <p:nvPr/>
        </p:nvSpPr>
        <p:spPr bwMode="auto">
          <a:xfrm>
            <a:off x="3081338" y="5118364"/>
            <a:ext cx="3522662" cy="927100"/>
          </a:xfrm>
          <a:prstGeom prst="roundRect">
            <a:avLst>
              <a:gd name="adj" fmla="val 16667"/>
            </a:avLst>
          </a:prstGeom>
          <a:blipFill>
            <a:blip r:embed="rId4" cstate="print"/>
            <a:tile tx="0" ty="0" sx="100000" sy="100000" flip="none" algn="tl"/>
          </a:blipFill>
          <a:ln w="57150" cmpd="thickThin" algn="ctr">
            <a:solidFill>
              <a:schemeClr val="tx2">
                <a:lumMod val="95000"/>
                <a:lumOff val="5000"/>
              </a:schemeClr>
            </a:solidFill>
            <a:round/>
            <a:headEnd/>
            <a:tailEnd/>
          </a:ln>
        </p:spPr>
        <p:txBody>
          <a:bodyPr anchor="ctr"/>
          <a:lstStyle/>
          <a:p>
            <a:pPr algn="ctr" eaLnBrk="0" hangingPunct="0">
              <a:defRPr/>
            </a:pPr>
            <a:r>
              <a:rPr kumimoji="0" lang="zh-TW" altLang="en-US" sz="240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溫室氣體管制執行方案</a:t>
            </a:r>
            <a:endParaRPr kumimoji="0" lang="en-US" altLang="zh-TW" sz="240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endParaRPr>
          </a:p>
          <a:p>
            <a:pPr algn="ctr" eaLnBrk="0" hangingPunct="0">
              <a:defRPr/>
            </a:pPr>
            <a:r>
              <a:rPr kumimoji="0" lang="zh-TW" altLang="en-US" sz="1800" dirty="0">
                <a:solidFill>
                  <a:srgbClr val="003300"/>
                </a:solidFill>
                <a:latin typeface="Times New Roman" panose="02020603050405020304" pitchFamily="18" charset="0"/>
                <a:ea typeface="微軟正黑體" panose="020B0604030504040204" pitchFamily="34" charset="-120"/>
                <a:cs typeface="Times New Roman" panose="02020603050405020304" pitchFamily="18" charset="0"/>
              </a:rPr>
              <a:t>（直轄市、縣（市））主管機關</a:t>
            </a:r>
          </a:p>
        </p:txBody>
      </p:sp>
      <p:sp>
        <p:nvSpPr>
          <p:cNvPr id="22533" name="AutoShape 19"/>
          <p:cNvSpPr>
            <a:spLocks noChangeArrowheads="1"/>
          </p:cNvSpPr>
          <p:nvPr/>
        </p:nvSpPr>
        <p:spPr bwMode="auto">
          <a:xfrm>
            <a:off x="4603750" y="2525977"/>
            <a:ext cx="468313" cy="287337"/>
          </a:xfrm>
          <a:prstGeom prst="downArrow">
            <a:avLst>
              <a:gd name="adj1" fmla="val 50000"/>
              <a:gd name="adj2" fmla="val 25000"/>
            </a:avLst>
          </a:prstGeom>
          <a:gradFill rotWithShape="1">
            <a:gsLst>
              <a:gs pos="0">
                <a:srgbClr val="FFFFFF"/>
              </a:gs>
              <a:gs pos="50000">
                <a:srgbClr val="000080"/>
              </a:gs>
              <a:gs pos="100000">
                <a:srgbClr val="FFFFFF"/>
              </a:gs>
            </a:gsLst>
            <a:lin ang="0" scaled="1"/>
          </a:gradFill>
          <a:ln w="9525" algn="ctr">
            <a:solidFill>
              <a:schemeClr val="tx1"/>
            </a:solidFill>
            <a:miter lim="800000"/>
            <a:headEnd/>
            <a:tailEnd/>
          </a:ln>
        </p:spPr>
        <p:txBody>
          <a:bodyPr wrap="none" anchor="ct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a:endParaRPr kumimoji="0" lang="zh-TW" altLang="zh-TW" b="1">
              <a:latin typeface="Times New Roman" pitchFamily="18" charset="0"/>
              <a:ea typeface="微軟正黑體" pitchFamily="34" charset="-120"/>
              <a:cs typeface="Times New Roman" pitchFamily="18" charset="0"/>
            </a:endParaRPr>
          </a:p>
        </p:txBody>
      </p:sp>
      <p:sp>
        <p:nvSpPr>
          <p:cNvPr id="22534" name="AutoShape 20"/>
          <p:cNvSpPr>
            <a:spLocks noChangeArrowheads="1"/>
          </p:cNvSpPr>
          <p:nvPr/>
        </p:nvSpPr>
        <p:spPr bwMode="auto">
          <a:xfrm>
            <a:off x="4603750" y="4772289"/>
            <a:ext cx="546100" cy="323850"/>
          </a:xfrm>
          <a:prstGeom prst="downArrow">
            <a:avLst>
              <a:gd name="adj1" fmla="val 50000"/>
              <a:gd name="adj2" fmla="val 32176"/>
            </a:avLst>
          </a:prstGeom>
          <a:gradFill rotWithShape="1">
            <a:gsLst>
              <a:gs pos="0">
                <a:srgbClr val="FFFFFF"/>
              </a:gs>
              <a:gs pos="50000">
                <a:srgbClr val="000080"/>
              </a:gs>
              <a:gs pos="100000">
                <a:srgbClr val="FFFFFF"/>
              </a:gs>
            </a:gsLst>
            <a:lin ang="0" scaled="1"/>
          </a:gradFill>
          <a:ln w="9525" algn="ctr">
            <a:solidFill>
              <a:schemeClr val="tx1"/>
            </a:solidFill>
            <a:miter lim="800000"/>
            <a:headEnd/>
            <a:tailEnd/>
          </a:ln>
        </p:spPr>
        <p:txBody>
          <a:bodyPr wrap="none" anchor="ct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a:endParaRPr kumimoji="0" lang="zh-TW" altLang="zh-TW" b="1">
              <a:latin typeface="Times New Roman" pitchFamily="18" charset="0"/>
              <a:ea typeface="微軟正黑體" pitchFamily="34" charset="-120"/>
              <a:cs typeface="Times New Roman" pitchFamily="18" charset="0"/>
            </a:endParaRPr>
          </a:p>
        </p:txBody>
      </p:sp>
      <p:grpSp>
        <p:nvGrpSpPr>
          <p:cNvPr id="22535" name="Group 23"/>
          <p:cNvGrpSpPr>
            <a:grpSpLocks/>
          </p:cNvGrpSpPr>
          <p:nvPr/>
        </p:nvGrpSpPr>
        <p:grpSpPr bwMode="auto">
          <a:xfrm>
            <a:off x="3157538" y="2897452"/>
            <a:ext cx="3279775" cy="869950"/>
            <a:chOff x="1791" y="1842"/>
            <a:chExt cx="1907" cy="590"/>
          </a:xfrm>
        </p:grpSpPr>
        <p:sp>
          <p:nvSpPr>
            <p:cNvPr id="22551" name="AutoShape 5"/>
            <p:cNvSpPr>
              <a:spLocks noChangeArrowheads="1"/>
            </p:cNvSpPr>
            <p:nvPr/>
          </p:nvSpPr>
          <p:spPr bwMode="auto">
            <a:xfrm>
              <a:off x="1791" y="1842"/>
              <a:ext cx="274" cy="589"/>
            </a:xfrm>
            <a:prstGeom prst="bevel">
              <a:avLst>
                <a:gd name="adj" fmla="val 12500"/>
              </a:avLst>
            </a:prstGeom>
            <a:gradFill rotWithShape="1">
              <a:gsLst>
                <a:gs pos="0">
                  <a:srgbClr val="FFF5F5"/>
                </a:gs>
                <a:gs pos="100000">
                  <a:srgbClr val="FFCCCC"/>
                </a:gs>
              </a:gsLst>
              <a:path path="rect">
                <a:fillToRect l="50000" t="50000" r="50000" b="50000"/>
              </a:path>
            </a:gradFill>
            <a:ln w="9525">
              <a:solidFill>
                <a:schemeClr val="tx1"/>
              </a:solidFill>
              <a:miter lim="800000"/>
              <a:headEnd/>
              <a:tailEnd/>
            </a:ln>
          </p:spPr>
          <p:txBody>
            <a:bodyPr wrap="none" anchor="ct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a:r>
                <a:rPr kumimoji="0" lang="zh-TW" altLang="en-US" sz="2000" b="1">
                  <a:latin typeface="Times New Roman" pitchFamily="18" charset="0"/>
                  <a:ea typeface="微軟正黑體" pitchFamily="34" charset="-120"/>
                  <a:cs typeface="Times New Roman" pitchFamily="18" charset="0"/>
                </a:rPr>
                <a:t>能</a:t>
              </a:r>
            </a:p>
            <a:p>
              <a:pPr algn="ctr"/>
              <a:r>
                <a:rPr kumimoji="0" lang="zh-TW" altLang="en-US" sz="2000" b="1">
                  <a:latin typeface="Times New Roman" pitchFamily="18" charset="0"/>
                  <a:ea typeface="微軟正黑體" pitchFamily="34" charset="-120"/>
                  <a:cs typeface="Times New Roman" pitchFamily="18" charset="0"/>
                </a:rPr>
                <a:t>源</a:t>
              </a:r>
            </a:p>
          </p:txBody>
        </p:sp>
        <p:sp>
          <p:nvSpPr>
            <p:cNvPr id="22552" name="AutoShape 7"/>
            <p:cNvSpPr>
              <a:spLocks noChangeArrowheads="1"/>
            </p:cNvSpPr>
            <p:nvPr/>
          </p:nvSpPr>
          <p:spPr bwMode="auto">
            <a:xfrm>
              <a:off x="2200" y="1842"/>
              <a:ext cx="274" cy="589"/>
            </a:xfrm>
            <a:prstGeom prst="bevel">
              <a:avLst>
                <a:gd name="adj" fmla="val 12500"/>
              </a:avLst>
            </a:prstGeom>
            <a:gradFill rotWithShape="1">
              <a:gsLst>
                <a:gs pos="0">
                  <a:srgbClr val="FFF5F5"/>
                </a:gs>
                <a:gs pos="100000">
                  <a:srgbClr val="FFCCCC"/>
                </a:gs>
              </a:gsLst>
              <a:path path="rect">
                <a:fillToRect l="50000" t="50000" r="50000" b="50000"/>
              </a:path>
            </a:gradFill>
            <a:ln w="9525">
              <a:solidFill>
                <a:schemeClr val="tx1"/>
              </a:solidFill>
              <a:miter lim="800000"/>
              <a:headEnd/>
              <a:tailEnd/>
            </a:ln>
          </p:spPr>
          <p:txBody>
            <a:bodyPr wrap="none" anchor="ct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a:r>
                <a:rPr kumimoji="0" lang="zh-TW" altLang="en-US" sz="2000" b="1">
                  <a:latin typeface="Times New Roman" pitchFamily="18" charset="0"/>
                  <a:ea typeface="微軟正黑體" pitchFamily="34" charset="-120"/>
                  <a:cs typeface="Times New Roman" pitchFamily="18" charset="0"/>
                </a:rPr>
                <a:t>製</a:t>
              </a:r>
              <a:endParaRPr kumimoji="0" lang="en-US" altLang="zh-TW" sz="2000" b="1">
                <a:latin typeface="Times New Roman" pitchFamily="18" charset="0"/>
                <a:ea typeface="微軟正黑體" pitchFamily="34" charset="-120"/>
                <a:cs typeface="Times New Roman" pitchFamily="18" charset="0"/>
              </a:endParaRPr>
            </a:p>
            <a:p>
              <a:pPr algn="ctr"/>
              <a:r>
                <a:rPr kumimoji="0" lang="zh-TW" altLang="en-US" sz="2000" b="1">
                  <a:latin typeface="Times New Roman" pitchFamily="18" charset="0"/>
                  <a:ea typeface="微軟正黑體" pitchFamily="34" charset="-120"/>
                  <a:cs typeface="Times New Roman" pitchFamily="18" charset="0"/>
                </a:rPr>
                <a:t>造</a:t>
              </a:r>
            </a:p>
          </p:txBody>
        </p:sp>
        <p:sp>
          <p:nvSpPr>
            <p:cNvPr id="22553" name="AutoShape 8"/>
            <p:cNvSpPr>
              <a:spLocks noChangeArrowheads="1"/>
            </p:cNvSpPr>
            <p:nvPr/>
          </p:nvSpPr>
          <p:spPr bwMode="auto">
            <a:xfrm>
              <a:off x="3016" y="1842"/>
              <a:ext cx="274" cy="590"/>
            </a:xfrm>
            <a:prstGeom prst="bevel">
              <a:avLst>
                <a:gd name="adj" fmla="val 12500"/>
              </a:avLst>
            </a:prstGeom>
            <a:gradFill rotWithShape="1">
              <a:gsLst>
                <a:gs pos="0">
                  <a:srgbClr val="FFF5F5"/>
                </a:gs>
                <a:gs pos="100000">
                  <a:srgbClr val="FFCCCC"/>
                </a:gs>
              </a:gsLst>
              <a:path path="rect">
                <a:fillToRect l="50000" t="50000" r="50000" b="50000"/>
              </a:path>
            </a:gradFill>
            <a:ln w="9525">
              <a:solidFill>
                <a:schemeClr val="tx1"/>
              </a:solidFill>
              <a:miter lim="800000"/>
              <a:headEnd/>
              <a:tailEnd/>
            </a:ln>
          </p:spPr>
          <p:txBody>
            <a:bodyPr wrap="none" anchor="ct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a:r>
                <a:rPr kumimoji="0" lang="zh-TW" altLang="en-US" sz="2000" b="1">
                  <a:latin typeface="Times New Roman" pitchFamily="18" charset="0"/>
                  <a:ea typeface="微軟正黑體" pitchFamily="34" charset="-120"/>
                  <a:cs typeface="Times New Roman" pitchFamily="18" charset="0"/>
                </a:rPr>
                <a:t>住</a:t>
              </a:r>
            </a:p>
            <a:p>
              <a:pPr algn="ctr"/>
              <a:r>
                <a:rPr kumimoji="0" lang="zh-TW" altLang="en-US" sz="2000" b="1">
                  <a:latin typeface="Times New Roman" pitchFamily="18" charset="0"/>
                  <a:ea typeface="微軟正黑體" pitchFamily="34" charset="-120"/>
                  <a:cs typeface="Times New Roman" pitchFamily="18" charset="0"/>
                </a:rPr>
                <a:t>商</a:t>
              </a:r>
            </a:p>
          </p:txBody>
        </p:sp>
        <p:sp>
          <p:nvSpPr>
            <p:cNvPr id="22554" name="AutoShape 11"/>
            <p:cNvSpPr>
              <a:spLocks noChangeArrowheads="1"/>
            </p:cNvSpPr>
            <p:nvPr/>
          </p:nvSpPr>
          <p:spPr bwMode="auto">
            <a:xfrm>
              <a:off x="3424" y="1842"/>
              <a:ext cx="274" cy="589"/>
            </a:xfrm>
            <a:prstGeom prst="bevel">
              <a:avLst>
                <a:gd name="adj" fmla="val 12500"/>
              </a:avLst>
            </a:prstGeom>
            <a:gradFill rotWithShape="1">
              <a:gsLst>
                <a:gs pos="0">
                  <a:srgbClr val="FFF5F5"/>
                </a:gs>
                <a:gs pos="100000">
                  <a:srgbClr val="FFCCCC"/>
                </a:gs>
              </a:gsLst>
              <a:path path="rect">
                <a:fillToRect l="50000" t="50000" r="50000" b="50000"/>
              </a:path>
            </a:gradFill>
            <a:ln w="9525">
              <a:solidFill>
                <a:schemeClr val="tx1"/>
              </a:solidFill>
              <a:miter lim="800000"/>
              <a:headEnd/>
              <a:tailEnd/>
            </a:ln>
          </p:spPr>
          <p:txBody>
            <a:bodyPr wrap="none" anchor="ct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a:r>
                <a:rPr kumimoji="0" lang="zh-TW" altLang="en-US" sz="2000" b="1">
                  <a:latin typeface="Times New Roman" pitchFamily="18" charset="0"/>
                  <a:ea typeface="微軟正黑體" pitchFamily="34" charset="-120"/>
                  <a:cs typeface="Times New Roman" pitchFamily="18" charset="0"/>
                </a:rPr>
                <a:t>農</a:t>
              </a:r>
            </a:p>
            <a:p>
              <a:pPr algn="ctr"/>
              <a:r>
                <a:rPr kumimoji="0" lang="zh-TW" altLang="en-US" sz="2000" b="1">
                  <a:latin typeface="Times New Roman" pitchFamily="18" charset="0"/>
                  <a:ea typeface="微軟正黑體" pitchFamily="34" charset="-120"/>
                  <a:cs typeface="Times New Roman" pitchFamily="18" charset="0"/>
                </a:rPr>
                <a:t>業</a:t>
              </a:r>
            </a:p>
          </p:txBody>
        </p:sp>
        <p:sp>
          <p:nvSpPr>
            <p:cNvPr id="22555" name="AutoShape 22"/>
            <p:cNvSpPr>
              <a:spLocks noChangeArrowheads="1"/>
            </p:cNvSpPr>
            <p:nvPr/>
          </p:nvSpPr>
          <p:spPr bwMode="auto">
            <a:xfrm>
              <a:off x="2608" y="1842"/>
              <a:ext cx="274" cy="589"/>
            </a:xfrm>
            <a:prstGeom prst="bevel">
              <a:avLst>
                <a:gd name="adj" fmla="val 12500"/>
              </a:avLst>
            </a:prstGeom>
            <a:gradFill rotWithShape="1">
              <a:gsLst>
                <a:gs pos="0">
                  <a:srgbClr val="FFF5F5"/>
                </a:gs>
                <a:gs pos="100000">
                  <a:srgbClr val="FFCCCC"/>
                </a:gs>
              </a:gsLst>
              <a:path path="rect">
                <a:fillToRect l="50000" t="50000" r="50000" b="50000"/>
              </a:path>
            </a:gradFill>
            <a:ln w="9525">
              <a:solidFill>
                <a:schemeClr val="tx1"/>
              </a:solidFill>
              <a:miter lim="800000"/>
              <a:headEnd/>
              <a:tailEnd/>
            </a:ln>
          </p:spPr>
          <p:txBody>
            <a:bodyPr wrap="none" anchor="ct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a:r>
                <a:rPr kumimoji="0" lang="zh-TW" altLang="en-US" sz="2000" b="1">
                  <a:latin typeface="Times New Roman" pitchFamily="18" charset="0"/>
                  <a:ea typeface="微軟正黑體" pitchFamily="34" charset="-120"/>
                  <a:cs typeface="Times New Roman" pitchFamily="18" charset="0"/>
                </a:rPr>
                <a:t>運</a:t>
              </a:r>
            </a:p>
            <a:p>
              <a:pPr algn="ctr"/>
              <a:r>
                <a:rPr kumimoji="0" lang="zh-TW" altLang="en-US" sz="2000" b="1">
                  <a:latin typeface="Times New Roman" pitchFamily="18" charset="0"/>
                  <a:ea typeface="微軟正黑體" pitchFamily="34" charset="-120"/>
                  <a:cs typeface="Times New Roman" pitchFamily="18" charset="0"/>
                </a:rPr>
                <a:t>輸</a:t>
              </a:r>
            </a:p>
          </p:txBody>
        </p:sp>
      </p:grpSp>
      <p:sp>
        <p:nvSpPr>
          <p:cNvPr id="24584" name="Rectangle 3"/>
          <p:cNvSpPr>
            <a:spLocks noChangeArrowheads="1"/>
          </p:cNvSpPr>
          <p:nvPr/>
        </p:nvSpPr>
        <p:spPr bwMode="gray">
          <a:xfrm>
            <a:off x="252413" y="0"/>
            <a:ext cx="9410700" cy="635000"/>
          </a:xfrm>
          <a:prstGeom prst="rect">
            <a:avLst/>
          </a:prstGeom>
          <a:noFill/>
          <a:ln>
            <a:noFill/>
          </a:ln>
          <a:extLst/>
        </p:spPr>
        <p:txBody>
          <a:bodyPr anchor="ctr"/>
          <a:lstStyle>
            <a:lvl1pPr eaLnBrk="0" hangingPunct="0">
              <a:spcBef>
                <a:spcPct val="20000"/>
              </a:spcBef>
              <a:defRPr kumimoji="1" sz="3200">
                <a:solidFill>
                  <a:schemeClr val="tx1"/>
                </a:solidFill>
                <a:latin typeface="Arial" pitchFamily="34" charset="0"/>
                <a:ea typeface="標楷體" pitchFamily="65" charset="-120"/>
                <a:cs typeface="新細明體" pitchFamily="18" charset="-120"/>
              </a:defRPr>
            </a:lvl1pPr>
            <a:lvl2pPr marL="742950" indent="-285750" eaLnBrk="0" hangingPunct="0">
              <a:spcBef>
                <a:spcPct val="20000"/>
              </a:spcBef>
              <a:buChar char="–"/>
              <a:defRPr kumimoji="1" sz="2800">
                <a:solidFill>
                  <a:schemeClr val="tx1"/>
                </a:solidFill>
                <a:latin typeface="Arial" pitchFamily="34" charset="0"/>
                <a:ea typeface="標楷體" pitchFamily="65" charset="-120"/>
                <a:cs typeface="新細明體" pitchFamily="18" charset="-120"/>
              </a:defRPr>
            </a:lvl2pPr>
            <a:lvl3pPr marL="1143000" indent="-228600" eaLnBrk="0" hangingPunct="0">
              <a:spcBef>
                <a:spcPct val="20000"/>
              </a:spcBef>
              <a:buChar char="•"/>
              <a:defRPr kumimoji="1" sz="2400">
                <a:solidFill>
                  <a:schemeClr val="tx1"/>
                </a:solidFill>
                <a:latin typeface="Arial" pitchFamily="34" charset="0"/>
                <a:ea typeface="標楷體" pitchFamily="65" charset="-120"/>
                <a:cs typeface="新細明體" pitchFamily="18" charset="-120"/>
              </a:defRPr>
            </a:lvl3pPr>
            <a:lvl4pPr marL="1600200" indent="-228600" eaLnBrk="0" hangingPunct="0">
              <a:spcBef>
                <a:spcPct val="20000"/>
              </a:spcBef>
              <a:buChar char="–"/>
              <a:defRPr kumimoji="1" sz="2000">
                <a:solidFill>
                  <a:schemeClr val="tx1"/>
                </a:solidFill>
                <a:latin typeface="Arial" pitchFamily="34" charset="0"/>
                <a:ea typeface="標楷體" pitchFamily="65" charset="-120"/>
                <a:cs typeface="新細明體" pitchFamily="18"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cs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cs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cs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cs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cs typeface="新細明體" pitchFamily="18" charset="-120"/>
              </a:defRPr>
            </a:lvl9pPr>
          </a:lstStyle>
          <a:p>
            <a:pPr algn="ctr">
              <a:spcBef>
                <a:spcPct val="0"/>
              </a:spcBef>
              <a:defRPr/>
            </a:pPr>
            <a:r>
              <a:rPr lang="zh-TW" altLang="en-US" sz="4000" b="1" kern="0" dirty="0">
                <a:solidFill>
                  <a:srgbClr val="003366"/>
                </a:solidFill>
                <a:latin typeface="Times New Roman" pitchFamily="18" charset="0"/>
                <a:ea typeface="微軟正黑體" pitchFamily="34" charset="-120"/>
                <a:cs typeface="Times New Roman" panose="02020603050405020304" pitchFamily="18" charset="0"/>
              </a:rPr>
              <a:t>溫管法相關綱領方案建置規劃</a:t>
            </a:r>
            <a:endParaRPr lang="en-US" altLang="zh-TW" sz="4000" b="1" kern="0" dirty="0">
              <a:solidFill>
                <a:srgbClr val="003366"/>
              </a:solidFill>
              <a:latin typeface="Times New Roman" pitchFamily="18" charset="0"/>
              <a:ea typeface="微軟正黑體" pitchFamily="34" charset="-120"/>
              <a:cs typeface="Times New Roman" panose="02020603050405020304" pitchFamily="18" charset="0"/>
            </a:endParaRPr>
          </a:p>
        </p:txBody>
      </p:sp>
      <p:sp>
        <p:nvSpPr>
          <p:cNvPr id="22537" name="Rectangle 2"/>
          <p:cNvSpPr>
            <a:spLocks noChangeArrowheads="1"/>
          </p:cNvSpPr>
          <p:nvPr/>
        </p:nvSpPr>
        <p:spPr bwMode="gray">
          <a:xfrm>
            <a:off x="392113" y="1443302"/>
            <a:ext cx="9047162" cy="5603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marL="85725" indent="-85725"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a:spcBef>
                <a:spcPct val="20000"/>
              </a:spcBef>
              <a:buFontTx/>
              <a:buBlip>
                <a:blip r:embed="rId5"/>
              </a:buBlip>
            </a:pPr>
            <a:endParaRPr lang="zh-TW" altLang="en-US" sz="2600" b="1">
              <a:solidFill>
                <a:srgbClr val="FF0000"/>
              </a:solidFill>
              <a:latin typeface="Times New Roman" pitchFamily="18" charset="0"/>
              <a:ea typeface="微軟正黑體" pitchFamily="34" charset="-120"/>
              <a:cs typeface="Times New Roman" pitchFamily="18" charset="0"/>
            </a:endParaRPr>
          </a:p>
        </p:txBody>
      </p:sp>
      <p:sp>
        <p:nvSpPr>
          <p:cNvPr id="22538" name="AutoShape 28"/>
          <p:cNvSpPr>
            <a:spLocks noChangeArrowheads="1"/>
          </p:cNvSpPr>
          <p:nvPr/>
        </p:nvSpPr>
        <p:spPr bwMode="auto">
          <a:xfrm rot="10800000">
            <a:off x="423863" y="3137164"/>
            <a:ext cx="2217737" cy="1573213"/>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17694720 60000 65536"/>
              <a:gd name="T13" fmla="*/ 11796480 60000 65536"/>
              <a:gd name="T14" fmla="*/ 11796480 60000 65536"/>
              <a:gd name="T15" fmla="*/ 5898240 60000 65536"/>
              <a:gd name="T16" fmla="*/ 0 60000 65536"/>
              <a:gd name="T17" fmla="*/ 0 60000 65536"/>
              <a:gd name="T18" fmla="*/ 0 w 21600"/>
              <a:gd name="T19" fmla="*/ 14593 h 21600"/>
              <a:gd name="T20" fmla="*/ 18514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511" y="0"/>
                </a:moveTo>
                <a:lnTo>
                  <a:pt x="9422" y="7200"/>
                </a:lnTo>
                <a:lnTo>
                  <a:pt x="12508" y="7200"/>
                </a:lnTo>
                <a:lnTo>
                  <a:pt x="12508" y="14593"/>
                </a:lnTo>
                <a:lnTo>
                  <a:pt x="0" y="14593"/>
                </a:lnTo>
                <a:lnTo>
                  <a:pt x="0" y="21600"/>
                </a:lnTo>
                <a:lnTo>
                  <a:pt x="18514" y="21600"/>
                </a:lnTo>
                <a:lnTo>
                  <a:pt x="18514" y="7200"/>
                </a:lnTo>
                <a:lnTo>
                  <a:pt x="21600" y="7200"/>
                </a:lnTo>
                <a:lnTo>
                  <a:pt x="15511" y="0"/>
                </a:lnTo>
                <a:close/>
              </a:path>
            </a:pathLst>
          </a:custGeom>
          <a:solidFill>
            <a:srgbClr val="FFFFCC"/>
          </a:solidFill>
          <a:ln w="9525" algn="ctr">
            <a:solidFill>
              <a:schemeClr val="tx1"/>
            </a:solidFill>
            <a:miter lim="800000"/>
            <a:headEnd/>
            <a:tailEnd/>
          </a:ln>
        </p:spPr>
        <p:txBody>
          <a:bodyPr rot="10800000" wrap="none" anchor="ct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a:endParaRPr kumimoji="0" lang="en-US" altLang="zh-TW" sz="1600" b="1">
              <a:latin typeface="Times New Roman" pitchFamily="18" charset="0"/>
              <a:ea typeface="微軟正黑體" pitchFamily="34" charset="-120"/>
              <a:cs typeface="Times New Roman" pitchFamily="18" charset="0"/>
            </a:endParaRPr>
          </a:p>
          <a:p>
            <a:pPr algn="ctr"/>
            <a:endParaRPr kumimoji="0" lang="en-US" altLang="zh-TW" sz="1600" b="1">
              <a:latin typeface="Times New Roman" pitchFamily="18" charset="0"/>
              <a:ea typeface="微軟正黑體" pitchFamily="34" charset="-120"/>
              <a:cs typeface="Times New Roman" pitchFamily="18" charset="0"/>
            </a:endParaRPr>
          </a:p>
          <a:p>
            <a:pPr algn="ctr"/>
            <a:endParaRPr kumimoji="0" lang="en-US" altLang="zh-TW" sz="1600" b="1">
              <a:latin typeface="Times New Roman" pitchFamily="18" charset="0"/>
              <a:ea typeface="微軟正黑體" pitchFamily="34" charset="-120"/>
              <a:cs typeface="Times New Roman" pitchFamily="18" charset="0"/>
            </a:endParaRPr>
          </a:p>
          <a:p>
            <a:pPr algn="ctr"/>
            <a:endParaRPr kumimoji="0" lang="en-US" altLang="zh-TW" sz="1600" b="1">
              <a:latin typeface="Times New Roman" pitchFamily="18" charset="0"/>
              <a:ea typeface="微軟正黑體" pitchFamily="34" charset="-120"/>
              <a:cs typeface="Times New Roman" pitchFamily="18" charset="0"/>
            </a:endParaRPr>
          </a:p>
        </p:txBody>
      </p:sp>
      <p:sp>
        <p:nvSpPr>
          <p:cNvPr id="22539" name="AutoShape 30"/>
          <p:cNvSpPr>
            <a:spLocks noChangeArrowheads="1"/>
          </p:cNvSpPr>
          <p:nvPr/>
        </p:nvSpPr>
        <p:spPr bwMode="auto">
          <a:xfrm>
            <a:off x="41275" y="4784989"/>
            <a:ext cx="2751138" cy="647700"/>
          </a:xfrm>
          <a:prstGeom prst="roundRect">
            <a:avLst>
              <a:gd name="adj" fmla="val 16667"/>
            </a:avLst>
          </a:prstGeom>
          <a:solidFill>
            <a:srgbClr val="FFFF99"/>
          </a:solidFill>
          <a:ln w="57150" cmpd="thickThin" algn="ctr">
            <a:solidFill>
              <a:srgbClr val="993366"/>
            </a:solidFill>
            <a:round/>
            <a:headEnd/>
            <a:tailEnd/>
          </a:ln>
        </p:spPr>
        <p:txBody>
          <a:bodyPr anchor="ct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a:r>
              <a:rPr kumimoji="0" lang="zh-TW" altLang="en-US" sz="2000" b="1">
                <a:solidFill>
                  <a:srgbClr val="0000FF"/>
                </a:solidFill>
                <a:latin typeface="Times New Roman" pitchFamily="18" charset="0"/>
                <a:ea typeface="微軟正黑體" pitchFamily="34" charset="-120"/>
                <a:cs typeface="Times New Roman" pitchFamily="18" charset="0"/>
              </a:rPr>
              <a:t>改善計畫</a:t>
            </a:r>
            <a:r>
              <a:rPr kumimoji="0" lang="en-US" altLang="zh-TW" sz="1600" b="1">
                <a:solidFill>
                  <a:srgbClr val="000066"/>
                </a:solidFill>
                <a:latin typeface="Times New Roman" pitchFamily="18" charset="0"/>
                <a:ea typeface="微軟正黑體" pitchFamily="34" charset="-120"/>
                <a:cs typeface="Times New Roman" pitchFamily="18" charset="0"/>
              </a:rPr>
              <a:t/>
            </a:r>
            <a:br>
              <a:rPr kumimoji="0" lang="en-US" altLang="zh-TW" sz="1600" b="1">
                <a:solidFill>
                  <a:srgbClr val="000066"/>
                </a:solidFill>
                <a:latin typeface="Times New Roman" pitchFamily="18" charset="0"/>
                <a:ea typeface="微軟正黑體" pitchFamily="34" charset="-120"/>
                <a:cs typeface="Times New Roman" pitchFamily="18" charset="0"/>
              </a:rPr>
            </a:br>
            <a:r>
              <a:rPr kumimoji="0" lang="zh-TW" altLang="en-US" sz="1600">
                <a:solidFill>
                  <a:srgbClr val="000066"/>
                </a:solidFill>
                <a:latin typeface="Times New Roman" pitchFamily="18" charset="0"/>
                <a:ea typeface="微軟正黑體" pitchFamily="34" charset="-120"/>
                <a:cs typeface="Times New Roman" pitchFamily="18" charset="0"/>
              </a:rPr>
              <a:t>（中央目的事業主管機關）</a:t>
            </a:r>
          </a:p>
        </p:txBody>
      </p:sp>
      <p:sp>
        <p:nvSpPr>
          <p:cNvPr id="22540" name="AutoShape 15"/>
          <p:cNvSpPr>
            <a:spLocks/>
          </p:cNvSpPr>
          <p:nvPr/>
        </p:nvSpPr>
        <p:spPr bwMode="auto">
          <a:xfrm>
            <a:off x="7445375" y="1157552"/>
            <a:ext cx="2187575" cy="3529012"/>
          </a:xfrm>
          <a:prstGeom prst="borderCallout2">
            <a:avLst>
              <a:gd name="adj1" fmla="val 3454"/>
              <a:gd name="adj2" fmla="val -1681"/>
              <a:gd name="adj3" fmla="val 4270"/>
              <a:gd name="adj4" fmla="val -22657"/>
              <a:gd name="adj5" fmla="val 29088"/>
              <a:gd name="adj6" fmla="val -28282"/>
            </a:avLst>
          </a:prstGeom>
          <a:gradFill rotWithShape="1">
            <a:gsLst>
              <a:gs pos="0">
                <a:srgbClr val="FFFFFF"/>
              </a:gs>
              <a:gs pos="100000">
                <a:srgbClr val="CCFFCC"/>
              </a:gs>
            </a:gsLst>
            <a:path path="shape">
              <a:fillToRect l="50000" t="50000" r="50000" b="50000"/>
            </a:path>
          </a:gradFill>
          <a:ln w="9525" algn="ctr">
            <a:solidFill>
              <a:schemeClr val="tx1"/>
            </a:solidFill>
            <a:miter lim="800000"/>
            <a:headEnd type="triangle" w="lg" len="lg"/>
            <a:tailEnd/>
          </a:ln>
        </p:spPr>
        <p:txBody>
          <a:bodyPr anchor="ctr"/>
          <a:lstStyle>
            <a:lvl1pPr marL="82550" indent="-82550"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buFont typeface="Arial" pitchFamily="34" charset="0"/>
              <a:buChar char="•"/>
            </a:pPr>
            <a:r>
              <a:rPr kumimoji="0" lang="zh-TW" altLang="en-US" sz="1600" dirty="0">
                <a:solidFill>
                  <a:srgbClr val="0000FF"/>
                </a:solidFill>
                <a:latin typeface="Times New Roman" pitchFamily="18" charset="0"/>
                <a:ea typeface="微軟正黑體" pitchFamily="34" charset="-120"/>
                <a:cs typeface="Times New Roman" pitchFamily="18" charset="0"/>
              </a:rPr>
              <a:t>中央主管機關會商中央目的事業主管機關，報請行政院核定後實施。</a:t>
            </a:r>
            <a:endParaRPr kumimoji="0" lang="en-US" altLang="zh-TW" sz="1600" dirty="0">
              <a:solidFill>
                <a:srgbClr val="0000FF"/>
              </a:solidFill>
              <a:latin typeface="Times New Roman" pitchFamily="18" charset="0"/>
              <a:ea typeface="微軟正黑體" pitchFamily="34" charset="-120"/>
              <a:cs typeface="Times New Roman" pitchFamily="18" charset="0"/>
            </a:endParaRPr>
          </a:p>
          <a:p>
            <a:pPr>
              <a:buFont typeface="Arial" pitchFamily="34" charset="0"/>
              <a:buChar char="•"/>
            </a:pPr>
            <a:r>
              <a:rPr kumimoji="0" lang="zh-TW" altLang="en-US" sz="1600" dirty="0">
                <a:latin typeface="Times New Roman" pitchFamily="18" charset="0"/>
                <a:ea typeface="微軟正黑體" pitchFamily="34" charset="-120"/>
                <a:cs typeface="Times New Roman" pitchFamily="18" charset="0"/>
              </a:rPr>
              <a:t>行動綱領</a:t>
            </a:r>
            <a:r>
              <a:rPr kumimoji="0" lang="zh-TW" altLang="en-US" sz="1600" dirty="0" smtClean="0">
                <a:latin typeface="Times New Roman" pitchFamily="18" charset="0"/>
                <a:ea typeface="微軟正黑體" pitchFamily="34" charset="-120"/>
                <a:cs typeface="Times New Roman" pitchFamily="18" charset="0"/>
              </a:rPr>
              <a:t>每</a:t>
            </a:r>
            <a:r>
              <a:rPr kumimoji="0" lang="en-US" altLang="zh-TW" sz="1600" dirty="0" smtClean="0">
                <a:latin typeface="Times New Roman" pitchFamily="18" charset="0"/>
                <a:ea typeface="微軟正黑體" pitchFamily="34" charset="-120"/>
                <a:cs typeface="Times New Roman" pitchFamily="18" charset="0"/>
              </a:rPr>
              <a:t>5</a:t>
            </a:r>
            <a:r>
              <a:rPr kumimoji="0" lang="zh-TW" altLang="en-US" sz="1600" dirty="0" smtClean="0">
                <a:latin typeface="Times New Roman" pitchFamily="18" charset="0"/>
                <a:ea typeface="微軟正黑體" pitchFamily="34" charset="-120"/>
                <a:cs typeface="Times New Roman" pitchFamily="18" charset="0"/>
              </a:rPr>
              <a:t>年</a:t>
            </a:r>
            <a:r>
              <a:rPr kumimoji="0" lang="zh-TW" altLang="en-US" sz="1600" dirty="0">
                <a:latin typeface="Times New Roman" pitchFamily="18" charset="0"/>
                <a:ea typeface="微軟正黑體" pitchFamily="34" charset="-120"/>
                <a:cs typeface="Times New Roman" pitchFamily="18" charset="0"/>
              </a:rPr>
              <a:t>檢討一次，推動方案應包括階段管制目標、推動期程、推動策略、預期效益及管考機制等項目。</a:t>
            </a:r>
            <a:endParaRPr kumimoji="0" lang="en-US" altLang="zh-TW" sz="1600" dirty="0">
              <a:latin typeface="Times New Roman" pitchFamily="18" charset="0"/>
              <a:ea typeface="微軟正黑體" pitchFamily="34" charset="-120"/>
              <a:cs typeface="Times New Roman" pitchFamily="18" charset="0"/>
            </a:endParaRPr>
          </a:p>
          <a:p>
            <a:pPr>
              <a:buFont typeface="Arial" pitchFamily="34" charset="0"/>
              <a:buChar char="•"/>
            </a:pPr>
            <a:r>
              <a:rPr kumimoji="0" lang="zh-TW" altLang="en-US" sz="1600" dirty="0">
                <a:solidFill>
                  <a:srgbClr val="C00000"/>
                </a:solidFill>
                <a:latin typeface="Times New Roman" pitchFamily="18" charset="0"/>
                <a:ea typeface="微軟正黑體" pitchFamily="34" charset="-120"/>
                <a:cs typeface="Times New Roman" pitchFamily="18" charset="0"/>
              </a:rPr>
              <a:t>各階段管制目標（</a:t>
            </a:r>
            <a:r>
              <a:rPr kumimoji="0" lang="en-US" altLang="zh-TW" sz="1600" dirty="0">
                <a:solidFill>
                  <a:srgbClr val="C00000"/>
                </a:solidFill>
                <a:latin typeface="Times New Roman" pitchFamily="18" charset="0"/>
                <a:ea typeface="微軟正黑體" pitchFamily="34" charset="-120"/>
                <a:cs typeface="Times New Roman" pitchFamily="18" charset="0"/>
              </a:rPr>
              <a:t>5</a:t>
            </a:r>
            <a:r>
              <a:rPr kumimoji="0" lang="zh-TW" altLang="en-US" sz="1600" dirty="0">
                <a:solidFill>
                  <a:srgbClr val="C00000"/>
                </a:solidFill>
                <a:latin typeface="Times New Roman" pitchFamily="18" charset="0"/>
                <a:ea typeface="微軟正黑體" pitchFamily="34" charset="-120"/>
                <a:cs typeface="Times New Roman" pitchFamily="18" charset="0"/>
              </a:rPr>
              <a:t>年</a:t>
            </a:r>
            <a:r>
              <a:rPr kumimoji="0" lang="zh-TW" altLang="en-US" sz="1600" dirty="0" smtClean="0">
                <a:solidFill>
                  <a:srgbClr val="C00000"/>
                </a:solidFill>
                <a:latin typeface="Times New Roman" pitchFamily="18" charset="0"/>
                <a:ea typeface="微軟正黑體" pitchFamily="34" charset="-120"/>
                <a:cs typeface="Times New Roman" pitchFamily="18" charset="0"/>
              </a:rPr>
              <a:t>為</a:t>
            </a:r>
            <a:r>
              <a:rPr kumimoji="0" lang="en-US" altLang="zh-TW" sz="1600" dirty="0" smtClean="0">
                <a:solidFill>
                  <a:srgbClr val="C00000"/>
                </a:solidFill>
                <a:latin typeface="Times New Roman" pitchFamily="18" charset="0"/>
                <a:ea typeface="微軟正黑體" pitchFamily="34" charset="-120"/>
                <a:cs typeface="Times New Roman" pitchFamily="18" charset="0"/>
              </a:rPr>
              <a:t>1</a:t>
            </a:r>
            <a:r>
              <a:rPr kumimoji="0" lang="zh-TW" altLang="en-US" sz="1600" dirty="0" smtClean="0">
                <a:solidFill>
                  <a:srgbClr val="C00000"/>
                </a:solidFill>
                <a:latin typeface="Times New Roman" pitchFamily="18" charset="0"/>
                <a:ea typeface="微軟正黑體" pitchFamily="34" charset="-120"/>
                <a:cs typeface="Times New Roman" pitchFamily="18" charset="0"/>
              </a:rPr>
              <a:t>階段</a:t>
            </a:r>
            <a:r>
              <a:rPr kumimoji="0" lang="zh-TW" altLang="en-US" sz="1600" dirty="0">
                <a:solidFill>
                  <a:srgbClr val="C00000"/>
                </a:solidFill>
                <a:latin typeface="Times New Roman" pitchFamily="18" charset="0"/>
                <a:ea typeface="微軟正黑體" pitchFamily="34" charset="-120"/>
                <a:cs typeface="Times New Roman" pitchFamily="18" charset="0"/>
              </a:rPr>
              <a:t>），經召開公聽會程序後，送行政院核定。</a:t>
            </a:r>
            <a:endParaRPr kumimoji="0" lang="en-US" altLang="zh-TW" sz="1600" dirty="0">
              <a:solidFill>
                <a:srgbClr val="C00000"/>
              </a:solidFill>
              <a:latin typeface="Times New Roman" pitchFamily="18" charset="0"/>
              <a:ea typeface="微軟正黑體" pitchFamily="34" charset="-120"/>
              <a:cs typeface="Times New Roman" pitchFamily="18" charset="0"/>
            </a:endParaRPr>
          </a:p>
        </p:txBody>
      </p:sp>
      <p:sp>
        <p:nvSpPr>
          <p:cNvPr id="22541" name="AutoShape 15"/>
          <p:cNvSpPr>
            <a:spLocks/>
          </p:cNvSpPr>
          <p:nvPr/>
        </p:nvSpPr>
        <p:spPr bwMode="auto">
          <a:xfrm>
            <a:off x="7473950" y="4756414"/>
            <a:ext cx="2159000" cy="1081088"/>
          </a:xfrm>
          <a:prstGeom prst="borderCallout2">
            <a:avLst>
              <a:gd name="adj1" fmla="val 38338"/>
              <a:gd name="adj2" fmla="val -3463"/>
              <a:gd name="adj3" fmla="val 40690"/>
              <a:gd name="adj4" fmla="val -27523"/>
              <a:gd name="adj5" fmla="val -18444"/>
              <a:gd name="adj6" fmla="val -45431"/>
            </a:avLst>
          </a:prstGeom>
          <a:gradFill rotWithShape="1">
            <a:gsLst>
              <a:gs pos="0">
                <a:srgbClr val="FFFFFF"/>
              </a:gs>
              <a:gs pos="100000">
                <a:srgbClr val="CCFFCC"/>
              </a:gs>
            </a:gsLst>
            <a:path path="shape">
              <a:fillToRect l="50000" t="50000" r="50000" b="50000"/>
            </a:path>
          </a:gradFill>
          <a:ln w="9525" algn="ctr">
            <a:solidFill>
              <a:schemeClr val="tx1"/>
            </a:solidFill>
            <a:miter lim="800000"/>
            <a:headEnd type="triangle" w="lg" len="lg"/>
            <a:tailEnd/>
          </a:ln>
        </p:spPr>
        <p:txBody>
          <a:bodyPr anchor="ct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r>
              <a:rPr kumimoji="0" lang="zh-TW" altLang="en-US" sz="1600">
                <a:latin typeface="Times New Roman" pitchFamily="18" charset="0"/>
                <a:ea typeface="微軟正黑體" pitchFamily="34" charset="-120"/>
                <a:cs typeface="Times New Roman" pitchFamily="18" charset="0"/>
              </a:rPr>
              <a:t>其內容應包括部門溫室氣體</a:t>
            </a:r>
            <a:r>
              <a:rPr kumimoji="0" lang="zh-TW" altLang="en-US" sz="1600">
                <a:solidFill>
                  <a:srgbClr val="0000FF"/>
                </a:solidFill>
                <a:latin typeface="Times New Roman" pitchFamily="18" charset="0"/>
                <a:ea typeface="微軟正黑體" pitchFamily="34" charset="-120"/>
                <a:cs typeface="Times New Roman" pitchFamily="18" charset="0"/>
              </a:rPr>
              <a:t>排放管制</a:t>
            </a:r>
            <a:r>
              <a:rPr kumimoji="0" lang="zh-TW" altLang="en-US" sz="1600">
                <a:latin typeface="Times New Roman" pitchFamily="18" charset="0"/>
                <a:ea typeface="微軟正黑體" pitchFamily="34" charset="-120"/>
                <a:cs typeface="Times New Roman" pitchFamily="18" charset="0"/>
              </a:rPr>
              <a:t>目標、期程及具經濟誘因之措施。</a:t>
            </a:r>
            <a:endParaRPr kumimoji="0" lang="en-US" altLang="zh-TW" sz="1600">
              <a:latin typeface="Times New Roman" pitchFamily="18" charset="0"/>
              <a:ea typeface="微軟正黑體" pitchFamily="34" charset="-120"/>
              <a:cs typeface="Times New Roman" pitchFamily="18" charset="0"/>
            </a:endParaRPr>
          </a:p>
        </p:txBody>
      </p:sp>
      <p:sp>
        <p:nvSpPr>
          <p:cNvPr id="22542" name="矩形 2"/>
          <p:cNvSpPr>
            <a:spLocks noChangeArrowheads="1"/>
          </p:cNvSpPr>
          <p:nvPr/>
        </p:nvSpPr>
        <p:spPr bwMode="auto">
          <a:xfrm>
            <a:off x="296863" y="3997589"/>
            <a:ext cx="1482725"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a:r>
              <a:rPr kumimoji="0" lang="zh-TW" altLang="en-US" sz="1200" b="1">
                <a:latin typeface="Times New Roman" pitchFamily="18" charset="0"/>
                <a:ea typeface="微軟正黑體" pitchFamily="34" charset="-120"/>
                <a:cs typeface="Times New Roman" pitchFamily="18" charset="0"/>
              </a:rPr>
              <a:t>未達成</a:t>
            </a:r>
            <a:r>
              <a:rPr kumimoji="0" lang="en-US" altLang="zh-TW" sz="1200" b="1">
                <a:latin typeface="Times New Roman" pitchFamily="18" charset="0"/>
                <a:ea typeface="微軟正黑體" pitchFamily="34" charset="-120"/>
                <a:cs typeface="Times New Roman" pitchFamily="18" charset="0"/>
              </a:rPr>
              <a:t/>
            </a:r>
            <a:br>
              <a:rPr kumimoji="0" lang="en-US" altLang="zh-TW" sz="1200" b="1">
                <a:latin typeface="Times New Roman" pitchFamily="18" charset="0"/>
                <a:ea typeface="微軟正黑體" pitchFamily="34" charset="-120"/>
                <a:cs typeface="Times New Roman" pitchFamily="18" charset="0"/>
              </a:rPr>
            </a:br>
            <a:r>
              <a:rPr kumimoji="0" lang="zh-TW" altLang="en-US" sz="1200" b="1">
                <a:solidFill>
                  <a:srgbClr val="0000FF"/>
                </a:solidFill>
                <a:latin typeface="Times New Roman" pitchFamily="18" charset="0"/>
                <a:ea typeface="微軟正黑體" pitchFamily="34" charset="-120"/>
                <a:cs typeface="Times New Roman" pitchFamily="18" charset="0"/>
              </a:rPr>
              <a:t>排放管制</a:t>
            </a:r>
            <a:r>
              <a:rPr kumimoji="0" lang="en-US" altLang="zh-TW" sz="1200" b="1">
                <a:solidFill>
                  <a:srgbClr val="0000FF"/>
                </a:solidFill>
                <a:latin typeface="Times New Roman" pitchFamily="18" charset="0"/>
                <a:ea typeface="微軟正黑體" pitchFamily="34" charset="-120"/>
                <a:cs typeface="Times New Roman" pitchFamily="18" charset="0"/>
              </a:rPr>
              <a:t/>
            </a:r>
            <a:br>
              <a:rPr kumimoji="0" lang="en-US" altLang="zh-TW" sz="1200" b="1">
                <a:solidFill>
                  <a:srgbClr val="0000FF"/>
                </a:solidFill>
                <a:latin typeface="Times New Roman" pitchFamily="18" charset="0"/>
                <a:ea typeface="微軟正黑體" pitchFamily="34" charset="-120"/>
                <a:cs typeface="Times New Roman" pitchFamily="18" charset="0"/>
              </a:rPr>
            </a:br>
            <a:r>
              <a:rPr kumimoji="0" lang="zh-TW" altLang="en-US" sz="1200" b="1">
                <a:latin typeface="Times New Roman" pitchFamily="18" charset="0"/>
                <a:ea typeface="微軟正黑體" pitchFamily="34" charset="-120"/>
                <a:cs typeface="Times New Roman" pitchFamily="18" charset="0"/>
              </a:rPr>
              <a:t>目標</a:t>
            </a:r>
          </a:p>
        </p:txBody>
      </p:sp>
      <p:sp>
        <p:nvSpPr>
          <p:cNvPr id="22543" name="矩形 3"/>
          <p:cNvSpPr>
            <a:spLocks noChangeArrowheads="1"/>
          </p:cNvSpPr>
          <p:nvPr/>
        </p:nvSpPr>
        <p:spPr bwMode="auto">
          <a:xfrm>
            <a:off x="703263" y="3111764"/>
            <a:ext cx="1987550" cy="5222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a:r>
              <a:rPr kumimoji="0" lang="zh-TW" altLang="en-US" sz="1400" b="1">
                <a:latin typeface="Times New Roman" pitchFamily="18" charset="0"/>
                <a:ea typeface="微軟正黑體" pitchFamily="34" charset="-120"/>
                <a:cs typeface="Times New Roman" pitchFamily="18" charset="0"/>
              </a:rPr>
              <a:t>每年編撰執行</a:t>
            </a:r>
            <a:endParaRPr kumimoji="0" lang="en-US" altLang="zh-TW" sz="1400" b="1">
              <a:latin typeface="Times New Roman" pitchFamily="18" charset="0"/>
              <a:ea typeface="微軟正黑體" pitchFamily="34" charset="-120"/>
              <a:cs typeface="Times New Roman" pitchFamily="18" charset="0"/>
            </a:endParaRPr>
          </a:p>
          <a:p>
            <a:pPr algn="ctr"/>
            <a:r>
              <a:rPr kumimoji="0" lang="zh-TW" altLang="en-US" sz="1400" b="1">
                <a:latin typeface="Times New Roman" pitchFamily="18" charset="0"/>
                <a:ea typeface="微軟正黑體" pitchFamily="34" charset="-120"/>
                <a:cs typeface="Times New Roman" pitchFamily="18" charset="0"/>
              </a:rPr>
              <a:t>排放管制成果報告</a:t>
            </a:r>
            <a:endParaRPr kumimoji="0" lang="en-US" altLang="zh-TW" sz="1400" b="1">
              <a:latin typeface="Times New Roman" pitchFamily="18" charset="0"/>
              <a:ea typeface="微軟正黑體" pitchFamily="34" charset="-120"/>
              <a:cs typeface="Times New Roman" pitchFamily="18" charset="0"/>
            </a:endParaRPr>
          </a:p>
        </p:txBody>
      </p:sp>
      <p:sp>
        <p:nvSpPr>
          <p:cNvPr id="27" name="內容版面配置區 2"/>
          <p:cNvSpPr txBox="1">
            <a:spLocks/>
          </p:cNvSpPr>
          <p:nvPr/>
        </p:nvSpPr>
        <p:spPr>
          <a:xfrm>
            <a:off x="1350963" y="2608527"/>
            <a:ext cx="1052512" cy="493712"/>
          </a:xfrm>
          <a:prstGeom prst="rect">
            <a:avLst/>
          </a:prstGeom>
        </p:spPr>
        <p:txBody>
          <a:bodyPr/>
          <a:lstStyle>
            <a:lvl1pPr marL="342900" indent="-342900" algn="l" rtl="0" eaLnBrk="0" fontAlgn="base" hangingPunct="0">
              <a:spcBef>
                <a:spcPct val="20000"/>
              </a:spcBef>
              <a:spcAft>
                <a:spcPct val="0"/>
              </a:spcAft>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eaLnBrk="1" fontAlgn="base" hangingPunct="1">
              <a:spcBef>
                <a:spcPct val="20000"/>
              </a:spcBef>
              <a:spcAft>
                <a:spcPct val="0"/>
              </a:spcAft>
              <a:buChar char="»"/>
              <a:defRPr kumimoji="1" sz="2000">
                <a:solidFill>
                  <a:schemeClr val="tx1"/>
                </a:solidFill>
                <a:latin typeface="+mn-lt"/>
                <a:ea typeface="+mn-ea"/>
                <a:cs typeface="+mn-cs"/>
              </a:defRPr>
            </a:lvl6pPr>
            <a:lvl7pPr marL="2971800" indent="-228600" algn="l" rtl="0" eaLnBrk="1" fontAlgn="base" hangingPunct="1">
              <a:spcBef>
                <a:spcPct val="20000"/>
              </a:spcBef>
              <a:spcAft>
                <a:spcPct val="0"/>
              </a:spcAft>
              <a:buChar char="»"/>
              <a:defRPr kumimoji="1" sz="2000">
                <a:solidFill>
                  <a:schemeClr val="tx1"/>
                </a:solidFill>
                <a:latin typeface="+mn-lt"/>
                <a:ea typeface="+mn-ea"/>
                <a:cs typeface="+mn-cs"/>
              </a:defRPr>
            </a:lvl7pPr>
            <a:lvl8pPr marL="3429000" indent="-228600" algn="l" rtl="0" eaLnBrk="1" fontAlgn="base" hangingPunct="1">
              <a:spcBef>
                <a:spcPct val="20000"/>
              </a:spcBef>
              <a:spcAft>
                <a:spcPct val="0"/>
              </a:spcAft>
              <a:buChar char="»"/>
              <a:defRPr kumimoji="1" sz="2000">
                <a:solidFill>
                  <a:schemeClr val="tx1"/>
                </a:solidFill>
                <a:latin typeface="+mn-lt"/>
                <a:ea typeface="+mn-ea"/>
                <a:cs typeface="+mn-cs"/>
              </a:defRPr>
            </a:lvl8pPr>
            <a:lvl9pPr marL="3886200" indent="-228600" algn="l" rtl="0" eaLnBrk="1" fontAlgn="base" hangingPunct="1">
              <a:spcBef>
                <a:spcPct val="20000"/>
              </a:spcBef>
              <a:spcAft>
                <a:spcPct val="0"/>
              </a:spcAft>
              <a:buChar char="»"/>
              <a:defRPr kumimoji="1" sz="2000">
                <a:solidFill>
                  <a:schemeClr val="tx1"/>
                </a:solidFill>
                <a:latin typeface="+mn-lt"/>
                <a:ea typeface="+mn-ea"/>
                <a:cs typeface="+mn-cs"/>
              </a:defRPr>
            </a:lvl9pPr>
          </a:lstStyle>
          <a:p>
            <a:pPr>
              <a:defRPr/>
            </a:pPr>
            <a:r>
              <a:rPr lang="zh-TW" altLang="en-US" sz="2000" b="1" kern="0" dirty="0" smtClean="0">
                <a:latin typeface="Times New Roman" panose="02020603050405020304" pitchFamily="18" charset="0"/>
                <a:ea typeface="微軟正黑體" panose="020B0604030504040204" pitchFamily="34" charset="-120"/>
                <a:cs typeface="Times New Roman" panose="02020603050405020304" pitchFamily="18" charset="0"/>
              </a:rPr>
              <a:t>第</a:t>
            </a:r>
            <a:r>
              <a:rPr lang="en-US" altLang="zh-TW" sz="2000" b="1" kern="0" dirty="0" smtClean="0">
                <a:latin typeface="Times New Roman" panose="02020603050405020304" pitchFamily="18" charset="0"/>
                <a:ea typeface="微軟正黑體" panose="020B0604030504040204" pitchFamily="34" charset="-120"/>
                <a:cs typeface="Times New Roman" panose="02020603050405020304" pitchFamily="18" charset="0"/>
              </a:rPr>
              <a:t>10</a:t>
            </a:r>
            <a:r>
              <a:rPr lang="zh-TW" altLang="en-US" sz="2000" b="1" kern="0" dirty="0" smtClean="0">
                <a:latin typeface="Times New Roman" panose="02020603050405020304" pitchFamily="18" charset="0"/>
                <a:ea typeface="微軟正黑體" panose="020B0604030504040204" pitchFamily="34" charset="-120"/>
                <a:cs typeface="Times New Roman" panose="02020603050405020304" pitchFamily="18" charset="0"/>
              </a:rPr>
              <a:t>條</a:t>
            </a:r>
            <a:endParaRPr lang="zh-TW" altLang="en-US" sz="2000" b="1" kern="0" dirty="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8" name="內容版面配置區 2"/>
          <p:cNvSpPr txBox="1">
            <a:spLocks/>
          </p:cNvSpPr>
          <p:nvPr/>
        </p:nvSpPr>
        <p:spPr>
          <a:xfrm>
            <a:off x="6556375" y="5886714"/>
            <a:ext cx="1112786" cy="493713"/>
          </a:xfrm>
          <a:prstGeom prst="rect">
            <a:avLst/>
          </a:prstGeom>
        </p:spPr>
        <p:txBody>
          <a:bodyPr/>
          <a:lstStyle>
            <a:lvl1pPr marL="342900" indent="-342900" algn="l" rtl="0" eaLnBrk="0" fontAlgn="base" hangingPunct="0">
              <a:spcBef>
                <a:spcPct val="20000"/>
              </a:spcBef>
              <a:spcAft>
                <a:spcPct val="0"/>
              </a:spcAft>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eaLnBrk="1" fontAlgn="base" hangingPunct="1">
              <a:spcBef>
                <a:spcPct val="20000"/>
              </a:spcBef>
              <a:spcAft>
                <a:spcPct val="0"/>
              </a:spcAft>
              <a:buChar char="»"/>
              <a:defRPr kumimoji="1" sz="2000">
                <a:solidFill>
                  <a:schemeClr val="tx1"/>
                </a:solidFill>
                <a:latin typeface="+mn-lt"/>
                <a:ea typeface="+mn-ea"/>
                <a:cs typeface="+mn-cs"/>
              </a:defRPr>
            </a:lvl6pPr>
            <a:lvl7pPr marL="2971800" indent="-228600" algn="l" rtl="0" eaLnBrk="1" fontAlgn="base" hangingPunct="1">
              <a:spcBef>
                <a:spcPct val="20000"/>
              </a:spcBef>
              <a:spcAft>
                <a:spcPct val="0"/>
              </a:spcAft>
              <a:buChar char="»"/>
              <a:defRPr kumimoji="1" sz="2000">
                <a:solidFill>
                  <a:schemeClr val="tx1"/>
                </a:solidFill>
                <a:latin typeface="+mn-lt"/>
                <a:ea typeface="+mn-ea"/>
                <a:cs typeface="+mn-cs"/>
              </a:defRPr>
            </a:lvl7pPr>
            <a:lvl8pPr marL="3429000" indent="-228600" algn="l" rtl="0" eaLnBrk="1" fontAlgn="base" hangingPunct="1">
              <a:spcBef>
                <a:spcPct val="20000"/>
              </a:spcBef>
              <a:spcAft>
                <a:spcPct val="0"/>
              </a:spcAft>
              <a:buChar char="»"/>
              <a:defRPr kumimoji="1" sz="2000">
                <a:solidFill>
                  <a:schemeClr val="tx1"/>
                </a:solidFill>
                <a:latin typeface="+mn-lt"/>
                <a:ea typeface="+mn-ea"/>
                <a:cs typeface="+mn-cs"/>
              </a:defRPr>
            </a:lvl8pPr>
            <a:lvl9pPr marL="3886200" indent="-228600" algn="l" rtl="0" eaLnBrk="1" fontAlgn="base" hangingPunct="1">
              <a:spcBef>
                <a:spcPct val="20000"/>
              </a:spcBef>
              <a:spcAft>
                <a:spcPct val="0"/>
              </a:spcAft>
              <a:buChar char="»"/>
              <a:defRPr kumimoji="1" sz="2000">
                <a:solidFill>
                  <a:schemeClr val="tx1"/>
                </a:solidFill>
                <a:latin typeface="+mn-lt"/>
                <a:ea typeface="+mn-ea"/>
                <a:cs typeface="+mn-cs"/>
              </a:defRPr>
            </a:lvl9pPr>
          </a:lstStyle>
          <a:p>
            <a:pPr>
              <a:defRPr/>
            </a:pPr>
            <a:r>
              <a:rPr lang="zh-TW" altLang="en-US" sz="2000" b="1" kern="0" dirty="0" smtClean="0">
                <a:latin typeface="Times New Roman" panose="02020603050405020304" pitchFamily="18" charset="0"/>
                <a:ea typeface="微軟正黑體" panose="020B0604030504040204" pitchFamily="34" charset="-120"/>
                <a:cs typeface="Times New Roman" panose="02020603050405020304" pitchFamily="18" charset="0"/>
              </a:rPr>
              <a:t>第</a:t>
            </a:r>
            <a:r>
              <a:rPr lang="en-US" altLang="zh-TW" sz="2000" b="1" kern="0" dirty="0" smtClean="0">
                <a:latin typeface="Times New Roman" panose="02020603050405020304" pitchFamily="18" charset="0"/>
                <a:ea typeface="微軟正黑體" panose="020B0604030504040204" pitchFamily="34" charset="-120"/>
                <a:cs typeface="Times New Roman" panose="02020603050405020304" pitchFamily="18" charset="0"/>
              </a:rPr>
              <a:t>15</a:t>
            </a:r>
            <a:r>
              <a:rPr lang="zh-TW" altLang="en-US" sz="2000" b="1" kern="0" dirty="0" smtClean="0">
                <a:latin typeface="Times New Roman" panose="02020603050405020304" pitchFamily="18" charset="0"/>
                <a:ea typeface="微軟正黑體" panose="020B0604030504040204" pitchFamily="34" charset="-120"/>
                <a:cs typeface="Times New Roman" panose="02020603050405020304" pitchFamily="18" charset="0"/>
              </a:rPr>
              <a:t>條</a:t>
            </a:r>
            <a:endParaRPr lang="zh-TW" altLang="en-US" sz="2000" b="1" kern="0" dirty="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9" name="內容版面配置區 2"/>
          <p:cNvSpPr txBox="1">
            <a:spLocks/>
          </p:cNvSpPr>
          <p:nvPr/>
        </p:nvSpPr>
        <p:spPr>
          <a:xfrm>
            <a:off x="1793875" y="1638564"/>
            <a:ext cx="847725" cy="493713"/>
          </a:xfrm>
          <a:prstGeom prst="rect">
            <a:avLst/>
          </a:prstGeom>
        </p:spPr>
        <p:txBody>
          <a:bodyPr/>
          <a:lstStyle>
            <a:lvl1pPr marL="342900" indent="-342900" algn="l" rtl="0" eaLnBrk="0" fontAlgn="base" hangingPunct="0">
              <a:spcBef>
                <a:spcPct val="20000"/>
              </a:spcBef>
              <a:spcAft>
                <a:spcPct val="0"/>
              </a:spcAft>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a:solidFill>
                  <a:schemeClr val="tx1"/>
                </a:solidFill>
                <a:latin typeface="+mn-lt"/>
                <a:ea typeface="+mn-ea"/>
                <a:cs typeface="+mn-cs"/>
              </a:defRPr>
            </a:lvl5pPr>
            <a:lvl6pPr marL="2514600" indent="-228600" algn="l" rtl="0" eaLnBrk="1" fontAlgn="base" hangingPunct="1">
              <a:spcBef>
                <a:spcPct val="20000"/>
              </a:spcBef>
              <a:spcAft>
                <a:spcPct val="0"/>
              </a:spcAft>
              <a:buChar char="»"/>
              <a:defRPr kumimoji="1" sz="2000">
                <a:solidFill>
                  <a:schemeClr val="tx1"/>
                </a:solidFill>
                <a:latin typeface="+mn-lt"/>
                <a:ea typeface="+mn-ea"/>
                <a:cs typeface="+mn-cs"/>
              </a:defRPr>
            </a:lvl6pPr>
            <a:lvl7pPr marL="2971800" indent="-228600" algn="l" rtl="0" eaLnBrk="1" fontAlgn="base" hangingPunct="1">
              <a:spcBef>
                <a:spcPct val="20000"/>
              </a:spcBef>
              <a:spcAft>
                <a:spcPct val="0"/>
              </a:spcAft>
              <a:buChar char="»"/>
              <a:defRPr kumimoji="1" sz="2000">
                <a:solidFill>
                  <a:schemeClr val="tx1"/>
                </a:solidFill>
                <a:latin typeface="+mn-lt"/>
                <a:ea typeface="+mn-ea"/>
                <a:cs typeface="+mn-cs"/>
              </a:defRPr>
            </a:lvl7pPr>
            <a:lvl8pPr marL="3429000" indent="-228600" algn="l" rtl="0" eaLnBrk="1" fontAlgn="base" hangingPunct="1">
              <a:spcBef>
                <a:spcPct val="20000"/>
              </a:spcBef>
              <a:spcAft>
                <a:spcPct val="0"/>
              </a:spcAft>
              <a:buChar char="»"/>
              <a:defRPr kumimoji="1" sz="2000">
                <a:solidFill>
                  <a:schemeClr val="tx1"/>
                </a:solidFill>
                <a:latin typeface="+mn-lt"/>
                <a:ea typeface="+mn-ea"/>
                <a:cs typeface="+mn-cs"/>
              </a:defRPr>
            </a:lvl8pPr>
            <a:lvl9pPr marL="3886200" indent="-228600" algn="l" rtl="0" eaLnBrk="1" fontAlgn="base" hangingPunct="1">
              <a:spcBef>
                <a:spcPct val="20000"/>
              </a:spcBef>
              <a:spcAft>
                <a:spcPct val="0"/>
              </a:spcAft>
              <a:buChar char="»"/>
              <a:defRPr kumimoji="1" sz="2000">
                <a:solidFill>
                  <a:schemeClr val="tx1"/>
                </a:solidFill>
                <a:latin typeface="+mn-lt"/>
                <a:ea typeface="+mn-ea"/>
                <a:cs typeface="+mn-cs"/>
              </a:defRPr>
            </a:lvl9pPr>
          </a:lstStyle>
          <a:p>
            <a:pPr>
              <a:defRPr/>
            </a:pPr>
            <a:r>
              <a:rPr lang="zh-TW" altLang="en-US" sz="2000" b="1" kern="0" dirty="0" smtClean="0">
                <a:latin typeface="Times New Roman" panose="02020603050405020304" pitchFamily="18" charset="0"/>
                <a:ea typeface="微軟正黑體" panose="020B0604030504040204" pitchFamily="34" charset="-120"/>
                <a:cs typeface="Times New Roman" panose="02020603050405020304" pitchFamily="18" charset="0"/>
              </a:rPr>
              <a:t>第</a:t>
            </a:r>
            <a:r>
              <a:rPr lang="en-US" altLang="zh-TW" sz="2000" b="1" kern="0" dirty="0" smtClean="0">
                <a:latin typeface="Times New Roman" panose="02020603050405020304" pitchFamily="18" charset="0"/>
                <a:ea typeface="微軟正黑體" panose="020B0604030504040204" pitchFamily="34" charset="-120"/>
                <a:cs typeface="Times New Roman" panose="02020603050405020304" pitchFamily="18" charset="0"/>
              </a:rPr>
              <a:t>9</a:t>
            </a:r>
            <a:r>
              <a:rPr lang="zh-TW" altLang="en-US" sz="2000" b="1" kern="0" dirty="0" smtClean="0">
                <a:latin typeface="Times New Roman" panose="02020603050405020304" pitchFamily="18" charset="0"/>
                <a:ea typeface="微軟正黑體" panose="020B0604030504040204" pitchFamily="34" charset="-120"/>
                <a:cs typeface="Times New Roman" panose="02020603050405020304" pitchFamily="18" charset="0"/>
              </a:rPr>
              <a:t>條</a:t>
            </a:r>
            <a:endParaRPr lang="zh-TW" altLang="en-US" sz="2000" b="1" kern="0" dirty="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2549" name="Rectangle 3"/>
          <p:cNvSpPr>
            <a:spLocks noChangeArrowheads="1"/>
          </p:cNvSpPr>
          <p:nvPr/>
        </p:nvSpPr>
        <p:spPr bwMode="auto">
          <a:xfrm>
            <a:off x="428625" y="620713"/>
            <a:ext cx="9155113" cy="36512"/>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eaLnBrk="1" hangingPunct="1"/>
            <a:endParaRPr lang="zh-TW" altLang="en-US" sz="1600">
              <a:solidFill>
                <a:srgbClr val="1C1C1C"/>
              </a:solidFill>
              <a:latin typeface="Times New Roman" pitchFamily="18" charset="0"/>
              <a:ea typeface="微軟正黑體" pitchFamily="34" charset="-120"/>
              <a:cs typeface="Times New Roman" pitchFamily="18" charset="0"/>
            </a:endParaRPr>
          </a:p>
        </p:txBody>
      </p:sp>
      <p:sp>
        <p:nvSpPr>
          <p:cNvPr id="30" name="AutoShape 6"/>
          <p:cNvSpPr>
            <a:spLocks noChangeArrowheads="1"/>
          </p:cNvSpPr>
          <p:nvPr/>
        </p:nvSpPr>
        <p:spPr bwMode="auto">
          <a:xfrm>
            <a:off x="-12879" y="2"/>
            <a:ext cx="795338" cy="549275"/>
          </a:xfrm>
          <a:prstGeom prst="homePlate">
            <a:avLst>
              <a:gd name="adj" fmla="val 36199"/>
            </a:avLst>
          </a:prstGeom>
          <a:gradFill rotWithShape="1">
            <a:gsLst>
              <a:gs pos="0">
                <a:schemeClr val="bg1"/>
              </a:gs>
              <a:gs pos="100000">
                <a:srgbClr val="FFCCFF"/>
              </a:gs>
            </a:gsLst>
            <a:lin ang="0" scaled="1"/>
          </a:gradFill>
          <a:ln w="9525">
            <a:solidFill>
              <a:schemeClr val="tx1"/>
            </a:solidFill>
            <a:miter lim="800000"/>
            <a:headEnd/>
            <a:tailEnd/>
          </a:ln>
        </p:spPr>
        <p:txBody>
          <a:bodyPr wrap="none" anchor="ctr"/>
          <a:lstStyle/>
          <a:p>
            <a:pPr algn="ctr">
              <a:defRPr/>
            </a:pPr>
            <a:r>
              <a:rPr lang="zh-TW" altLang="en-US" sz="2400">
                <a:solidFill>
                  <a:srgbClr val="1C1C1C"/>
                </a:solidFill>
                <a:latin typeface="Times New Roman" pitchFamily="18" charset="0"/>
                <a:ea typeface="華康中圓體" pitchFamily="49" charset="-120"/>
                <a:cs typeface="Times New Roman" pitchFamily="18" charset="0"/>
              </a:rPr>
              <a:t>叁</a:t>
            </a:r>
            <a:endParaRPr lang="en-US" altLang="zh-TW" sz="2400">
              <a:solidFill>
                <a:srgbClr val="1C1C1C"/>
              </a:solidFill>
              <a:latin typeface="Times New Roman" pitchFamily="18" charset="0"/>
              <a:ea typeface="華康中圓體" pitchFamily="49" charset="-120"/>
              <a:cs typeface="Times New Roman" pitchFamily="18" charset="0"/>
            </a:endParaRPr>
          </a:p>
        </p:txBody>
      </p:sp>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圓角矩形 63"/>
          <p:cNvSpPr/>
          <p:nvPr/>
        </p:nvSpPr>
        <p:spPr>
          <a:xfrm>
            <a:off x="2188394" y="1212980"/>
            <a:ext cx="6195349" cy="4786604"/>
          </a:xfrm>
          <a:prstGeom prst="roundRect">
            <a:avLst/>
          </a:prstGeom>
          <a:solidFill>
            <a:srgbClr val="CCECFF"/>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2000" dirty="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1507" name="文字方塊 64"/>
          <p:cNvSpPr txBox="1">
            <a:spLocks noChangeArrowheads="1"/>
          </p:cNvSpPr>
          <p:nvPr/>
        </p:nvSpPr>
        <p:spPr bwMode="auto">
          <a:xfrm>
            <a:off x="2570274" y="1651872"/>
            <a:ext cx="5570375"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eaLnBrk="1" hangingPunct="1"/>
            <a:r>
              <a:rPr lang="zh-TW" altLang="en-US" b="1" dirty="0">
                <a:latin typeface="Times New Roman" pitchFamily="18" charset="0"/>
                <a:ea typeface="微軟正黑體" pitchFamily="34" charset="-120"/>
                <a:cs typeface="Times New Roman" pitchFamily="18" charset="0"/>
              </a:rPr>
              <a:t>五年為一階段</a:t>
            </a:r>
            <a:r>
              <a:rPr lang="zh-TW" altLang="en-US" b="1" dirty="0" smtClean="0">
                <a:latin typeface="Times New Roman" pitchFamily="18" charset="0"/>
                <a:ea typeface="微軟正黑體" pitchFamily="34" charset="-120"/>
                <a:cs typeface="Times New Roman" pitchFamily="18" charset="0"/>
              </a:rPr>
              <a:t>的溫室氣體排放</a:t>
            </a:r>
            <a:r>
              <a:rPr lang="zh-TW" altLang="en-US" b="1" dirty="0">
                <a:latin typeface="Times New Roman" pitchFamily="18" charset="0"/>
                <a:ea typeface="微軟正黑體" pitchFamily="34" charset="-120"/>
                <a:cs typeface="Times New Roman" pitchFamily="18" charset="0"/>
              </a:rPr>
              <a:t>總量</a:t>
            </a:r>
          </a:p>
        </p:txBody>
      </p:sp>
      <p:sp>
        <p:nvSpPr>
          <p:cNvPr id="21508" name="Rectangle 3"/>
          <p:cNvSpPr>
            <a:spLocks noChangeArrowheads="1"/>
          </p:cNvSpPr>
          <p:nvPr/>
        </p:nvSpPr>
        <p:spPr bwMode="auto">
          <a:xfrm>
            <a:off x="428625" y="655638"/>
            <a:ext cx="9155113" cy="36512"/>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eaLnBrk="1" hangingPunct="1"/>
            <a:endParaRPr lang="zh-TW" altLang="en-US" sz="1200">
              <a:solidFill>
                <a:srgbClr val="1C1C1C"/>
              </a:solidFill>
              <a:latin typeface="Times New Roman" pitchFamily="18" charset="0"/>
              <a:ea typeface="微軟正黑體" pitchFamily="34" charset="-120"/>
              <a:cs typeface="Times New Roman" pitchFamily="18" charset="0"/>
            </a:endParaRPr>
          </a:p>
        </p:txBody>
      </p:sp>
      <p:sp>
        <p:nvSpPr>
          <p:cNvPr id="21509" name="標題 1"/>
          <p:cNvSpPr txBox="1">
            <a:spLocks/>
          </p:cNvSpPr>
          <p:nvPr/>
        </p:nvSpPr>
        <p:spPr bwMode="auto">
          <a:xfrm>
            <a:off x="474663" y="44450"/>
            <a:ext cx="9036050" cy="630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ctr"/>
          <a:lstStyle>
            <a:lvl1pPr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kumimoji="0" lang="zh-TW" altLang="en-US" sz="4000" b="1" dirty="0">
                <a:solidFill>
                  <a:srgbClr val="003366"/>
                </a:solidFill>
                <a:ea typeface="微軟正黑體" pitchFamily="34" charset="-120"/>
                <a:sym typeface="Helvetica Light"/>
              </a:rPr>
              <a:t>國家及</a:t>
            </a:r>
            <a:r>
              <a:rPr kumimoji="0" lang="zh-TW" altLang="en-US" sz="4000" b="1" dirty="0" smtClean="0">
                <a:solidFill>
                  <a:srgbClr val="003366"/>
                </a:solidFill>
                <a:ea typeface="微軟正黑體" pitchFamily="34" charset="-120"/>
                <a:sym typeface="Helvetica Light"/>
              </a:rPr>
              <a:t>部門別之階段</a:t>
            </a:r>
            <a:r>
              <a:rPr kumimoji="0" lang="zh-TW" altLang="en-US" sz="4000" b="1" dirty="0">
                <a:solidFill>
                  <a:srgbClr val="003366"/>
                </a:solidFill>
                <a:ea typeface="微軟正黑體" pitchFamily="34" charset="-120"/>
                <a:sym typeface="Helvetica Light"/>
              </a:rPr>
              <a:t>管制目標</a:t>
            </a:r>
          </a:p>
        </p:txBody>
      </p:sp>
      <p:cxnSp>
        <p:nvCxnSpPr>
          <p:cNvPr id="21" name="直線接點 20"/>
          <p:cNvCxnSpPr/>
          <p:nvPr/>
        </p:nvCxnSpPr>
        <p:spPr>
          <a:xfrm>
            <a:off x="3001652" y="4801126"/>
            <a:ext cx="443614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矩形 21"/>
          <p:cNvSpPr/>
          <p:nvPr/>
        </p:nvSpPr>
        <p:spPr>
          <a:xfrm>
            <a:off x="3360169" y="2601445"/>
            <a:ext cx="614652" cy="2199681"/>
          </a:xfrm>
          <a:prstGeom prst="rect">
            <a:avLst/>
          </a:prstGeom>
          <a:solidFill>
            <a:srgbClr val="0066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2000">
              <a:latin typeface="Times New Roman" panose="02020603050405020304" pitchFamily="18" charset="0"/>
              <a:ea typeface="微軟正黑體" panose="020B0604030504040204" pitchFamily="34" charset="-120"/>
              <a:cs typeface="Times New Roman" panose="02020603050405020304" pitchFamily="18" charset="0"/>
            </a:endParaRPr>
          </a:p>
        </p:txBody>
      </p:sp>
      <p:grpSp>
        <p:nvGrpSpPr>
          <p:cNvPr id="8" name="群組 7"/>
          <p:cNvGrpSpPr/>
          <p:nvPr/>
        </p:nvGrpSpPr>
        <p:grpSpPr>
          <a:xfrm>
            <a:off x="5727177" y="2948738"/>
            <a:ext cx="588169" cy="1854200"/>
            <a:chOff x="5182392" y="2676976"/>
            <a:chExt cx="588169" cy="1854200"/>
          </a:xfrm>
        </p:grpSpPr>
        <p:sp>
          <p:nvSpPr>
            <p:cNvPr id="24" name="矩形 23"/>
            <p:cNvSpPr/>
            <p:nvPr/>
          </p:nvSpPr>
          <p:spPr>
            <a:xfrm>
              <a:off x="5182392" y="4213676"/>
              <a:ext cx="588169" cy="317500"/>
            </a:xfrm>
            <a:prstGeom prst="rect">
              <a:avLst/>
            </a:prstGeom>
            <a:solidFill>
              <a:srgbClr val="FF669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050" dirty="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5" name="矩形 24"/>
            <p:cNvSpPr/>
            <p:nvPr/>
          </p:nvSpPr>
          <p:spPr>
            <a:xfrm>
              <a:off x="5182392" y="3099251"/>
              <a:ext cx="588169" cy="319088"/>
            </a:xfrm>
            <a:prstGeom prst="rect">
              <a:avLst/>
            </a:prstGeom>
            <a:solidFill>
              <a:srgbClr val="FFFF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050" dirty="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6" name="矩形 25"/>
            <p:cNvSpPr/>
            <p:nvPr/>
          </p:nvSpPr>
          <p:spPr>
            <a:xfrm>
              <a:off x="5182392" y="2861249"/>
              <a:ext cx="588169" cy="238002"/>
            </a:xfrm>
            <a:prstGeom prst="rect">
              <a:avLst/>
            </a:prstGeom>
            <a:solidFill>
              <a:srgbClr val="92D05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20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8" name="矩形 27"/>
            <p:cNvSpPr/>
            <p:nvPr/>
          </p:nvSpPr>
          <p:spPr>
            <a:xfrm>
              <a:off x="5182392" y="2783339"/>
              <a:ext cx="588169" cy="106362"/>
            </a:xfrm>
            <a:prstGeom prst="rect">
              <a:avLst/>
            </a:prstGeom>
            <a:solidFill>
              <a:srgbClr val="33CC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20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9" name="矩形 28"/>
            <p:cNvSpPr/>
            <p:nvPr/>
          </p:nvSpPr>
          <p:spPr>
            <a:xfrm>
              <a:off x="5182392" y="2676976"/>
              <a:ext cx="588169" cy="106363"/>
            </a:xfrm>
            <a:prstGeom prst="rect">
              <a:avLst/>
            </a:prstGeom>
            <a:solidFill>
              <a:srgbClr val="9999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20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43" name="矩形 42"/>
            <p:cNvSpPr/>
            <p:nvPr/>
          </p:nvSpPr>
          <p:spPr>
            <a:xfrm>
              <a:off x="5182392" y="3418339"/>
              <a:ext cx="588169" cy="795337"/>
            </a:xfrm>
            <a:prstGeom prst="rect">
              <a:avLst/>
            </a:prstGeom>
            <a:solidFill>
              <a:srgbClr val="FFC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200" dirty="0">
                <a:latin typeface="Times New Roman" panose="02020603050405020304" pitchFamily="18" charset="0"/>
                <a:ea typeface="微軟正黑體" panose="020B0604030504040204" pitchFamily="34" charset="-120"/>
                <a:cs typeface="Times New Roman" panose="02020603050405020304" pitchFamily="18" charset="0"/>
              </a:endParaRPr>
            </a:p>
          </p:txBody>
        </p:sp>
      </p:grpSp>
      <p:grpSp>
        <p:nvGrpSpPr>
          <p:cNvPr id="7" name="群組 6"/>
          <p:cNvGrpSpPr/>
          <p:nvPr/>
        </p:nvGrpSpPr>
        <p:grpSpPr>
          <a:xfrm>
            <a:off x="6446944" y="2989077"/>
            <a:ext cx="1498317" cy="1808223"/>
            <a:chOff x="6024964" y="2746826"/>
            <a:chExt cx="1498317" cy="1808223"/>
          </a:xfrm>
        </p:grpSpPr>
        <p:sp>
          <p:nvSpPr>
            <p:cNvPr id="36" name="矩形 35"/>
            <p:cNvSpPr/>
            <p:nvPr/>
          </p:nvSpPr>
          <p:spPr>
            <a:xfrm>
              <a:off x="6024964" y="4250550"/>
              <a:ext cx="158750" cy="160338"/>
            </a:xfrm>
            <a:prstGeom prst="rect">
              <a:avLst/>
            </a:prstGeom>
            <a:solidFill>
              <a:srgbClr val="FF6699"/>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05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1520" name="文字方塊 36"/>
            <p:cNvSpPr txBox="1">
              <a:spLocks noChangeArrowheads="1"/>
            </p:cNvSpPr>
            <p:nvPr/>
          </p:nvSpPr>
          <p:spPr bwMode="auto">
            <a:xfrm>
              <a:off x="6312693" y="2746826"/>
              <a:ext cx="1210588"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eaLnBrk="1" hangingPunct="1"/>
              <a:r>
                <a:rPr lang="zh-TW" altLang="en-US" sz="2000" dirty="0" smtClean="0">
                  <a:latin typeface="Times New Roman" pitchFamily="18" charset="0"/>
                  <a:ea typeface="微軟正黑體" pitchFamily="34" charset="-120"/>
                  <a:cs typeface="Times New Roman" pitchFamily="18" charset="0"/>
                </a:rPr>
                <a:t>環境</a:t>
              </a:r>
              <a:r>
                <a:rPr lang="zh-TW" altLang="en-US" sz="2000" dirty="0">
                  <a:latin typeface="Times New Roman" pitchFamily="18" charset="0"/>
                  <a:ea typeface="微軟正黑體" pitchFamily="34" charset="-120"/>
                  <a:cs typeface="Times New Roman" pitchFamily="18" charset="0"/>
                </a:rPr>
                <a:t>部門</a:t>
              </a:r>
            </a:p>
          </p:txBody>
        </p:sp>
        <p:sp>
          <p:nvSpPr>
            <p:cNvPr id="48" name="矩形 47"/>
            <p:cNvSpPr/>
            <p:nvPr/>
          </p:nvSpPr>
          <p:spPr>
            <a:xfrm>
              <a:off x="6037613" y="3975145"/>
              <a:ext cx="158750" cy="160338"/>
            </a:xfrm>
            <a:prstGeom prst="rect">
              <a:avLst/>
            </a:prstGeom>
            <a:solidFill>
              <a:srgbClr val="FFC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2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1522" name="文字方塊 49"/>
            <p:cNvSpPr txBox="1">
              <a:spLocks noChangeArrowheads="1"/>
            </p:cNvSpPr>
            <p:nvPr/>
          </p:nvSpPr>
          <p:spPr bwMode="auto">
            <a:xfrm>
              <a:off x="6312693" y="3042101"/>
              <a:ext cx="1210588"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eaLnBrk="1" hangingPunct="1"/>
              <a:r>
                <a:rPr lang="zh-TW" altLang="en-US" sz="2000" dirty="0">
                  <a:latin typeface="Times New Roman" pitchFamily="18" charset="0"/>
                  <a:ea typeface="微軟正黑體" pitchFamily="34" charset="-120"/>
                  <a:cs typeface="Times New Roman" pitchFamily="18" charset="0"/>
                </a:rPr>
                <a:t>農業部門</a:t>
              </a:r>
            </a:p>
          </p:txBody>
        </p:sp>
        <p:sp>
          <p:nvSpPr>
            <p:cNvPr id="53" name="矩形 52"/>
            <p:cNvSpPr/>
            <p:nvPr/>
          </p:nvSpPr>
          <p:spPr>
            <a:xfrm>
              <a:off x="6037613" y="3706018"/>
              <a:ext cx="158750" cy="160337"/>
            </a:xfrm>
            <a:prstGeom prst="rect">
              <a:avLst/>
            </a:prstGeom>
            <a:solidFill>
              <a:srgbClr val="FFFF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05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1524" name="文字方塊 53"/>
            <p:cNvSpPr txBox="1">
              <a:spLocks noChangeArrowheads="1"/>
            </p:cNvSpPr>
            <p:nvPr/>
          </p:nvSpPr>
          <p:spPr bwMode="auto">
            <a:xfrm>
              <a:off x="6312693" y="3323089"/>
              <a:ext cx="1210588"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eaLnBrk="1" hangingPunct="1"/>
              <a:r>
                <a:rPr lang="zh-TW" altLang="en-US" sz="2000" dirty="0">
                  <a:latin typeface="Times New Roman" pitchFamily="18" charset="0"/>
                  <a:ea typeface="微軟正黑體" pitchFamily="34" charset="-120"/>
                  <a:cs typeface="Times New Roman" pitchFamily="18" charset="0"/>
                </a:rPr>
                <a:t>住商</a:t>
              </a:r>
              <a:r>
                <a:rPr lang="zh-TW" altLang="en-US" sz="2000" dirty="0" smtClean="0">
                  <a:latin typeface="Times New Roman" pitchFamily="18" charset="0"/>
                  <a:ea typeface="微軟正黑體" pitchFamily="34" charset="-120"/>
                  <a:cs typeface="Times New Roman" pitchFamily="18" charset="0"/>
                </a:rPr>
                <a:t>部門</a:t>
              </a:r>
              <a:endParaRPr lang="zh-TW" altLang="en-US" sz="2000" dirty="0">
                <a:latin typeface="Times New Roman" pitchFamily="18" charset="0"/>
                <a:ea typeface="微軟正黑體" pitchFamily="34" charset="-120"/>
                <a:cs typeface="Times New Roman" pitchFamily="18" charset="0"/>
              </a:endParaRPr>
            </a:p>
          </p:txBody>
        </p:sp>
        <p:sp>
          <p:nvSpPr>
            <p:cNvPr id="55" name="矩形 54"/>
            <p:cNvSpPr/>
            <p:nvPr/>
          </p:nvSpPr>
          <p:spPr>
            <a:xfrm>
              <a:off x="6037352" y="3403948"/>
              <a:ext cx="158750" cy="158750"/>
            </a:xfrm>
            <a:prstGeom prst="rect">
              <a:avLst/>
            </a:prstGeom>
            <a:solidFill>
              <a:srgbClr val="92D05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20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1526" name="文字方塊 55"/>
            <p:cNvSpPr txBox="1">
              <a:spLocks noChangeArrowheads="1"/>
            </p:cNvSpPr>
            <p:nvPr/>
          </p:nvSpPr>
          <p:spPr bwMode="auto">
            <a:xfrm>
              <a:off x="6312693" y="3597338"/>
              <a:ext cx="1210588"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eaLnBrk="1" hangingPunct="1"/>
              <a:r>
                <a:rPr lang="zh-TW" altLang="en-US" sz="2000" dirty="0" smtClean="0">
                  <a:latin typeface="Times New Roman" pitchFamily="18" charset="0"/>
                  <a:ea typeface="微軟正黑體" pitchFamily="34" charset="-120"/>
                  <a:cs typeface="Times New Roman" pitchFamily="18" charset="0"/>
                </a:rPr>
                <a:t>運輸部門</a:t>
              </a:r>
              <a:endParaRPr lang="zh-TW" altLang="en-US" sz="2000" dirty="0">
                <a:latin typeface="Times New Roman" pitchFamily="18" charset="0"/>
                <a:ea typeface="微軟正黑體" pitchFamily="34" charset="-120"/>
                <a:cs typeface="Times New Roman" pitchFamily="18" charset="0"/>
              </a:endParaRPr>
            </a:p>
          </p:txBody>
        </p:sp>
        <p:sp>
          <p:nvSpPr>
            <p:cNvPr id="57" name="矩形 56"/>
            <p:cNvSpPr/>
            <p:nvPr/>
          </p:nvSpPr>
          <p:spPr>
            <a:xfrm>
              <a:off x="6034526" y="3126371"/>
              <a:ext cx="158750" cy="158750"/>
            </a:xfrm>
            <a:prstGeom prst="rect">
              <a:avLst/>
            </a:prstGeom>
            <a:solidFill>
              <a:srgbClr val="33CC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20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1528" name="文字方塊 57"/>
            <p:cNvSpPr txBox="1">
              <a:spLocks noChangeArrowheads="1"/>
            </p:cNvSpPr>
            <p:nvPr/>
          </p:nvSpPr>
          <p:spPr bwMode="auto">
            <a:xfrm>
              <a:off x="6312693" y="3873951"/>
              <a:ext cx="1210588"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eaLnBrk="1" hangingPunct="1"/>
              <a:r>
                <a:rPr lang="zh-TW" altLang="en-US" sz="2000" dirty="0" smtClean="0">
                  <a:latin typeface="Times New Roman" pitchFamily="18" charset="0"/>
                  <a:ea typeface="微軟正黑體" pitchFamily="34" charset="-120"/>
                  <a:cs typeface="Times New Roman" pitchFamily="18" charset="0"/>
                </a:rPr>
                <a:t>製造部門</a:t>
              </a:r>
              <a:endParaRPr lang="zh-TW" altLang="en-US" sz="2000" dirty="0">
                <a:latin typeface="Times New Roman" pitchFamily="18" charset="0"/>
                <a:ea typeface="微軟正黑體" pitchFamily="34" charset="-120"/>
                <a:cs typeface="Times New Roman" pitchFamily="18" charset="0"/>
              </a:endParaRPr>
            </a:p>
          </p:txBody>
        </p:sp>
        <p:sp>
          <p:nvSpPr>
            <p:cNvPr id="59" name="矩形 58"/>
            <p:cNvSpPr/>
            <p:nvPr/>
          </p:nvSpPr>
          <p:spPr>
            <a:xfrm>
              <a:off x="6025356" y="2859743"/>
              <a:ext cx="158750" cy="160337"/>
            </a:xfrm>
            <a:prstGeom prst="rect">
              <a:avLst/>
            </a:prstGeom>
            <a:solidFill>
              <a:srgbClr val="9999FF"/>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20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21530" name="文字方塊 59"/>
            <p:cNvSpPr txBox="1">
              <a:spLocks noChangeArrowheads="1"/>
            </p:cNvSpPr>
            <p:nvPr/>
          </p:nvSpPr>
          <p:spPr bwMode="auto">
            <a:xfrm>
              <a:off x="6312693" y="4154939"/>
              <a:ext cx="1210588"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eaLnBrk="1" hangingPunct="1"/>
              <a:r>
                <a:rPr lang="zh-TW" altLang="en-US" sz="2000" dirty="0">
                  <a:latin typeface="Times New Roman" pitchFamily="18" charset="0"/>
                  <a:ea typeface="微軟正黑體" pitchFamily="34" charset="-120"/>
                  <a:cs typeface="Times New Roman" pitchFamily="18" charset="0"/>
                </a:rPr>
                <a:t>能源部門</a:t>
              </a:r>
            </a:p>
          </p:txBody>
        </p:sp>
      </p:grpSp>
      <p:sp>
        <p:nvSpPr>
          <p:cNvPr id="21531" name="文字方塊 37"/>
          <p:cNvSpPr txBox="1">
            <a:spLocks noChangeArrowheads="1"/>
          </p:cNvSpPr>
          <p:nvPr/>
        </p:nvSpPr>
        <p:spPr bwMode="auto">
          <a:xfrm>
            <a:off x="4051931" y="4883778"/>
            <a:ext cx="1655762"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eaLnBrk="1" hangingPunct="1"/>
            <a:r>
              <a:rPr lang="zh-TW" altLang="en-US" sz="2000" b="1" dirty="0">
                <a:latin typeface="Times New Roman" pitchFamily="18" charset="0"/>
                <a:ea typeface="微軟正黑體" pitchFamily="34" charset="-120"/>
                <a:cs typeface="Times New Roman" pitchFamily="18" charset="0"/>
              </a:rPr>
              <a:t>國家階段</a:t>
            </a:r>
            <a:r>
              <a:rPr lang="en-US" altLang="zh-TW" sz="2000" b="1" dirty="0">
                <a:latin typeface="Times New Roman" pitchFamily="18" charset="0"/>
                <a:ea typeface="微軟正黑體" pitchFamily="34" charset="-120"/>
                <a:cs typeface="Times New Roman" pitchFamily="18" charset="0"/>
              </a:rPr>
              <a:t/>
            </a:r>
            <a:br>
              <a:rPr lang="en-US" altLang="zh-TW" sz="2000" b="1" dirty="0">
                <a:latin typeface="Times New Roman" pitchFamily="18" charset="0"/>
                <a:ea typeface="微軟正黑體" pitchFamily="34" charset="-120"/>
                <a:cs typeface="Times New Roman" pitchFamily="18" charset="0"/>
              </a:rPr>
            </a:br>
            <a:r>
              <a:rPr lang="zh-TW" altLang="en-US" sz="2000" b="1" dirty="0">
                <a:latin typeface="Times New Roman" pitchFamily="18" charset="0"/>
                <a:ea typeface="微軟正黑體" pitchFamily="34" charset="-120"/>
                <a:cs typeface="Times New Roman" pitchFamily="18" charset="0"/>
              </a:rPr>
              <a:t>管制目標</a:t>
            </a:r>
          </a:p>
        </p:txBody>
      </p:sp>
      <p:sp>
        <p:nvSpPr>
          <p:cNvPr id="21532" name="文字方塊 60"/>
          <p:cNvSpPr txBox="1">
            <a:spLocks noChangeArrowheads="1"/>
          </p:cNvSpPr>
          <p:nvPr/>
        </p:nvSpPr>
        <p:spPr bwMode="auto">
          <a:xfrm>
            <a:off x="5435974" y="4883778"/>
            <a:ext cx="1843088" cy="708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eaLnBrk="1" hangingPunct="1"/>
            <a:r>
              <a:rPr lang="zh-TW" altLang="en-US" sz="2000" b="1" dirty="0">
                <a:latin typeface="Times New Roman" pitchFamily="18" charset="0"/>
                <a:ea typeface="微軟正黑體" pitchFamily="34" charset="-120"/>
                <a:cs typeface="Times New Roman" pitchFamily="18" charset="0"/>
              </a:rPr>
              <a:t>部門別階段</a:t>
            </a:r>
            <a:r>
              <a:rPr lang="en-US" altLang="zh-TW" sz="2000" b="1" dirty="0">
                <a:latin typeface="Times New Roman" pitchFamily="18" charset="0"/>
                <a:ea typeface="微軟正黑體" pitchFamily="34" charset="-120"/>
                <a:cs typeface="Times New Roman" pitchFamily="18" charset="0"/>
              </a:rPr>
              <a:t/>
            </a:r>
            <a:br>
              <a:rPr lang="en-US" altLang="zh-TW" sz="2000" b="1" dirty="0">
                <a:latin typeface="Times New Roman" pitchFamily="18" charset="0"/>
                <a:ea typeface="微軟正黑體" pitchFamily="34" charset="-120"/>
                <a:cs typeface="Times New Roman" pitchFamily="18" charset="0"/>
              </a:rPr>
            </a:br>
            <a:r>
              <a:rPr lang="zh-TW" altLang="en-US" sz="2000" b="1" dirty="0">
                <a:latin typeface="Times New Roman" pitchFamily="18" charset="0"/>
                <a:ea typeface="微軟正黑體" pitchFamily="34" charset="-120"/>
                <a:cs typeface="Times New Roman" pitchFamily="18" charset="0"/>
              </a:rPr>
              <a:t>管制目標</a:t>
            </a:r>
          </a:p>
        </p:txBody>
      </p:sp>
      <p:grpSp>
        <p:nvGrpSpPr>
          <p:cNvPr id="2" name="群組 1"/>
          <p:cNvGrpSpPr/>
          <p:nvPr/>
        </p:nvGrpSpPr>
        <p:grpSpPr>
          <a:xfrm>
            <a:off x="34309" y="1651872"/>
            <a:ext cx="2042115" cy="3902822"/>
            <a:chOff x="217115" y="1156327"/>
            <a:chExt cx="2042115" cy="2087563"/>
          </a:xfrm>
        </p:grpSpPr>
        <p:sp>
          <p:nvSpPr>
            <p:cNvPr id="67" name="圓角矩形 66"/>
            <p:cNvSpPr/>
            <p:nvPr/>
          </p:nvSpPr>
          <p:spPr>
            <a:xfrm>
              <a:off x="217115" y="1156327"/>
              <a:ext cx="1017037" cy="2087563"/>
            </a:xfrm>
            <a:prstGeom prst="roundRect">
              <a:avLst/>
            </a:prstGeom>
            <a:solidFill>
              <a:srgbClr val="FFFFCC"/>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20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68" name="圓角矩形 67"/>
            <p:cNvSpPr/>
            <p:nvPr/>
          </p:nvSpPr>
          <p:spPr>
            <a:xfrm>
              <a:off x="310421" y="1346680"/>
              <a:ext cx="821096" cy="798568"/>
            </a:xfrm>
            <a:prstGeom prst="roundRect">
              <a:avLst/>
            </a:prstGeom>
            <a:solidFill>
              <a:schemeClr val="bg1"/>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中央</a:t>
              </a:r>
              <a:r>
                <a:rPr lang="en-US" altLang="zh-TW" sz="20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r>
              <a:br>
                <a:rPr lang="en-US" altLang="zh-TW" sz="20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br>
              <a:r>
                <a:rPr lang="zh-TW" altLang="en-US" sz="20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主管機關</a:t>
              </a:r>
            </a:p>
          </p:txBody>
        </p:sp>
        <p:sp>
          <p:nvSpPr>
            <p:cNvPr id="69" name="圓角矩形 68"/>
            <p:cNvSpPr/>
            <p:nvPr/>
          </p:nvSpPr>
          <p:spPr>
            <a:xfrm>
              <a:off x="310420" y="2339633"/>
              <a:ext cx="821098" cy="822700"/>
            </a:xfrm>
            <a:prstGeom prst="roundRect">
              <a:avLst/>
            </a:prstGeom>
            <a:solidFill>
              <a:schemeClr val="bg1">
                <a:lumMod val="9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18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中央</a:t>
              </a:r>
              <a:endParaRPr lang="en-US" altLang="zh-TW" sz="18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algn="ctr">
                <a:defRPr/>
              </a:pPr>
              <a:r>
                <a:rPr lang="zh-TW" altLang="en-US" sz="18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目的</a:t>
              </a:r>
              <a:r>
                <a:rPr lang="en-US" altLang="zh-TW" sz="18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
              </a:r>
              <a:br>
                <a:rPr lang="en-US" altLang="zh-TW" sz="18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br>
              <a:r>
                <a:rPr lang="zh-TW" altLang="en-US" sz="18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事業</a:t>
              </a:r>
              <a:endParaRPr lang="en-US" altLang="zh-TW" sz="18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algn="ctr">
                <a:defRPr/>
              </a:pPr>
              <a:r>
                <a:rPr lang="zh-TW" altLang="en-US" sz="18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主管</a:t>
              </a:r>
              <a:endParaRPr lang="en-US" altLang="zh-TW" sz="18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a:p>
              <a:pPr algn="ctr">
                <a:defRPr/>
              </a:pPr>
              <a:r>
                <a:rPr lang="zh-TW" altLang="en-US" sz="1800" dirty="0" smtClean="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機關</a:t>
              </a:r>
              <a:endParaRPr lang="zh-TW" altLang="en-US" sz="18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70" name="向右箭號 69"/>
            <p:cNvSpPr/>
            <p:nvPr/>
          </p:nvSpPr>
          <p:spPr>
            <a:xfrm>
              <a:off x="1318127" y="1664240"/>
              <a:ext cx="941103" cy="1220787"/>
            </a:xfrm>
            <a:prstGeom prst="rightArrow">
              <a:avLst/>
            </a:prstGeom>
            <a:solidFill>
              <a:srgbClr val="CCFFCC"/>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20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會商訂定</a:t>
              </a:r>
            </a:p>
          </p:txBody>
        </p:sp>
      </p:grpSp>
      <p:grpSp>
        <p:nvGrpSpPr>
          <p:cNvPr id="3" name="群組 2"/>
          <p:cNvGrpSpPr/>
          <p:nvPr/>
        </p:nvGrpSpPr>
        <p:grpSpPr>
          <a:xfrm>
            <a:off x="8484429" y="2259884"/>
            <a:ext cx="1289015" cy="2919412"/>
            <a:chOff x="8320123" y="758109"/>
            <a:chExt cx="1289015" cy="2919412"/>
          </a:xfrm>
        </p:grpSpPr>
        <p:sp>
          <p:nvSpPr>
            <p:cNvPr id="72" name="圓角矩形 71"/>
            <p:cNvSpPr/>
            <p:nvPr/>
          </p:nvSpPr>
          <p:spPr>
            <a:xfrm>
              <a:off x="9083675" y="758109"/>
              <a:ext cx="525463" cy="2919412"/>
            </a:xfrm>
            <a:prstGeom prst="roundRect">
              <a:avLst/>
            </a:prstGeom>
            <a:solidFill>
              <a:srgbClr val="FFE5E5"/>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zh-TW" sz="18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溫室氣體減量</a:t>
              </a:r>
              <a:r>
                <a:rPr lang="zh-TW" altLang="en-US" sz="1800" b="1"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推動方案</a:t>
              </a:r>
            </a:p>
          </p:txBody>
        </p:sp>
        <p:sp>
          <p:nvSpPr>
            <p:cNvPr id="73" name="向右箭號 72"/>
            <p:cNvSpPr/>
            <p:nvPr/>
          </p:nvSpPr>
          <p:spPr>
            <a:xfrm>
              <a:off x="8320123" y="1490742"/>
              <a:ext cx="734219" cy="1500188"/>
            </a:xfrm>
            <a:prstGeom prst="rightArrow">
              <a:avLst/>
            </a:prstGeom>
            <a:solidFill>
              <a:srgbClr val="CCFFCC"/>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TW" altLang="en-US" sz="1800" dirty="0">
                  <a:solidFill>
                    <a:schemeClr val="tx1"/>
                  </a:solidFill>
                  <a:latin typeface="Times New Roman" panose="02020603050405020304" pitchFamily="18" charset="0"/>
                  <a:ea typeface="微軟正黑體" panose="020B0604030504040204" pitchFamily="34" charset="-120"/>
                  <a:cs typeface="Times New Roman" panose="02020603050405020304" pitchFamily="18" charset="0"/>
                </a:rPr>
                <a:t>納入</a:t>
              </a:r>
            </a:p>
          </p:txBody>
        </p:sp>
      </p:grpSp>
      <p:sp>
        <p:nvSpPr>
          <p:cNvPr id="81" name="左-右雙向箭號 80"/>
          <p:cNvSpPr/>
          <p:nvPr/>
        </p:nvSpPr>
        <p:spPr>
          <a:xfrm>
            <a:off x="5123493" y="3699825"/>
            <a:ext cx="584200" cy="328613"/>
          </a:xfrm>
          <a:prstGeom prst="leftRightArrow">
            <a:avLst/>
          </a:prstGeom>
          <a:solidFill>
            <a:srgbClr val="006600">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20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45" name="AutoShape 6"/>
          <p:cNvSpPr>
            <a:spLocks noChangeArrowheads="1"/>
          </p:cNvSpPr>
          <p:nvPr/>
        </p:nvSpPr>
        <p:spPr bwMode="auto">
          <a:xfrm>
            <a:off x="-12879" y="2"/>
            <a:ext cx="795338" cy="549275"/>
          </a:xfrm>
          <a:prstGeom prst="homePlate">
            <a:avLst>
              <a:gd name="adj" fmla="val 36199"/>
            </a:avLst>
          </a:prstGeom>
          <a:gradFill rotWithShape="1">
            <a:gsLst>
              <a:gs pos="0">
                <a:schemeClr val="bg1"/>
              </a:gs>
              <a:gs pos="100000">
                <a:srgbClr val="FFCCFF"/>
              </a:gs>
            </a:gsLst>
            <a:lin ang="0" scaled="1"/>
          </a:gradFill>
          <a:ln w="9525">
            <a:solidFill>
              <a:schemeClr val="tx1"/>
            </a:solidFill>
            <a:miter lim="800000"/>
            <a:headEnd/>
            <a:tailEnd/>
          </a:ln>
        </p:spPr>
        <p:txBody>
          <a:bodyPr wrap="none" anchor="ctr"/>
          <a:lstStyle/>
          <a:p>
            <a:pPr algn="ctr">
              <a:defRPr/>
            </a:pPr>
            <a:r>
              <a:rPr lang="zh-TW" altLang="en-US" sz="2400" dirty="0">
                <a:solidFill>
                  <a:srgbClr val="1C1C1C"/>
                </a:solidFill>
                <a:latin typeface="Times New Roman" pitchFamily="18" charset="0"/>
                <a:ea typeface="華康中圓體" pitchFamily="49" charset="-120"/>
                <a:cs typeface="Times New Roman" pitchFamily="18" charset="0"/>
              </a:rPr>
              <a:t>叁</a:t>
            </a:r>
            <a:endParaRPr lang="en-US" altLang="zh-TW" sz="2400" dirty="0">
              <a:solidFill>
                <a:srgbClr val="1C1C1C"/>
              </a:solidFill>
              <a:latin typeface="Times New Roman" pitchFamily="18" charset="0"/>
              <a:ea typeface="華康中圓體" pitchFamily="49" charset="-120"/>
              <a:cs typeface="Times New Roman" pitchFamily="18" charset="0"/>
            </a:endParaRPr>
          </a:p>
        </p:txBody>
      </p:sp>
      <p:sp>
        <p:nvSpPr>
          <p:cNvPr id="52" name="矩形 51"/>
          <p:cNvSpPr/>
          <p:nvPr/>
        </p:nvSpPr>
        <p:spPr>
          <a:xfrm>
            <a:off x="4499510" y="2924944"/>
            <a:ext cx="614652" cy="1878911"/>
          </a:xfrm>
          <a:prstGeom prst="rect">
            <a:avLst/>
          </a:prstGeom>
          <a:solidFill>
            <a:srgbClr val="0066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20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56" name="矩形 55"/>
          <p:cNvSpPr/>
          <p:nvPr/>
        </p:nvSpPr>
        <p:spPr>
          <a:xfrm>
            <a:off x="5742866" y="2924944"/>
            <a:ext cx="572480" cy="1878911"/>
          </a:xfrm>
          <a:prstGeom prst="rect">
            <a:avLst/>
          </a:prstGeom>
          <a:noFill/>
          <a:ln w="38100">
            <a:solidFill>
              <a:srgbClr val="0066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2000">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46" name="文字方塊 37"/>
          <p:cNvSpPr txBox="1">
            <a:spLocks noChangeArrowheads="1"/>
          </p:cNvSpPr>
          <p:nvPr/>
        </p:nvSpPr>
        <p:spPr bwMode="auto">
          <a:xfrm>
            <a:off x="2839614" y="4878056"/>
            <a:ext cx="1655762"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kumimoji="1" sz="2800">
                <a:solidFill>
                  <a:schemeClr val="tx1"/>
                </a:solidFill>
                <a:latin typeface="Arial" pitchFamily="34" charset="0"/>
                <a:ea typeface="新細明體" pitchFamily="18" charset="-120"/>
              </a:defRPr>
            </a:lvl1pPr>
            <a:lvl2pPr marL="742950" indent="-285750" eaLnBrk="0" hangingPunct="0">
              <a:defRPr kumimoji="1" sz="2800">
                <a:solidFill>
                  <a:schemeClr val="tx1"/>
                </a:solidFill>
                <a:latin typeface="Arial" pitchFamily="34" charset="0"/>
                <a:ea typeface="新細明體" pitchFamily="18" charset="-120"/>
              </a:defRPr>
            </a:lvl2pPr>
            <a:lvl3pPr marL="1143000" indent="-228600" eaLnBrk="0" hangingPunct="0">
              <a:defRPr kumimoji="1" sz="2800">
                <a:solidFill>
                  <a:schemeClr val="tx1"/>
                </a:solidFill>
                <a:latin typeface="Arial" pitchFamily="34" charset="0"/>
                <a:ea typeface="新細明體" pitchFamily="18" charset="-120"/>
              </a:defRPr>
            </a:lvl3pPr>
            <a:lvl4pPr marL="1600200" indent="-228600" eaLnBrk="0" hangingPunct="0">
              <a:defRPr kumimoji="1" sz="2800">
                <a:solidFill>
                  <a:schemeClr val="tx1"/>
                </a:solidFill>
                <a:latin typeface="Arial" pitchFamily="34" charset="0"/>
                <a:ea typeface="新細明體" pitchFamily="18" charset="-120"/>
              </a:defRPr>
            </a:lvl4pPr>
            <a:lvl5pPr marL="2057400" indent="-228600" eaLnBrk="0" hangingPunct="0">
              <a:defRPr kumimoji="1" sz="2800">
                <a:solidFill>
                  <a:schemeClr val="tx1"/>
                </a:solidFill>
                <a:latin typeface="Arial" pitchFamily="34" charset="0"/>
                <a:ea typeface="新細明體" pitchFamily="18" charset="-120"/>
              </a:defRPr>
            </a:lvl5pPr>
            <a:lvl6pPr marL="25146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6pPr>
            <a:lvl7pPr marL="29718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7pPr>
            <a:lvl8pPr marL="34290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8pPr>
            <a:lvl9pPr marL="3886200" indent="-228600" eaLnBrk="0" fontAlgn="base" hangingPunct="0">
              <a:spcBef>
                <a:spcPct val="0"/>
              </a:spcBef>
              <a:spcAft>
                <a:spcPct val="0"/>
              </a:spcAft>
              <a:defRPr kumimoji="1" sz="2800">
                <a:solidFill>
                  <a:schemeClr val="tx1"/>
                </a:solidFill>
                <a:latin typeface="Arial" pitchFamily="34" charset="0"/>
                <a:ea typeface="新細明體" pitchFamily="18" charset="-120"/>
              </a:defRPr>
            </a:lvl9pPr>
          </a:lstStyle>
          <a:p>
            <a:pPr algn="ctr" eaLnBrk="1" hangingPunct="1"/>
            <a:r>
              <a:rPr lang="zh-TW" altLang="en-US" sz="2000" b="1" dirty="0" smtClean="0">
                <a:latin typeface="Times New Roman" pitchFamily="18" charset="0"/>
                <a:ea typeface="微軟正黑體" pitchFamily="34" charset="-120"/>
                <a:cs typeface="Times New Roman" pitchFamily="18" charset="0"/>
              </a:rPr>
              <a:t>歷史</a:t>
            </a:r>
            <a:endParaRPr lang="en-US" altLang="zh-TW" sz="2000" b="1" dirty="0" smtClean="0">
              <a:latin typeface="Times New Roman" pitchFamily="18" charset="0"/>
              <a:ea typeface="微軟正黑體" pitchFamily="34" charset="-120"/>
              <a:cs typeface="Times New Roman" pitchFamily="18" charset="0"/>
            </a:endParaRPr>
          </a:p>
          <a:p>
            <a:pPr algn="ctr" eaLnBrk="1" hangingPunct="1"/>
            <a:r>
              <a:rPr lang="zh-TW" altLang="en-US" sz="2000" b="1" dirty="0" smtClean="0">
                <a:latin typeface="Times New Roman" pitchFamily="18" charset="0"/>
                <a:ea typeface="微軟正黑體" pitchFamily="34" charset="-120"/>
                <a:cs typeface="Times New Roman" pitchFamily="18" charset="0"/>
              </a:rPr>
              <a:t>排放量</a:t>
            </a:r>
            <a:endParaRPr lang="zh-TW" altLang="en-US" sz="2000" b="1" dirty="0">
              <a:latin typeface="Times New Roman" pitchFamily="18" charset="0"/>
              <a:ea typeface="微軟正黑體" pitchFamily="34" charset="-120"/>
              <a:cs typeface="Times New Roman" pitchFamily="18" charset="0"/>
            </a:endParaRPr>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標題 1"/>
          <p:cNvSpPr txBox="1">
            <a:spLocks/>
          </p:cNvSpPr>
          <p:nvPr/>
        </p:nvSpPr>
        <p:spPr bwMode="auto">
          <a:xfrm>
            <a:off x="1031206" y="0"/>
            <a:ext cx="8232561" cy="620713"/>
          </a:xfrm>
          <a:prstGeom prst="rect">
            <a:avLst/>
          </a:prstGeom>
          <a:noFill/>
          <a:ln>
            <a:noFill/>
          </a:ln>
          <a:extLst/>
        </p:spPr>
        <p:txBody>
          <a:bodyPr anchor="ctr"/>
          <a:lstStyle>
            <a:lvl1pPr eaLnBrk="0" hangingPunct="0">
              <a:spcBef>
                <a:spcPct val="20000"/>
              </a:spcBef>
              <a:defRPr kumimoji="1" sz="3200">
                <a:solidFill>
                  <a:schemeClr val="tx1"/>
                </a:solidFill>
                <a:latin typeface="Arial" pitchFamily="34" charset="0"/>
                <a:ea typeface="標楷體" pitchFamily="65" charset="-120"/>
                <a:cs typeface="新細明體" pitchFamily="18" charset="-120"/>
              </a:defRPr>
            </a:lvl1pPr>
            <a:lvl2pPr marL="742950" indent="-285750" eaLnBrk="0" hangingPunct="0">
              <a:spcBef>
                <a:spcPct val="20000"/>
              </a:spcBef>
              <a:buChar char="–"/>
              <a:defRPr kumimoji="1" sz="2800">
                <a:solidFill>
                  <a:schemeClr val="tx1"/>
                </a:solidFill>
                <a:latin typeface="Arial" pitchFamily="34" charset="0"/>
                <a:ea typeface="標楷體" pitchFamily="65" charset="-120"/>
                <a:cs typeface="新細明體" pitchFamily="18" charset="-120"/>
              </a:defRPr>
            </a:lvl2pPr>
            <a:lvl3pPr marL="1143000" indent="-228600" eaLnBrk="0" hangingPunct="0">
              <a:spcBef>
                <a:spcPct val="20000"/>
              </a:spcBef>
              <a:buChar char="•"/>
              <a:defRPr kumimoji="1" sz="2400">
                <a:solidFill>
                  <a:schemeClr val="tx1"/>
                </a:solidFill>
                <a:latin typeface="Arial" pitchFamily="34" charset="0"/>
                <a:ea typeface="標楷體" pitchFamily="65" charset="-120"/>
                <a:cs typeface="新細明體" pitchFamily="18" charset="-120"/>
              </a:defRPr>
            </a:lvl3pPr>
            <a:lvl4pPr marL="1600200" indent="-228600" eaLnBrk="0" hangingPunct="0">
              <a:spcBef>
                <a:spcPct val="20000"/>
              </a:spcBef>
              <a:buChar char="–"/>
              <a:defRPr kumimoji="1" sz="2000">
                <a:solidFill>
                  <a:schemeClr val="tx1"/>
                </a:solidFill>
                <a:latin typeface="Arial" pitchFamily="34" charset="0"/>
                <a:ea typeface="標楷體" pitchFamily="65" charset="-120"/>
                <a:cs typeface="新細明體" pitchFamily="18"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cs typeface="新細明體" pitchFamily="18"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cs typeface="新細明體" pitchFamily="18"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cs typeface="新細明體" pitchFamily="18"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cs typeface="新細明體" pitchFamily="18"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cs typeface="新細明體" pitchFamily="18" charset="-120"/>
              </a:defRPr>
            </a:lvl9pPr>
          </a:lstStyle>
          <a:p>
            <a:pPr algn="ctr">
              <a:spcBef>
                <a:spcPct val="0"/>
              </a:spcBef>
              <a:defRPr/>
            </a:pPr>
            <a:r>
              <a:rPr kumimoji="0" lang="zh-TW" altLang="en-US" sz="4000" b="1" dirty="0" smtClean="0">
                <a:solidFill>
                  <a:srgbClr val="003366"/>
                </a:solidFill>
                <a:latin typeface="微軟正黑體" panose="020B0604030504040204" pitchFamily="34" charset="-120"/>
                <a:ea typeface="微軟正黑體" panose="020B0604030504040204" pitchFamily="34" charset="-120"/>
                <a:cs typeface="Times New Roman" panose="02020603050405020304" pitchFamily="18" charset="0"/>
                <a:sym typeface="Helvetica Light"/>
              </a:rPr>
              <a:t>因應氣候變遷行動綱領架構</a:t>
            </a:r>
            <a:endParaRPr kumimoji="0" lang="zh-TW" altLang="en-US" sz="4000" b="1" dirty="0">
              <a:solidFill>
                <a:srgbClr val="003366"/>
              </a:solidFill>
              <a:latin typeface="微軟正黑體" pitchFamily="34" charset="-120"/>
              <a:ea typeface="微軟正黑體" pitchFamily="34" charset="-120"/>
              <a:cs typeface="Times New Roman" panose="02020603050405020304" pitchFamily="18" charset="0"/>
              <a:sym typeface="Helvetica Light"/>
            </a:endParaRPr>
          </a:p>
        </p:txBody>
      </p:sp>
      <p:sp>
        <p:nvSpPr>
          <p:cNvPr id="54" name="Rectangle 3"/>
          <p:cNvSpPr>
            <a:spLocks noChangeArrowheads="1"/>
          </p:cNvSpPr>
          <p:nvPr/>
        </p:nvSpPr>
        <p:spPr bwMode="auto">
          <a:xfrm>
            <a:off x="428625" y="620713"/>
            <a:ext cx="9155114" cy="36512"/>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w="9525">
            <a:noFill/>
            <a:miter lim="800000"/>
            <a:headEnd/>
            <a:tailEnd/>
          </a:ln>
        </p:spPr>
        <p:txBody>
          <a:bodyPr wrap="none" anchor="ctr"/>
          <a:lstStyle/>
          <a:p>
            <a:pPr>
              <a:defRPr/>
            </a:pPr>
            <a:endParaRPr lang="zh-TW" altLang="en-US" sz="1600">
              <a:solidFill>
                <a:srgbClr val="1C1C1C"/>
              </a:solidFill>
              <a:latin typeface="微軟正黑體" panose="020B0604030504040204" pitchFamily="34" charset="-120"/>
              <a:ea typeface="微軟正黑體" panose="020B0604030504040204" pitchFamily="34" charset="-120"/>
              <a:cs typeface="Times New Roman" pitchFamily="18" charset="0"/>
            </a:endParaRPr>
          </a:p>
        </p:txBody>
      </p:sp>
      <p:sp>
        <p:nvSpPr>
          <p:cNvPr id="66" name="文字方塊 4"/>
          <p:cNvSpPr txBox="1">
            <a:spLocks noChangeArrowheads="1"/>
          </p:cNvSpPr>
          <p:nvPr/>
        </p:nvSpPr>
        <p:spPr bwMode="auto">
          <a:xfrm>
            <a:off x="2531687" y="741086"/>
            <a:ext cx="4929349" cy="646331"/>
          </a:xfrm>
          <a:prstGeom prst="rect">
            <a:avLst/>
          </a:prstGeom>
          <a:solidFill>
            <a:srgbClr val="FFFFCC"/>
          </a:solidFill>
          <a:ln>
            <a:noFill/>
          </a:ln>
          <a:extLst/>
        </p:spPr>
        <p:txBody>
          <a:bodyPr wrap="square">
            <a:spAutoFit/>
          </a:bodyPr>
          <a:lstStyle>
            <a:lvl1pPr>
              <a:defRPr kumimoji="1">
                <a:solidFill>
                  <a:schemeClr val="tx1"/>
                </a:solidFill>
                <a:latin typeface="Arial" charset="0"/>
                <a:ea typeface="新細明體" charset="-120"/>
              </a:defRPr>
            </a:lvl1pPr>
            <a:lvl2pPr marL="742950" indent="-285750">
              <a:defRPr kumimoji="1">
                <a:solidFill>
                  <a:schemeClr val="tx1"/>
                </a:solidFill>
                <a:latin typeface="Arial" charset="0"/>
                <a:ea typeface="新細明體" charset="-120"/>
              </a:defRPr>
            </a:lvl2pPr>
            <a:lvl3pPr marL="1143000" indent="-228600">
              <a:defRPr kumimoji="1">
                <a:solidFill>
                  <a:schemeClr val="tx1"/>
                </a:solidFill>
                <a:latin typeface="Arial" charset="0"/>
                <a:ea typeface="新細明體" charset="-120"/>
              </a:defRPr>
            </a:lvl3pPr>
            <a:lvl4pPr marL="1600200" indent="-228600">
              <a:defRPr kumimoji="1">
                <a:solidFill>
                  <a:schemeClr val="tx1"/>
                </a:solidFill>
                <a:latin typeface="Arial" charset="0"/>
                <a:ea typeface="新細明體" charset="-120"/>
              </a:defRPr>
            </a:lvl4pPr>
            <a:lvl5pPr marL="2057400" indent="-22860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pPr algn="ctr" eaLnBrk="1" hangingPunct="1"/>
            <a:r>
              <a:rPr lang="zh-TW" altLang="en-US" sz="3600" b="1" dirty="0">
                <a:solidFill>
                  <a:srgbClr val="336600"/>
                </a:solidFill>
                <a:latin typeface="微軟正黑體" panose="020B0604030504040204" pitchFamily="34" charset="-120"/>
                <a:ea typeface="微軟正黑體" panose="020B0604030504040204" pitchFamily="34" charset="-120"/>
                <a:cs typeface="Times New Roman" panose="02020603050405020304" pitchFamily="18" charset="0"/>
              </a:rPr>
              <a:t>永續</a:t>
            </a:r>
            <a:r>
              <a:rPr lang="zh-TW" altLang="en-US" sz="3600" b="1" dirty="0" smtClean="0">
                <a:solidFill>
                  <a:srgbClr val="336600"/>
                </a:solidFill>
                <a:latin typeface="微軟正黑體" panose="020B0604030504040204" pitchFamily="34" charset="-120"/>
                <a:ea typeface="微軟正黑體" panose="020B0604030504040204" pitchFamily="34" charset="-120"/>
                <a:cs typeface="Times New Roman" panose="02020603050405020304" pitchFamily="18" charset="0"/>
              </a:rPr>
              <a:t>發展、綠色成長</a:t>
            </a:r>
            <a:endParaRPr lang="zh-TW" altLang="en-US" sz="3600" b="1" dirty="0">
              <a:solidFill>
                <a:srgbClr val="33660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67" name="矩形 185"/>
          <p:cNvSpPr>
            <a:spLocks noChangeArrowheads="1"/>
          </p:cNvSpPr>
          <p:nvPr/>
        </p:nvSpPr>
        <p:spPr bwMode="auto">
          <a:xfrm>
            <a:off x="106628" y="6452032"/>
            <a:ext cx="5998225" cy="2769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kumimoji="1">
                <a:solidFill>
                  <a:schemeClr val="tx1"/>
                </a:solidFill>
                <a:latin typeface="Arial" charset="0"/>
                <a:ea typeface="新細明體" charset="-120"/>
              </a:defRPr>
            </a:lvl1pPr>
            <a:lvl2pPr marL="742950" indent="-285750">
              <a:defRPr kumimoji="1">
                <a:solidFill>
                  <a:schemeClr val="tx1"/>
                </a:solidFill>
                <a:latin typeface="Arial" charset="0"/>
                <a:ea typeface="新細明體" charset="-120"/>
              </a:defRPr>
            </a:lvl2pPr>
            <a:lvl3pPr marL="1143000" indent="-228600">
              <a:defRPr kumimoji="1">
                <a:solidFill>
                  <a:schemeClr val="tx1"/>
                </a:solidFill>
                <a:latin typeface="Arial" charset="0"/>
                <a:ea typeface="新細明體" charset="-120"/>
              </a:defRPr>
            </a:lvl3pPr>
            <a:lvl4pPr marL="1600200" indent="-228600">
              <a:defRPr kumimoji="1">
                <a:solidFill>
                  <a:schemeClr val="tx1"/>
                </a:solidFill>
                <a:latin typeface="Arial" charset="0"/>
                <a:ea typeface="新細明體" charset="-120"/>
              </a:defRPr>
            </a:lvl4pPr>
            <a:lvl5pPr marL="2057400" indent="-228600">
              <a:defRPr kumimoji="1">
                <a:solidFill>
                  <a:schemeClr val="tx1"/>
                </a:solidFill>
                <a:latin typeface="Arial" charset="0"/>
                <a:ea typeface="新細明體" charset="-120"/>
              </a:defRPr>
            </a:lvl5pPr>
            <a:lvl6pPr marL="2514600" indent="-228600" eaLnBrk="0" fontAlgn="base" hangingPunct="0">
              <a:spcBef>
                <a:spcPct val="0"/>
              </a:spcBef>
              <a:spcAft>
                <a:spcPct val="0"/>
              </a:spcAft>
              <a:defRPr kumimoji="1">
                <a:solidFill>
                  <a:schemeClr val="tx1"/>
                </a:solidFill>
                <a:latin typeface="Arial" charset="0"/>
                <a:ea typeface="新細明體" charset="-120"/>
              </a:defRPr>
            </a:lvl6pPr>
            <a:lvl7pPr marL="2971800" indent="-228600" eaLnBrk="0" fontAlgn="base" hangingPunct="0">
              <a:spcBef>
                <a:spcPct val="0"/>
              </a:spcBef>
              <a:spcAft>
                <a:spcPct val="0"/>
              </a:spcAft>
              <a:defRPr kumimoji="1">
                <a:solidFill>
                  <a:schemeClr val="tx1"/>
                </a:solidFill>
                <a:latin typeface="Arial" charset="0"/>
                <a:ea typeface="新細明體" charset="-120"/>
              </a:defRPr>
            </a:lvl7pPr>
            <a:lvl8pPr marL="3429000" indent="-228600" eaLnBrk="0" fontAlgn="base" hangingPunct="0">
              <a:spcBef>
                <a:spcPct val="0"/>
              </a:spcBef>
              <a:spcAft>
                <a:spcPct val="0"/>
              </a:spcAft>
              <a:defRPr kumimoji="1">
                <a:solidFill>
                  <a:schemeClr val="tx1"/>
                </a:solidFill>
                <a:latin typeface="Arial" charset="0"/>
                <a:ea typeface="新細明體" charset="-120"/>
              </a:defRPr>
            </a:lvl8pPr>
            <a:lvl9pPr marL="3886200" indent="-228600" eaLnBrk="0" fontAlgn="base" hangingPunct="0">
              <a:spcBef>
                <a:spcPct val="0"/>
              </a:spcBef>
              <a:spcAft>
                <a:spcPct val="0"/>
              </a:spcAft>
              <a:defRPr kumimoji="1">
                <a:solidFill>
                  <a:schemeClr val="tx1"/>
                </a:solidFill>
                <a:latin typeface="Arial" charset="0"/>
                <a:ea typeface="新細明體" charset="-120"/>
              </a:defRPr>
            </a:lvl9pPr>
          </a:lstStyle>
          <a:p>
            <a:pPr eaLnBrk="1" hangingPunct="1"/>
            <a:r>
              <a:rPr lang="zh-TW" altLang="en-US" sz="1200" dirty="0" smtClean="0">
                <a:latin typeface="微軟正黑體" panose="020B0604030504040204" pitchFamily="34" charset="-120"/>
                <a:ea typeface="微軟正黑體" panose="020B0604030504040204" pitchFamily="34" charset="-120"/>
                <a:cs typeface="Times New Roman" panose="02020603050405020304" pitchFamily="18" charset="0"/>
              </a:rPr>
              <a:t>註：</a:t>
            </a:r>
            <a:r>
              <a:rPr lang="en-US" altLang="zh-TW" sz="1200" dirty="0" smtClean="0">
                <a:latin typeface="微軟正黑體" panose="020B0604030504040204" pitchFamily="34" charset="-120"/>
                <a:ea typeface="微軟正黑體" panose="020B0604030504040204" pitchFamily="34" charset="-120"/>
                <a:cs typeface="Times New Roman" panose="02020603050405020304" pitchFamily="18" charset="0"/>
              </a:rPr>
              <a:t>MRV</a:t>
            </a:r>
            <a:r>
              <a:rPr lang="zh-TW" altLang="en-US" sz="1200" dirty="0">
                <a:latin typeface="微軟正黑體" panose="020B0604030504040204" pitchFamily="34" charset="-120"/>
                <a:ea typeface="微軟正黑體" panose="020B0604030504040204" pitchFamily="34" charset="-120"/>
                <a:cs typeface="Times New Roman" panose="02020603050405020304" pitchFamily="18" charset="0"/>
              </a:rPr>
              <a:t>指可量測、可</a:t>
            </a:r>
            <a:r>
              <a:rPr lang="zh-TW" altLang="en-US" sz="1200" dirty="0" smtClean="0">
                <a:latin typeface="微軟正黑體" panose="020B0604030504040204" pitchFamily="34" charset="-120"/>
                <a:ea typeface="微軟正黑體" panose="020B0604030504040204" pitchFamily="34" charset="-120"/>
                <a:cs typeface="Times New Roman" panose="02020603050405020304" pitchFamily="18" charset="0"/>
              </a:rPr>
              <a:t>報告及</a:t>
            </a:r>
            <a:r>
              <a:rPr lang="zh-TW" altLang="en-US" sz="1200" dirty="0">
                <a:latin typeface="微軟正黑體" panose="020B0604030504040204" pitchFamily="34" charset="-120"/>
                <a:ea typeface="微軟正黑體" panose="020B0604030504040204" pitchFamily="34" charset="-120"/>
                <a:cs typeface="Times New Roman" panose="02020603050405020304" pitchFamily="18" charset="0"/>
              </a:rPr>
              <a:t>可</a:t>
            </a:r>
            <a:r>
              <a:rPr lang="zh-TW" altLang="en-US" sz="1200" dirty="0" smtClean="0">
                <a:latin typeface="微軟正黑體" panose="020B0604030504040204" pitchFamily="34" charset="-120"/>
                <a:ea typeface="微軟正黑體" panose="020B0604030504040204" pitchFamily="34" charset="-120"/>
                <a:cs typeface="Times New Roman" panose="02020603050405020304" pitchFamily="18" charset="0"/>
              </a:rPr>
              <a:t>查證 </a:t>
            </a:r>
            <a:r>
              <a:rPr lang="en-US" altLang="zh-TW" sz="1200" dirty="0" smtClean="0">
                <a:latin typeface="微軟正黑體" panose="020B0604030504040204" pitchFamily="34" charset="-120"/>
                <a:ea typeface="微軟正黑體" panose="020B0604030504040204" pitchFamily="34" charset="-120"/>
                <a:cs typeface="Times New Roman" panose="02020603050405020304" pitchFamily="18" charset="0"/>
              </a:rPr>
              <a:t>(Measurable</a:t>
            </a:r>
            <a:r>
              <a:rPr lang="en-US" altLang="zh-TW" sz="1200" dirty="0">
                <a:latin typeface="微軟正黑體" panose="020B0604030504040204" pitchFamily="34" charset="-120"/>
                <a:ea typeface="微軟正黑體" panose="020B0604030504040204" pitchFamily="34" charset="-120"/>
                <a:cs typeface="Times New Roman" panose="02020603050405020304" pitchFamily="18" charset="0"/>
              </a:rPr>
              <a:t>, Reportable, and Verifiable)</a:t>
            </a:r>
            <a:endParaRPr lang="zh-TW" altLang="en-US" sz="1200" dirty="0">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69" name="AutoShape 6"/>
          <p:cNvSpPr>
            <a:spLocks noChangeArrowheads="1"/>
          </p:cNvSpPr>
          <p:nvPr/>
        </p:nvSpPr>
        <p:spPr bwMode="auto">
          <a:xfrm>
            <a:off x="-12879" y="2"/>
            <a:ext cx="795338" cy="549275"/>
          </a:xfrm>
          <a:prstGeom prst="homePlate">
            <a:avLst>
              <a:gd name="adj" fmla="val 36199"/>
            </a:avLst>
          </a:prstGeom>
          <a:gradFill rotWithShape="1">
            <a:gsLst>
              <a:gs pos="0">
                <a:schemeClr val="bg1"/>
              </a:gs>
              <a:gs pos="100000">
                <a:srgbClr val="FFCCFF"/>
              </a:gs>
            </a:gsLst>
            <a:lin ang="0" scaled="1"/>
          </a:gradFill>
          <a:ln w="9525">
            <a:solidFill>
              <a:schemeClr val="tx1"/>
            </a:solidFill>
            <a:miter lim="800000"/>
            <a:headEnd/>
            <a:tailEnd/>
          </a:ln>
        </p:spPr>
        <p:txBody>
          <a:bodyPr wrap="none" anchor="ctr"/>
          <a:lstStyle/>
          <a:p>
            <a:pPr algn="ctr">
              <a:defRPr/>
            </a:pPr>
            <a:r>
              <a:rPr lang="zh-TW" altLang="en-US" sz="2400" b="1" dirty="0">
                <a:solidFill>
                  <a:srgbClr val="1C1C1C"/>
                </a:solidFill>
                <a:latin typeface="微軟正黑體" panose="020B0604030504040204" pitchFamily="34" charset="-120"/>
                <a:ea typeface="微軟正黑體" panose="020B0604030504040204" pitchFamily="34" charset="-120"/>
                <a:cs typeface="Times New Roman" pitchFamily="18" charset="0"/>
              </a:rPr>
              <a:t>叁</a:t>
            </a:r>
            <a:endParaRPr lang="en-US" altLang="zh-TW" sz="2400" b="1" dirty="0">
              <a:solidFill>
                <a:srgbClr val="1C1C1C"/>
              </a:solidFill>
              <a:latin typeface="微軟正黑體" panose="020B0604030504040204" pitchFamily="34" charset="-120"/>
              <a:ea typeface="微軟正黑體" panose="020B0604030504040204" pitchFamily="34" charset="-120"/>
              <a:cs typeface="Times New Roman" pitchFamily="18" charset="0"/>
            </a:endParaRPr>
          </a:p>
        </p:txBody>
      </p:sp>
      <p:grpSp>
        <p:nvGrpSpPr>
          <p:cNvPr id="104" name="群組 10"/>
          <p:cNvGrpSpPr>
            <a:grpSpLocks/>
          </p:cNvGrpSpPr>
          <p:nvPr/>
        </p:nvGrpSpPr>
        <p:grpSpPr bwMode="auto">
          <a:xfrm>
            <a:off x="99037" y="1154261"/>
            <a:ext cx="10096897" cy="5297771"/>
            <a:chOff x="97979" y="1268760"/>
            <a:chExt cx="9320597" cy="5297200"/>
          </a:xfrm>
        </p:grpSpPr>
        <p:cxnSp>
          <p:nvCxnSpPr>
            <p:cNvPr id="105" name="直線接點 104"/>
            <p:cNvCxnSpPr/>
            <p:nvPr/>
          </p:nvCxnSpPr>
          <p:spPr bwMode="auto">
            <a:xfrm flipH="1">
              <a:off x="3744617" y="3324635"/>
              <a:ext cx="3329124" cy="2954018"/>
            </a:xfrm>
            <a:prstGeom prst="line">
              <a:avLst/>
            </a:prstGeom>
            <a:noFill/>
            <a:ln w="9525" cap="flat" cmpd="sng" algn="ctr">
              <a:solidFill>
                <a:sysClr val="window" lastClr="FFFFFF"/>
              </a:solidFill>
              <a:prstDash val="solid"/>
            </a:ln>
            <a:effectLst/>
          </p:spPr>
        </p:cxnSp>
        <p:sp>
          <p:nvSpPr>
            <p:cNvPr id="106" name="向下箭號 105"/>
            <p:cNvSpPr/>
            <p:nvPr/>
          </p:nvSpPr>
          <p:spPr bwMode="auto">
            <a:xfrm rot="10800000">
              <a:off x="4219282" y="1522959"/>
              <a:ext cx="784766" cy="753913"/>
            </a:xfrm>
            <a:prstGeom prst="downArrow">
              <a:avLst/>
            </a:prstGeom>
            <a:gradFill rotWithShape="1">
              <a:gsLst>
                <a:gs pos="0">
                  <a:srgbClr val="8064A2">
                    <a:tint val="1000"/>
                    <a:satMod val="255000"/>
                  </a:srgbClr>
                </a:gs>
                <a:gs pos="55000">
                  <a:srgbClr val="8064A2">
                    <a:tint val="12000"/>
                    <a:satMod val="255000"/>
                  </a:srgbClr>
                </a:gs>
                <a:gs pos="100000">
                  <a:srgbClr val="8064A2">
                    <a:tint val="45000"/>
                    <a:satMod val="250000"/>
                  </a:srgbClr>
                </a:gs>
              </a:gsLst>
              <a:path path="circle">
                <a:fillToRect l="-40000" t="-90000" r="140000" b="190000"/>
              </a:path>
            </a:gradFill>
            <a:ln w="9525" cap="flat" cmpd="sng" algn="ctr">
              <a:solidFill>
                <a:srgbClr val="8064A2"/>
              </a:solidFill>
              <a:prstDash val="solid"/>
            </a:ln>
            <a:effectLst>
              <a:outerShdw blurRad="51500" dist="25400" dir="5400000" rotWithShape="0">
                <a:srgbClr val="000000">
                  <a:alpha val="40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a:ln>
                  <a:noFill/>
                </a:ln>
                <a:solidFill>
                  <a:prstClr val="black"/>
                </a:solidFill>
                <a:effectLst/>
                <a:uLnTx/>
                <a:uFillTx/>
                <a:latin typeface="微軟正黑體" panose="020B0604030504040204" pitchFamily="34" charset="-120"/>
                <a:ea typeface="微軟正黑體" panose="020B0604030504040204" pitchFamily="34" charset="-120"/>
              </a:endParaRPr>
            </a:p>
          </p:txBody>
        </p:sp>
        <p:grpSp>
          <p:nvGrpSpPr>
            <p:cNvPr id="107" name="群組 3"/>
            <p:cNvGrpSpPr>
              <a:grpSpLocks/>
            </p:cNvGrpSpPr>
            <p:nvPr/>
          </p:nvGrpSpPr>
          <p:grpSpPr bwMode="auto">
            <a:xfrm>
              <a:off x="4639393" y="1268760"/>
              <a:ext cx="4779183" cy="4760004"/>
              <a:chOff x="-5899560" y="731638"/>
              <a:chExt cx="5066971" cy="4994409"/>
            </a:xfrm>
          </p:grpSpPr>
          <p:graphicFrame>
            <p:nvGraphicFramePr>
              <p:cNvPr id="135" name="資料庫圖表 134"/>
              <p:cNvGraphicFramePr/>
              <p:nvPr>
                <p:extLst>
                  <p:ext uri="{D42A27DB-BD31-4B8C-83A1-F6EECF244321}">
                    <p14:modId xmlns:p14="http://schemas.microsoft.com/office/powerpoint/2010/main" xmlns="" val="270950258"/>
                  </p:ext>
                </p:extLst>
              </p:nvPr>
            </p:nvGraphicFramePr>
            <p:xfrm>
              <a:off x="-5899560" y="731638"/>
              <a:ext cx="5066971" cy="49944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6" name="橢圓 135"/>
              <p:cNvSpPr/>
              <p:nvPr/>
            </p:nvSpPr>
            <p:spPr bwMode="auto">
              <a:xfrm>
                <a:off x="-4140968" y="2617192"/>
                <a:ext cx="1490663" cy="1412875"/>
              </a:xfrm>
              <a:prstGeom prst="ellipse">
                <a:avLst/>
              </a:prstGeom>
              <a:gradFill rotWithShape="1">
                <a:gsLst>
                  <a:gs pos="0">
                    <a:srgbClr val="F79646">
                      <a:tint val="1000"/>
                      <a:satMod val="255000"/>
                    </a:srgbClr>
                  </a:gs>
                  <a:gs pos="55000">
                    <a:srgbClr val="F79646">
                      <a:tint val="12000"/>
                      <a:satMod val="255000"/>
                    </a:srgbClr>
                  </a:gs>
                  <a:gs pos="100000">
                    <a:srgbClr val="F79646">
                      <a:tint val="45000"/>
                      <a:satMod val="250000"/>
                    </a:srgbClr>
                  </a:gs>
                </a:gsLst>
                <a:path path="circle">
                  <a:fillToRect l="-40000" t="-90000" r="140000" b="190000"/>
                </a:path>
              </a:gradFill>
              <a:ln w="9525" cap="flat" cmpd="sng" algn="ctr">
                <a:solidFill>
                  <a:srgbClr val="F79646"/>
                </a:solidFill>
                <a:prstDash val="solid"/>
              </a:ln>
              <a:effectLst>
                <a:outerShdw blurRad="51500" dist="25400" dir="5400000" rotWithShape="0">
                  <a:srgbClr val="000000">
                    <a:alpha val="40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3000" b="1" i="0" u="none" strike="noStrike" kern="0" cap="none" spc="0" normalizeH="0" baseline="0" noProof="0" dirty="0">
                    <a:ln>
                      <a:noFill/>
                    </a:ln>
                    <a:solidFill>
                      <a:srgbClr val="C0000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減緩</a:t>
                </a:r>
              </a:p>
            </p:txBody>
          </p:sp>
          <p:sp>
            <p:nvSpPr>
              <p:cNvPr id="137" name="矩形 2"/>
              <p:cNvSpPr>
                <a:spLocks noChangeArrowheads="1"/>
              </p:cNvSpPr>
              <p:nvPr/>
            </p:nvSpPr>
            <p:spPr bwMode="auto">
              <a:xfrm>
                <a:off x="-3089861" y="3792845"/>
                <a:ext cx="1443220" cy="6780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永續建築</a:t>
                </a:r>
                <a:r>
                  <a:rPr kumimoji="1" lang="en-US" altLang="zh-TW"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
                </a:r>
                <a:br>
                  <a:rPr kumimoji="1" lang="en-US" altLang="zh-TW"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br>
                <a:r>
                  <a:rPr kumimoji="1" lang="zh-TW" altLang="en-US"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低碳生活圈</a:t>
                </a:r>
              </a:p>
            </p:txBody>
          </p:sp>
        </p:grpSp>
        <p:grpSp>
          <p:nvGrpSpPr>
            <p:cNvPr id="108" name="群組 32"/>
            <p:cNvGrpSpPr>
              <a:grpSpLocks/>
            </p:cNvGrpSpPr>
            <p:nvPr/>
          </p:nvGrpSpPr>
          <p:grpSpPr bwMode="auto">
            <a:xfrm>
              <a:off x="97979" y="1723020"/>
              <a:ext cx="4113577" cy="4010236"/>
              <a:chOff x="506373" y="1717423"/>
              <a:chExt cx="4137635" cy="4194521"/>
            </a:xfrm>
          </p:grpSpPr>
          <p:grpSp>
            <p:nvGrpSpPr>
              <p:cNvPr id="120" name="群組 23"/>
              <p:cNvGrpSpPr>
                <a:grpSpLocks/>
              </p:cNvGrpSpPr>
              <p:nvPr/>
            </p:nvGrpSpPr>
            <p:grpSpPr bwMode="auto">
              <a:xfrm>
                <a:off x="563738" y="1717423"/>
                <a:ext cx="4080270" cy="4194521"/>
                <a:chOff x="275706" y="1854727"/>
                <a:chExt cx="4080270" cy="4194521"/>
              </a:xfrm>
            </p:grpSpPr>
            <p:sp>
              <p:nvSpPr>
                <p:cNvPr id="129" name="橢圓 128"/>
                <p:cNvSpPr/>
                <p:nvPr/>
              </p:nvSpPr>
              <p:spPr>
                <a:xfrm>
                  <a:off x="275706" y="1854727"/>
                  <a:ext cx="4080270" cy="4194521"/>
                </a:xfrm>
                <a:prstGeom prst="ellipse">
                  <a:avLst/>
                </a:prstGeom>
                <a:gradFill rotWithShape="1">
                  <a:gsLst>
                    <a:gs pos="0">
                      <a:srgbClr val="9BBB59">
                        <a:tint val="1000"/>
                        <a:satMod val="255000"/>
                      </a:srgbClr>
                    </a:gs>
                    <a:gs pos="55000">
                      <a:srgbClr val="9BBB59">
                        <a:tint val="12000"/>
                        <a:satMod val="255000"/>
                      </a:srgbClr>
                    </a:gs>
                    <a:gs pos="100000">
                      <a:srgbClr val="9BBB59">
                        <a:tint val="45000"/>
                        <a:satMod val="250000"/>
                      </a:srgbClr>
                    </a:gs>
                  </a:gsLst>
                  <a:path path="circle">
                    <a:fillToRect l="-40000" t="-90000" r="140000" b="190000"/>
                  </a:path>
                </a:gradFill>
                <a:ln w="9525" cap="flat" cmpd="sng" algn="ctr">
                  <a:solidFill>
                    <a:srgbClr val="9BBB59"/>
                  </a:solidFill>
                  <a:prstDash val="solid"/>
                </a:ln>
                <a:effectLst>
                  <a:outerShdw blurRad="51500" dist="25400" dir="5400000" rotWithShape="0">
                    <a:srgbClr val="000000">
                      <a:alpha val="40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a:ln>
                      <a:noFill/>
                    </a:ln>
                    <a:solidFill>
                      <a:prstClr val="black"/>
                    </a:solidFill>
                    <a:effectLst/>
                    <a:uLnTx/>
                    <a:uFillTx/>
                    <a:latin typeface="微軟正黑體" panose="020B0604030504040204" pitchFamily="34" charset="-120"/>
                    <a:ea typeface="微軟正黑體" panose="020B0604030504040204" pitchFamily="34" charset="-120"/>
                  </a:endParaRPr>
                </a:p>
              </p:txBody>
            </p:sp>
            <p:cxnSp>
              <p:nvCxnSpPr>
                <p:cNvPr id="130" name="直線接點 129"/>
                <p:cNvCxnSpPr>
                  <a:endCxn id="129" idx="4"/>
                </p:cNvCxnSpPr>
                <p:nvPr/>
              </p:nvCxnSpPr>
              <p:spPr>
                <a:xfrm>
                  <a:off x="2292649" y="1854727"/>
                  <a:ext cx="23192" cy="4194521"/>
                </a:xfrm>
                <a:prstGeom prst="line">
                  <a:avLst/>
                </a:prstGeom>
                <a:noFill/>
                <a:ln w="19050" cap="flat" cmpd="sng" algn="ctr">
                  <a:solidFill>
                    <a:srgbClr val="9BBB59"/>
                  </a:solidFill>
                  <a:prstDash val="solid"/>
                </a:ln>
                <a:effectLst>
                  <a:outerShdw blurRad="51500" dist="25400" dir="5400000" rotWithShape="0">
                    <a:srgbClr val="000000">
                      <a:alpha val="40000"/>
                    </a:srgbClr>
                  </a:outerShdw>
                </a:effectLst>
              </p:spPr>
            </p:cxnSp>
            <p:cxnSp>
              <p:nvCxnSpPr>
                <p:cNvPr id="131" name="直線接點 130"/>
                <p:cNvCxnSpPr>
                  <a:stCxn id="129" idx="2"/>
                </p:cNvCxnSpPr>
                <p:nvPr/>
              </p:nvCxnSpPr>
              <p:spPr>
                <a:xfrm>
                  <a:off x="275706" y="3951988"/>
                  <a:ext cx="4080073" cy="62755"/>
                </a:xfrm>
                <a:prstGeom prst="line">
                  <a:avLst/>
                </a:prstGeom>
                <a:noFill/>
                <a:ln w="19050" cap="flat" cmpd="sng" algn="ctr">
                  <a:solidFill>
                    <a:srgbClr val="9BBB59"/>
                  </a:solidFill>
                  <a:prstDash val="solid"/>
                </a:ln>
                <a:effectLst>
                  <a:outerShdw blurRad="51500" dist="25400" dir="5400000" rotWithShape="0">
                    <a:srgbClr val="000000">
                      <a:alpha val="40000"/>
                    </a:srgbClr>
                  </a:outerShdw>
                </a:effectLst>
              </p:spPr>
            </p:cxnSp>
            <p:cxnSp>
              <p:nvCxnSpPr>
                <p:cNvPr id="132" name="直線接點 131"/>
                <p:cNvCxnSpPr/>
                <p:nvPr/>
              </p:nvCxnSpPr>
              <p:spPr>
                <a:xfrm>
                  <a:off x="765022" y="2576945"/>
                  <a:ext cx="2985551" cy="2875592"/>
                </a:xfrm>
                <a:prstGeom prst="line">
                  <a:avLst/>
                </a:prstGeom>
                <a:noFill/>
                <a:ln w="19050" cap="flat" cmpd="sng" algn="ctr">
                  <a:solidFill>
                    <a:srgbClr val="9BBB59"/>
                  </a:solidFill>
                  <a:prstDash val="solid"/>
                </a:ln>
                <a:effectLst>
                  <a:outerShdw blurRad="51500" dist="25400" dir="5400000" rotWithShape="0">
                    <a:srgbClr val="000000">
                      <a:alpha val="40000"/>
                    </a:srgbClr>
                  </a:outerShdw>
                </a:effectLst>
              </p:spPr>
            </p:cxnSp>
            <p:cxnSp>
              <p:nvCxnSpPr>
                <p:cNvPr id="133" name="直線接點 132"/>
                <p:cNvCxnSpPr/>
                <p:nvPr/>
              </p:nvCxnSpPr>
              <p:spPr>
                <a:xfrm flipH="1">
                  <a:off x="834727" y="2576945"/>
                  <a:ext cx="3051580" cy="2875592"/>
                </a:xfrm>
                <a:prstGeom prst="line">
                  <a:avLst/>
                </a:prstGeom>
                <a:noFill/>
                <a:ln w="19050" cap="flat" cmpd="sng" algn="ctr">
                  <a:solidFill>
                    <a:srgbClr val="9BBB59"/>
                  </a:solidFill>
                  <a:prstDash val="solid"/>
                </a:ln>
                <a:effectLst>
                  <a:outerShdw blurRad="51500" dist="25400" dir="5400000" rotWithShape="0">
                    <a:srgbClr val="000000">
                      <a:alpha val="40000"/>
                    </a:srgbClr>
                  </a:outerShdw>
                </a:effectLst>
              </p:spPr>
            </p:cxnSp>
            <p:sp>
              <p:nvSpPr>
                <p:cNvPr id="134" name="橢圓 133"/>
                <p:cNvSpPr/>
                <p:nvPr/>
              </p:nvSpPr>
              <p:spPr bwMode="auto">
                <a:xfrm>
                  <a:off x="1546618" y="3259232"/>
                  <a:ext cx="1490662" cy="1446827"/>
                </a:xfrm>
                <a:prstGeom prst="ellipse">
                  <a:avLst/>
                </a:prstGeom>
                <a:gradFill rotWithShape="1">
                  <a:gsLst>
                    <a:gs pos="0">
                      <a:srgbClr val="C0504D">
                        <a:tint val="1000"/>
                        <a:satMod val="255000"/>
                      </a:srgbClr>
                    </a:gs>
                    <a:gs pos="55000">
                      <a:srgbClr val="C0504D">
                        <a:tint val="12000"/>
                        <a:satMod val="255000"/>
                      </a:srgbClr>
                    </a:gs>
                    <a:gs pos="100000">
                      <a:srgbClr val="C0504D">
                        <a:tint val="45000"/>
                        <a:satMod val="250000"/>
                      </a:srgbClr>
                    </a:gs>
                  </a:gsLst>
                  <a:path path="circle">
                    <a:fillToRect l="-40000" t="-90000" r="140000" b="190000"/>
                  </a:path>
                </a:gradFill>
                <a:ln w="9525" cap="flat" cmpd="sng" algn="ctr">
                  <a:solidFill>
                    <a:srgbClr val="C0504D"/>
                  </a:solidFill>
                  <a:prstDash val="solid"/>
                </a:ln>
                <a:effectLst>
                  <a:outerShdw blurRad="51500" dist="25400" dir="5400000" rotWithShape="0">
                    <a:srgbClr val="000000">
                      <a:alpha val="40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TW" altLang="en-US" sz="3200" b="0" i="0" u="none" strike="noStrike" kern="0" cap="none" spc="0" normalizeH="0" baseline="0" noProof="0" dirty="0">
                      <a:ln>
                        <a:noFill/>
                      </a:ln>
                      <a:solidFill>
                        <a:srgbClr val="C00000"/>
                      </a:solidFill>
                      <a:effectLst/>
                      <a:uLnTx/>
                      <a:uFillTx/>
                      <a:latin typeface="微軟正黑體" panose="020B0604030504040204" pitchFamily="34" charset="-120"/>
                      <a:ea typeface="微軟正黑體" panose="020B0604030504040204" pitchFamily="34" charset="-120"/>
                      <a:cs typeface="Times New Roman" panose="02020603050405020304" pitchFamily="18" charset="0"/>
                    </a:rPr>
                    <a:t>調適</a:t>
                  </a:r>
                </a:p>
              </p:txBody>
            </p:sp>
          </p:grpSp>
          <p:sp>
            <p:nvSpPr>
              <p:cNvPr id="121" name="矩形 125"/>
              <p:cNvSpPr>
                <a:spLocks noChangeArrowheads="1"/>
              </p:cNvSpPr>
              <p:nvPr/>
            </p:nvSpPr>
            <p:spPr bwMode="auto">
              <a:xfrm>
                <a:off x="1259632" y="4840310"/>
                <a:ext cx="1498441" cy="6759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能源供應</a:t>
                </a:r>
                <a:endParaRPr kumimoji="1" lang="en-US" altLang="zh-TW"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穩定安全</a:t>
                </a:r>
              </a:p>
            </p:txBody>
          </p:sp>
          <p:sp>
            <p:nvSpPr>
              <p:cNvPr id="122" name="矩形 127"/>
              <p:cNvSpPr>
                <a:spLocks noChangeArrowheads="1"/>
              </p:cNvSpPr>
              <p:nvPr/>
            </p:nvSpPr>
            <p:spPr bwMode="auto">
              <a:xfrm>
                <a:off x="3467888" y="4084007"/>
                <a:ext cx="1028789" cy="6759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國土整合</a:t>
                </a:r>
                <a:endParaRPr kumimoji="1" lang="en-US" altLang="zh-TW"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管理</a:t>
                </a:r>
              </a:p>
            </p:txBody>
          </p:sp>
          <p:sp>
            <p:nvSpPr>
              <p:cNvPr id="123" name="矩形 128"/>
              <p:cNvSpPr>
                <a:spLocks noChangeArrowheads="1"/>
              </p:cNvSpPr>
              <p:nvPr/>
            </p:nvSpPr>
            <p:spPr bwMode="auto">
              <a:xfrm>
                <a:off x="1511646" y="2291576"/>
                <a:ext cx="1028789" cy="6759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全民防災</a:t>
                </a:r>
                <a:r>
                  <a:rPr kumimoji="1" lang="en-US" altLang="zh-TW"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
                </a:r>
                <a:br>
                  <a:rPr kumimoji="1" lang="en-US" altLang="zh-TW"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br>
                <a:r>
                  <a:rPr kumimoji="1" lang="zh-TW" altLang="en-US"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應變能力</a:t>
                </a:r>
              </a:p>
            </p:txBody>
          </p:sp>
          <p:sp>
            <p:nvSpPr>
              <p:cNvPr id="124" name="矩形 129"/>
              <p:cNvSpPr>
                <a:spLocks noChangeArrowheads="1"/>
              </p:cNvSpPr>
              <p:nvPr/>
            </p:nvSpPr>
            <p:spPr bwMode="auto">
              <a:xfrm>
                <a:off x="3438878" y="3137613"/>
                <a:ext cx="1028789" cy="6759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水資源</a:t>
                </a:r>
                <a:endParaRPr kumimoji="1" lang="en-US" altLang="zh-TW"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妥適分配</a:t>
                </a:r>
              </a:p>
            </p:txBody>
          </p:sp>
          <p:sp>
            <p:nvSpPr>
              <p:cNvPr id="125" name="矩形 130"/>
              <p:cNvSpPr>
                <a:spLocks noChangeArrowheads="1"/>
              </p:cNvSpPr>
              <p:nvPr/>
            </p:nvSpPr>
            <p:spPr bwMode="auto">
              <a:xfrm>
                <a:off x="2619527" y="4810916"/>
                <a:ext cx="1028789" cy="6759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海岸地區</a:t>
                </a:r>
                <a:endParaRPr kumimoji="1" lang="en-US" altLang="zh-TW"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永續發展</a:t>
                </a:r>
              </a:p>
            </p:txBody>
          </p:sp>
          <p:sp>
            <p:nvSpPr>
              <p:cNvPr id="126" name="矩形 131"/>
              <p:cNvSpPr>
                <a:spLocks noChangeArrowheads="1"/>
              </p:cNvSpPr>
              <p:nvPr/>
            </p:nvSpPr>
            <p:spPr bwMode="auto">
              <a:xfrm>
                <a:off x="2687632" y="2276872"/>
                <a:ext cx="1028789" cy="6759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維生系統</a:t>
                </a:r>
                <a:endParaRPr kumimoji="1" lang="en-US" altLang="zh-TW"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韌性</a:t>
                </a:r>
              </a:p>
            </p:txBody>
          </p:sp>
          <p:sp>
            <p:nvSpPr>
              <p:cNvPr id="127" name="矩形 134"/>
              <p:cNvSpPr>
                <a:spLocks noChangeArrowheads="1"/>
              </p:cNvSpPr>
              <p:nvPr/>
            </p:nvSpPr>
            <p:spPr bwMode="auto">
              <a:xfrm>
                <a:off x="506373" y="3025689"/>
                <a:ext cx="1457451" cy="73389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algn="ctr" eaLnBrk="1" hangingPunct="1">
                  <a:buNone/>
                </a:pPr>
                <a:r>
                  <a:rPr lang="zh-TW" altLang="en-US" sz="1800" dirty="0">
                    <a:latin typeface="Times New Roman" panose="02020603050405020304" pitchFamily="18" charset="0"/>
                    <a:ea typeface="微軟正黑體" panose="020B0604030504040204" pitchFamily="34" charset="-120"/>
                    <a:cs typeface="Times New Roman" panose="02020603050405020304" pitchFamily="18" charset="0"/>
                  </a:rPr>
                  <a:t>公共衛生</a:t>
                </a:r>
                <a:endParaRPr lang="en-US" altLang="zh-TW" sz="1800" dirty="0">
                  <a:latin typeface="Times New Roman" panose="02020603050405020304" pitchFamily="18" charset="0"/>
                  <a:ea typeface="微軟正黑體" panose="020B0604030504040204" pitchFamily="34" charset="-120"/>
                  <a:cs typeface="Times New Roman" panose="02020603050405020304" pitchFamily="18" charset="0"/>
                </a:endParaRPr>
              </a:p>
              <a:p>
                <a:pPr algn="ctr" eaLnBrk="1" hangingPunct="1">
                  <a:buNone/>
                </a:pPr>
                <a:r>
                  <a:rPr lang="zh-TW" altLang="en-US" sz="1800" dirty="0">
                    <a:latin typeface="Times New Roman" panose="02020603050405020304" pitchFamily="18" charset="0"/>
                    <a:ea typeface="微軟正黑體" panose="020B0604030504040204" pitchFamily="34" charset="-120"/>
                    <a:cs typeface="Times New Roman" panose="02020603050405020304" pitchFamily="18" charset="0"/>
                  </a:rPr>
                  <a:t>疾病型態改變</a:t>
                </a:r>
              </a:p>
            </p:txBody>
          </p:sp>
          <p:sp>
            <p:nvSpPr>
              <p:cNvPr id="128" name="矩形 135"/>
              <p:cNvSpPr>
                <a:spLocks noChangeArrowheads="1"/>
              </p:cNvSpPr>
              <p:nvPr/>
            </p:nvSpPr>
            <p:spPr bwMode="auto">
              <a:xfrm>
                <a:off x="638072" y="3958314"/>
                <a:ext cx="1243120" cy="6759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糧食安全及</a:t>
                </a:r>
                <a:endParaRPr kumimoji="1" lang="en-US" altLang="zh-TW"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生物多樣性</a:t>
                </a:r>
              </a:p>
            </p:txBody>
          </p:sp>
        </p:grpSp>
        <p:grpSp>
          <p:nvGrpSpPr>
            <p:cNvPr id="109" name="群組 8"/>
            <p:cNvGrpSpPr>
              <a:grpSpLocks/>
            </p:cNvGrpSpPr>
            <p:nvPr/>
          </p:nvGrpSpPr>
          <p:grpSpPr bwMode="auto">
            <a:xfrm>
              <a:off x="429518" y="5877272"/>
              <a:ext cx="8174930" cy="688688"/>
              <a:chOff x="346021" y="5949280"/>
              <a:chExt cx="8174930" cy="688688"/>
            </a:xfrm>
          </p:grpSpPr>
          <p:sp>
            <p:nvSpPr>
              <p:cNvPr id="113" name="圓角矩形 112"/>
              <p:cNvSpPr/>
              <p:nvPr/>
            </p:nvSpPr>
            <p:spPr>
              <a:xfrm>
                <a:off x="346021" y="5962784"/>
                <a:ext cx="8174930" cy="675184"/>
              </a:xfrm>
              <a:prstGeom prst="roundRect">
                <a:avLst/>
              </a:prstGeom>
              <a:gradFill rotWithShape="1">
                <a:gsLst>
                  <a:gs pos="0">
                    <a:srgbClr val="C0504D">
                      <a:tint val="1000"/>
                      <a:satMod val="255000"/>
                    </a:srgbClr>
                  </a:gs>
                  <a:gs pos="55000">
                    <a:srgbClr val="C0504D">
                      <a:tint val="12000"/>
                      <a:satMod val="255000"/>
                    </a:srgbClr>
                  </a:gs>
                  <a:gs pos="100000">
                    <a:srgbClr val="C0504D">
                      <a:tint val="45000"/>
                      <a:satMod val="250000"/>
                    </a:srgbClr>
                  </a:gs>
                </a:gsLst>
                <a:path path="circle">
                  <a:fillToRect l="-40000" t="-90000" r="140000" b="190000"/>
                </a:path>
              </a:gradFill>
              <a:ln w="9525" cap="flat" cmpd="sng" algn="ctr">
                <a:solidFill>
                  <a:srgbClr val="C0504D"/>
                </a:solidFill>
                <a:prstDash val="solid"/>
              </a:ln>
              <a:effectLst>
                <a:outerShdw blurRad="51500" dist="25400" dir="5400000" rotWithShape="0">
                  <a:srgbClr val="000000">
                    <a:alpha val="40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a:ln>
                    <a:noFill/>
                  </a:ln>
                  <a:solidFill>
                    <a:prstClr val="black"/>
                  </a:solidFill>
                  <a:effectLst/>
                  <a:uLnTx/>
                  <a:uFillTx/>
                  <a:latin typeface="微軟正黑體" panose="020B0604030504040204" pitchFamily="34" charset="-120"/>
                  <a:ea typeface="微軟正黑體" panose="020B0604030504040204" pitchFamily="34" charset="-120"/>
                </a:endParaRPr>
              </a:p>
            </p:txBody>
          </p:sp>
          <p:sp>
            <p:nvSpPr>
              <p:cNvPr id="114" name="矩形 103"/>
              <p:cNvSpPr>
                <a:spLocks noChangeArrowheads="1"/>
              </p:cNvSpPr>
              <p:nvPr/>
            </p:nvSpPr>
            <p:spPr bwMode="auto">
              <a:xfrm>
                <a:off x="5940152" y="5982229"/>
                <a:ext cx="1141370" cy="646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rPr>
                  <a:t>提升城市</a:t>
                </a:r>
                <a:r>
                  <a:rPr kumimoji="1" lang="en-US" altLang="zh-TW"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rPr>
                  <a:t/>
                </a:r>
                <a:br>
                  <a:rPr kumimoji="1" lang="en-US" altLang="zh-TW"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rPr>
                </a:br>
                <a:r>
                  <a:rPr kumimoji="1" lang="zh-TW" altLang="en-US"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rPr>
                  <a:t>永續韌性</a:t>
                </a:r>
              </a:p>
            </p:txBody>
          </p:sp>
          <p:sp>
            <p:nvSpPr>
              <p:cNvPr id="115" name="矩形 104"/>
              <p:cNvSpPr>
                <a:spLocks noChangeArrowheads="1"/>
              </p:cNvSpPr>
              <p:nvPr/>
            </p:nvSpPr>
            <p:spPr bwMode="auto">
              <a:xfrm>
                <a:off x="1918462" y="5949280"/>
                <a:ext cx="1141370" cy="646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rPr>
                  <a:t>氣候變遷</a:t>
                </a:r>
                <a:r>
                  <a:rPr kumimoji="1" lang="en-US" altLang="zh-TW"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rPr>
                  <a:t/>
                </a:r>
                <a:br>
                  <a:rPr kumimoji="1" lang="en-US" altLang="zh-TW"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rPr>
                </a:br>
                <a: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rPr>
                  <a:t>環境素養</a:t>
                </a:r>
              </a:p>
            </p:txBody>
          </p:sp>
          <p:sp>
            <p:nvSpPr>
              <p:cNvPr id="116" name="矩形 105"/>
              <p:cNvSpPr>
                <a:spLocks noChangeArrowheads="1"/>
              </p:cNvSpPr>
              <p:nvPr/>
            </p:nvSpPr>
            <p:spPr bwMode="auto">
              <a:xfrm>
                <a:off x="557985" y="5963587"/>
                <a:ext cx="1188709" cy="646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rPr>
                  <a:t>公眾參與</a:t>
                </a:r>
                <a:b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rPr>
                </a:br>
                <a: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rPr>
                  <a:t>人才培育</a:t>
                </a:r>
              </a:p>
            </p:txBody>
          </p:sp>
          <p:sp>
            <p:nvSpPr>
              <p:cNvPr id="117" name="矩形 106"/>
              <p:cNvSpPr>
                <a:spLocks noChangeArrowheads="1"/>
              </p:cNvSpPr>
              <p:nvPr/>
            </p:nvSpPr>
            <p:spPr bwMode="auto">
              <a:xfrm>
                <a:off x="3297398" y="5959956"/>
                <a:ext cx="1202594" cy="646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rPr>
                  <a:t>科技研發</a:t>
                </a:r>
                <a:r>
                  <a:rPr kumimoji="1" lang="en-US" altLang="zh-TW"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rPr>
                  <a:t/>
                </a:r>
                <a:br>
                  <a:rPr kumimoji="1" lang="en-US" altLang="zh-TW"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rPr>
                </a:br>
                <a: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rPr>
                  <a:t>法律整合</a:t>
                </a:r>
              </a:p>
            </p:txBody>
          </p:sp>
          <p:sp>
            <p:nvSpPr>
              <p:cNvPr id="118" name="矩形 107"/>
              <p:cNvSpPr>
                <a:spLocks noChangeArrowheads="1"/>
              </p:cNvSpPr>
              <p:nvPr/>
            </p:nvSpPr>
            <p:spPr bwMode="auto">
              <a:xfrm>
                <a:off x="4637219" y="5959955"/>
                <a:ext cx="1124289" cy="646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rPr>
                  <a:t>綠色財政金融誘因</a:t>
                </a:r>
              </a:p>
            </p:txBody>
          </p:sp>
          <p:sp>
            <p:nvSpPr>
              <p:cNvPr id="119" name="矩形 108"/>
              <p:cNvSpPr>
                <a:spLocks noChangeArrowheads="1"/>
              </p:cNvSpPr>
              <p:nvPr/>
            </p:nvSpPr>
            <p:spPr bwMode="auto">
              <a:xfrm>
                <a:off x="7164289" y="5963587"/>
                <a:ext cx="1202594" cy="646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marL="0" marR="0" lvl="0" indent="0"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smtClean="0">
                    <a:ln>
                      <a:noFill/>
                    </a:ln>
                    <a:solidFill>
                      <a:prstClr val="black"/>
                    </a:solidFill>
                    <a:effectLst/>
                    <a:uLnTx/>
                    <a:uFillTx/>
                    <a:latin typeface="微軟正黑體" panose="020B0604030504040204" pitchFamily="34" charset="-120"/>
                    <a:ea typeface="微軟正黑體" panose="020B0604030504040204" pitchFamily="34" charset="-120"/>
                  </a:rPr>
                  <a:t>國際多元貢獻參與</a:t>
                </a:r>
              </a:p>
            </p:txBody>
          </p:sp>
        </p:grpSp>
        <p:sp>
          <p:nvSpPr>
            <p:cNvPr id="110" name="左-右雙向箭號 109"/>
            <p:cNvSpPr/>
            <p:nvPr/>
          </p:nvSpPr>
          <p:spPr>
            <a:xfrm rot="18697962">
              <a:off x="5030274" y="5224053"/>
              <a:ext cx="670006" cy="414913"/>
            </a:xfrm>
            <a:prstGeom prst="leftRightArrow">
              <a:avLst/>
            </a:prstGeom>
            <a:gradFill rotWithShape="1">
              <a:gsLst>
                <a:gs pos="0">
                  <a:srgbClr val="C0504D">
                    <a:tint val="1000"/>
                    <a:satMod val="255000"/>
                  </a:srgbClr>
                </a:gs>
                <a:gs pos="55000">
                  <a:srgbClr val="C0504D">
                    <a:tint val="12000"/>
                    <a:satMod val="255000"/>
                  </a:srgbClr>
                </a:gs>
                <a:gs pos="100000">
                  <a:srgbClr val="C0504D">
                    <a:tint val="45000"/>
                    <a:satMod val="250000"/>
                  </a:srgbClr>
                </a:gs>
              </a:gsLst>
              <a:path path="circle">
                <a:fillToRect l="-40000" t="-90000" r="140000" b="190000"/>
              </a:path>
            </a:gradFill>
            <a:ln w="9525" cap="flat" cmpd="sng" algn="ctr">
              <a:solidFill>
                <a:srgbClr val="C0504D"/>
              </a:solidFill>
              <a:prstDash val="solid"/>
            </a:ln>
            <a:effectLst>
              <a:outerShdw blurRad="51500" dist="25400" dir="5400000" rotWithShape="0">
                <a:srgbClr val="000000">
                  <a:alpha val="40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a:ln>
                  <a:noFill/>
                </a:ln>
                <a:solidFill>
                  <a:prstClr val="black"/>
                </a:solidFill>
                <a:effectLst/>
                <a:uLnTx/>
                <a:uFillTx/>
                <a:latin typeface="微軟正黑體" panose="020B0604030504040204" pitchFamily="34" charset="-120"/>
                <a:ea typeface="微軟正黑體" panose="020B0604030504040204" pitchFamily="34" charset="-120"/>
              </a:endParaRPr>
            </a:p>
          </p:txBody>
        </p:sp>
        <p:sp>
          <p:nvSpPr>
            <p:cNvPr id="111" name="左-右雙向箭號 110"/>
            <p:cNvSpPr/>
            <p:nvPr/>
          </p:nvSpPr>
          <p:spPr>
            <a:xfrm rot="13388825">
              <a:off x="3594073" y="5270302"/>
              <a:ext cx="670006" cy="414913"/>
            </a:xfrm>
            <a:prstGeom prst="leftRightArrow">
              <a:avLst/>
            </a:prstGeom>
            <a:gradFill rotWithShape="1">
              <a:gsLst>
                <a:gs pos="0">
                  <a:srgbClr val="C0504D">
                    <a:tint val="1000"/>
                    <a:satMod val="255000"/>
                  </a:srgbClr>
                </a:gs>
                <a:gs pos="55000">
                  <a:srgbClr val="C0504D">
                    <a:tint val="12000"/>
                    <a:satMod val="255000"/>
                  </a:srgbClr>
                </a:gs>
                <a:gs pos="100000">
                  <a:srgbClr val="C0504D">
                    <a:tint val="45000"/>
                    <a:satMod val="250000"/>
                  </a:srgbClr>
                </a:gs>
              </a:gsLst>
              <a:path path="circle">
                <a:fillToRect l="-40000" t="-90000" r="140000" b="190000"/>
              </a:path>
            </a:gradFill>
            <a:ln w="9525" cap="flat" cmpd="sng" algn="ctr">
              <a:solidFill>
                <a:srgbClr val="C0504D"/>
              </a:solidFill>
              <a:prstDash val="solid"/>
            </a:ln>
            <a:effectLst>
              <a:outerShdw blurRad="51500" dist="25400" dir="5400000" rotWithShape="0">
                <a:srgbClr val="000000">
                  <a:alpha val="40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a:ln>
                  <a:noFill/>
                </a:ln>
                <a:solidFill>
                  <a:prstClr val="black"/>
                </a:solidFill>
                <a:effectLst/>
                <a:uLnTx/>
                <a:uFillTx/>
                <a:latin typeface="微軟正黑體" panose="020B0604030504040204" pitchFamily="34" charset="-120"/>
                <a:ea typeface="微軟正黑體" panose="020B0604030504040204" pitchFamily="34" charset="-120"/>
              </a:endParaRPr>
            </a:p>
          </p:txBody>
        </p:sp>
        <p:sp>
          <p:nvSpPr>
            <p:cNvPr id="112" name="左-右雙向箭號 111"/>
            <p:cNvSpPr/>
            <p:nvPr/>
          </p:nvSpPr>
          <p:spPr>
            <a:xfrm>
              <a:off x="4325581" y="3429350"/>
              <a:ext cx="670006" cy="414913"/>
            </a:xfrm>
            <a:prstGeom prst="leftRightArrow">
              <a:avLst/>
            </a:prstGeom>
            <a:gradFill rotWithShape="1">
              <a:gsLst>
                <a:gs pos="0">
                  <a:srgbClr val="C0504D">
                    <a:tint val="1000"/>
                    <a:satMod val="255000"/>
                  </a:srgbClr>
                </a:gs>
                <a:gs pos="55000">
                  <a:srgbClr val="C0504D">
                    <a:tint val="12000"/>
                    <a:satMod val="255000"/>
                  </a:srgbClr>
                </a:gs>
                <a:gs pos="100000">
                  <a:srgbClr val="C0504D">
                    <a:tint val="45000"/>
                    <a:satMod val="250000"/>
                  </a:srgbClr>
                </a:gs>
              </a:gsLst>
              <a:path path="circle">
                <a:fillToRect l="-40000" t="-90000" r="140000" b="190000"/>
              </a:path>
            </a:gradFill>
            <a:ln w="9525" cap="flat" cmpd="sng" algn="ctr">
              <a:solidFill>
                <a:srgbClr val="C0504D"/>
              </a:solidFill>
              <a:prstDash val="solid"/>
            </a:ln>
            <a:effectLst>
              <a:outerShdw blurRad="51500" dist="25400" dir="5400000" rotWithShape="0">
                <a:srgbClr val="000000">
                  <a:alpha val="40000"/>
                </a:srgbClr>
              </a:out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TW" altLang="en-US" sz="1800" b="0" i="0" u="none" strike="noStrike" kern="0" cap="none" spc="0" normalizeH="0" baseline="0" noProof="0">
                <a:ln>
                  <a:noFill/>
                </a:ln>
                <a:solidFill>
                  <a:prstClr val="black"/>
                </a:solidFill>
                <a:effectLst/>
                <a:uLnTx/>
                <a:uFillTx/>
                <a:latin typeface="微軟正黑體" panose="020B0604030504040204" pitchFamily="34" charset="-120"/>
                <a:ea typeface="微軟正黑體" panose="020B0604030504040204" pitchFamily="34" charset="-120"/>
              </a:endParaRPr>
            </a:p>
          </p:txBody>
        </p:sp>
      </p:grpSp>
      <p:sp>
        <p:nvSpPr>
          <p:cNvPr id="274" name="矩形 2"/>
          <p:cNvSpPr>
            <a:spLocks noChangeArrowheads="1"/>
          </p:cNvSpPr>
          <p:nvPr/>
        </p:nvSpPr>
        <p:spPr bwMode="auto">
          <a:xfrm>
            <a:off x="7016074" y="4687526"/>
            <a:ext cx="1474626" cy="7017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lvl="0">
              <a:buNone/>
            </a:pPr>
            <a:r>
              <a:rPr lang="zh-TW" altLang="en-US" sz="1800" dirty="0">
                <a:solidFill>
                  <a:sysClr val="windowText" lastClr="000000"/>
                </a:solidFill>
                <a:latin typeface="微軟正黑體" panose="020B0604030504040204" pitchFamily="34" charset="-120"/>
                <a:ea typeface="微軟正黑體" panose="020B0604030504040204" pitchFamily="34" charset="-120"/>
                <a:cs typeface="Times New Roman" pitchFamily="18" charset="0"/>
              </a:rPr>
              <a:t>永續</a:t>
            </a:r>
            <a:r>
              <a:rPr lang="zh-TW" altLang="en-US" sz="1800" dirty="0" smtClean="0">
                <a:solidFill>
                  <a:sysClr val="windowText" lastClr="000000"/>
                </a:solidFill>
                <a:latin typeface="微軟正黑體" panose="020B0604030504040204" pitchFamily="34" charset="-120"/>
                <a:ea typeface="微軟正黑體" panose="020B0604030504040204" pitchFamily="34" charset="-120"/>
                <a:cs typeface="Times New Roman" pitchFamily="18" charset="0"/>
              </a:rPr>
              <a:t>農林</a:t>
            </a:r>
            <a:endParaRPr lang="en-US" altLang="zh-TW" sz="1800" dirty="0" smtClean="0">
              <a:solidFill>
                <a:sysClr val="windowText" lastClr="000000"/>
              </a:solidFill>
              <a:latin typeface="微軟正黑體" panose="020B0604030504040204" pitchFamily="34" charset="-120"/>
              <a:ea typeface="微軟正黑體" panose="020B0604030504040204" pitchFamily="34" charset="-120"/>
              <a:cs typeface="Times New Roman" pitchFamily="18" charset="0"/>
            </a:endParaRPr>
          </a:p>
          <a:p>
            <a:pPr lvl="0">
              <a:buNone/>
            </a:pPr>
            <a:r>
              <a:rPr lang="zh-TW" altLang="en-US" sz="1800" dirty="0" smtClean="0">
                <a:solidFill>
                  <a:sysClr val="windowText" lastClr="000000"/>
                </a:solidFill>
                <a:latin typeface="微軟正黑體" panose="020B0604030504040204" pitchFamily="34" charset="-120"/>
                <a:ea typeface="微軟正黑體" panose="020B0604030504040204" pitchFamily="34" charset="-120"/>
                <a:cs typeface="Times New Roman" pitchFamily="18" charset="0"/>
              </a:rPr>
              <a:t>漁</a:t>
            </a:r>
            <a:r>
              <a:rPr lang="zh-TW" altLang="en-US" sz="1800" dirty="0">
                <a:solidFill>
                  <a:sysClr val="windowText" lastClr="000000"/>
                </a:solidFill>
                <a:latin typeface="微軟正黑體" panose="020B0604030504040204" pitchFamily="34" charset="-120"/>
                <a:ea typeface="微軟正黑體" panose="020B0604030504040204" pitchFamily="34" charset="-120"/>
                <a:cs typeface="Times New Roman" pitchFamily="18" charset="0"/>
              </a:rPr>
              <a:t>牧經營</a:t>
            </a:r>
          </a:p>
        </p:txBody>
      </p:sp>
      <p:sp>
        <p:nvSpPr>
          <p:cNvPr id="275" name="矩形 2"/>
          <p:cNvSpPr>
            <a:spLocks noChangeArrowheads="1"/>
          </p:cNvSpPr>
          <p:nvPr/>
        </p:nvSpPr>
        <p:spPr bwMode="auto">
          <a:xfrm>
            <a:off x="8219741" y="3027577"/>
            <a:ext cx="1474626"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1" lang="zh-TW" altLang="en-US"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rPr>
              <a:t>永續交通</a:t>
            </a:r>
            <a:endParaRPr kumimoji="1" lang="en-US" altLang="zh-TW"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zh-TW" altLang="en-US" sz="1800" kern="0" dirty="0">
                <a:solidFill>
                  <a:prstClr val="black"/>
                </a:solidFill>
                <a:latin typeface="微軟正黑體" panose="020B0604030504040204" pitchFamily="34" charset="-120"/>
                <a:ea typeface="微軟正黑體" panose="020B0604030504040204" pitchFamily="34" charset="-120"/>
                <a:cs typeface="Times New Roman" pitchFamily="18" charset="0"/>
              </a:rPr>
              <a:t>運輸系統</a:t>
            </a:r>
            <a:endParaRPr kumimoji="1" lang="zh-TW" altLang="en-US" sz="1800" b="0" i="0" u="none" strike="noStrike" kern="0" cap="none" spc="0" normalizeH="0" baseline="0" noProof="0" dirty="0" smtClean="0">
              <a:ln>
                <a:noFill/>
              </a:ln>
              <a:solidFill>
                <a:prstClr val="black"/>
              </a:solidFill>
              <a:effectLst/>
              <a:uLnTx/>
              <a:uFillTx/>
              <a:latin typeface="微軟正黑體" panose="020B0604030504040204" pitchFamily="34" charset="-120"/>
              <a:ea typeface="微軟正黑體" panose="020B0604030504040204" pitchFamily="34" charset="-120"/>
              <a:cs typeface="Times New Roman" pitchFamily="18" charset="0"/>
            </a:endParaRPr>
          </a:p>
        </p:txBody>
      </p:sp>
      <p:sp>
        <p:nvSpPr>
          <p:cNvPr id="276" name="矩形 2"/>
          <p:cNvSpPr>
            <a:spLocks noChangeArrowheads="1"/>
          </p:cNvSpPr>
          <p:nvPr/>
        </p:nvSpPr>
        <p:spPr bwMode="auto">
          <a:xfrm>
            <a:off x="7655801" y="1975966"/>
            <a:ext cx="1474626"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lvl="0">
              <a:buNone/>
            </a:pPr>
            <a:r>
              <a:rPr lang="zh-TW" altLang="en-US" sz="1800" dirty="0">
                <a:solidFill>
                  <a:sysClr val="windowText" lastClr="000000"/>
                </a:solidFill>
                <a:latin typeface="微軟正黑體" panose="020B0604030504040204" pitchFamily="34" charset="-120"/>
                <a:ea typeface="微軟正黑體" panose="020B0604030504040204" pitchFamily="34" charset="-120"/>
                <a:cs typeface="Times New Roman" pitchFamily="18" charset="0"/>
              </a:rPr>
              <a:t>轉型綠色</a:t>
            </a:r>
            <a:r>
              <a:rPr lang="en-US" altLang="zh-TW" sz="1800" dirty="0">
                <a:solidFill>
                  <a:sysClr val="windowText" lastClr="000000"/>
                </a:solidFill>
                <a:latin typeface="微軟正黑體" panose="020B0604030504040204" pitchFamily="34" charset="-120"/>
                <a:ea typeface="微軟正黑體" panose="020B0604030504040204" pitchFamily="34" charset="-120"/>
                <a:cs typeface="Times New Roman" pitchFamily="18" charset="0"/>
              </a:rPr>
              <a:t/>
            </a:r>
            <a:br>
              <a:rPr lang="en-US" altLang="zh-TW" sz="1800" dirty="0">
                <a:solidFill>
                  <a:sysClr val="windowText" lastClr="000000"/>
                </a:solidFill>
                <a:latin typeface="微軟正黑體" panose="020B0604030504040204" pitchFamily="34" charset="-120"/>
                <a:ea typeface="微軟正黑體" panose="020B0604030504040204" pitchFamily="34" charset="-120"/>
                <a:cs typeface="Times New Roman" pitchFamily="18" charset="0"/>
              </a:rPr>
            </a:br>
            <a:r>
              <a:rPr lang="zh-TW" altLang="en-US" sz="1800" dirty="0">
                <a:solidFill>
                  <a:sysClr val="windowText" lastClr="000000"/>
                </a:solidFill>
                <a:latin typeface="微軟正黑體" panose="020B0604030504040204" pitchFamily="34" charset="-120"/>
                <a:ea typeface="微軟正黑體" panose="020B0604030504040204" pitchFamily="34" charset="-120"/>
                <a:cs typeface="Times New Roman" pitchFamily="18" charset="0"/>
              </a:rPr>
              <a:t>創新企業</a:t>
            </a:r>
          </a:p>
        </p:txBody>
      </p:sp>
      <p:sp>
        <p:nvSpPr>
          <p:cNvPr id="277" name="矩形 2"/>
          <p:cNvSpPr>
            <a:spLocks noChangeArrowheads="1"/>
          </p:cNvSpPr>
          <p:nvPr/>
        </p:nvSpPr>
        <p:spPr bwMode="auto">
          <a:xfrm>
            <a:off x="6286442" y="2036917"/>
            <a:ext cx="1474626" cy="7017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lvl="0">
              <a:buNone/>
            </a:pPr>
            <a:r>
              <a:rPr lang="zh-TW" altLang="en-US" sz="1800" dirty="0">
                <a:solidFill>
                  <a:sysClr val="windowText" lastClr="000000"/>
                </a:solidFill>
                <a:latin typeface="微軟正黑體" panose="020B0604030504040204" pitchFamily="34" charset="-120"/>
                <a:ea typeface="微軟正黑體" panose="020B0604030504040204" pitchFamily="34" charset="-120"/>
                <a:cs typeface="Times New Roman" pitchFamily="18" charset="0"/>
              </a:rPr>
              <a:t>低碳</a:t>
            </a:r>
            <a:r>
              <a:rPr lang="zh-TW" altLang="en-US" sz="1800" dirty="0" smtClean="0">
                <a:solidFill>
                  <a:sysClr val="windowText" lastClr="000000"/>
                </a:solidFill>
                <a:latin typeface="微軟正黑體" panose="020B0604030504040204" pitchFamily="34" charset="-120"/>
                <a:ea typeface="微軟正黑體" panose="020B0604030504040204" pitchFamily="34" charset="-120"/>
                <a:cs typeface="Times New Roman" pitchFamily="18" charset="0"/>
              </a:rPr>
              <a:t>能源</a:t>
            </a:r>
            <a:endParaRPr lang="en-US" altLang="zh-TW" sz="1800" dirty="0" smtClean="0">
              <a:solidFill>
                <a:sysClr val="windowText" lastClr="000000"/>
              </a:solidFill>
              <a:latin typeface="微軟正黑體" panose="020B0604030504040204" pitchFamily="34" charset="-120"/>
              <a:ea typeface="微軟正黑體" panose="020B0604030504040204" pitchFamily="34" charset="-120"/>
              <a:cs typeface="Times New Roman" pitchFamily="18" charset="0"/>
            </a:endParaRPr>
          </a:p>
          <a:p>
            <a:pPr lvl="0">
              <a:buNone/>
            </a:pPr>
            <a:r>
              <a:rPr lang="zh-TW" altLang="en-US" sz="1800" dirty="0" smtClean="0">
                <a:solidFill>
                  <a:sysClr val="windowText" lastClr="000000"/>
                </a:solidFill>
                <a:latin typeface="微軟正黑體" panose="020B0604030504040204" pitchFamily="34" charset="-120"/>
                <a:ea typeface="微軟正黑體" panose="020B0604030504040204" pitchFamily="34" charset="-120"/>
                <a:cs typeface="Times New Roman" pitchFamily="18" charset="0"/>
              </a:rPr>
              <a:t>效率</a:t>
            </a:r>
            <a:r>
              <a:rPr lang="zh-TW" altLang="en-US" sz="1800" dirty="0">
                <a:solidFill>
                  <a:sysClr val="windowText" lastClr="000000"/>
                </a:solidFill>
                <a:latin typeface="微軟正黑體" panose="020B0604030504040204" pitchFamily="34" charset="-120"/>
                <a:ea typeface="微軟正黑體" panose="020B0604030504040204" pitchFamily="34" charset="-120"/>
                <a:cs typeface="Times New Roman" pitchFamily="18" charset="0"/>
              </a:rPr>
              <a:t>提昇</a:t>
            </a:r>
          </a:p>
        </p:txBody>
      </p:sp>
      <p:sp>
        <p:nvSpPr>
          <p:cNvPr id="278" name="矩形 2"/>
          <p:cNvSpPr>
            <a:spLocks noChangeArrowheads="1"/>
          </p:cNvSpPr>
          <p:nvPr/>
        </p:nvSpPr>
        <p:spPr bwMode="auto">
          <a:xfrm>
            <a:off x="5587412" y="3083710"/>
            <a:ext cx="1474626"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lvl="0">
              <a:buNone/>
            </a:pPr>
            <a:r>
              <a:rPr lang="en-US" altLang="zh-TW" sz="1800" dirty="0">
                <a:solidFill>
                  <a:sysClr val="windowText" lastClr="000000"/>
                </a:solidFill>
                <a:latin typeface="Times New Roman" panose="02020603050405020304" pitchFamily="18" charset="0"/>
                <a:ea typeface="微軟正黑體" panose="020B0604030504040204" pitchFamily="34" charset="-120"/>
                <a:cs typeface="Times New Roman" panose="02020603050405020304" pitchFamily="18" charset="0"/>
              </a:rPr>
              <a:t>MRV</a:t>
            </a:r>
            <a:r>
              <a:rPr lang="zh-TW" altLang="en-US" sz="1800" dirty="0">
                <a:solidFill>
                  <a:sysClr val="windowText" lastClr="000000"/>
                </a:solidFill>
                <a:latin typeface="Times New Roman" panose="02020603050405020304" pitchFamily="18" charset="0"/>
                <a:ea typeface="微軟正黑體" panose="020B0604030504040204" pitchFamily="34" charset="-120"/>
                <a:cs typeface="Times New Roman" panose="02020603050405020304" pitchFamily="18" charset="0"/>
              </a:rPr>
              <a:t>建構</a:t>
            </a:r>
            <a:r>
              <a:rPr lang="en-US" altLang="zh-TW" sz="1800" dirty="0">
                <a:solidFill>
                  <a:sysClr val="windowText" lastClr="000000"/>
                </a:solidFill>
                <a:latin typeface="Times New Roman" panose="02020603050405020304" pitchFamily="18" charset="0"/>
                <a:ea typeface="微軟正黑體" panose="020B0604030504040204" pitchFamily="34" charset="-120"/>
                <a:cs typeface="Times New Roman" panose="02020603050405020304" pitchFamily="18" charset="0"/>
              </a:rPr>
              <a:t/>
            </a:r>
            <a:br>
              <a:rPr lang="en-US" altLang="zh-TW" sz="1800" dirty="0">
                <a:solidFill>
                  <a:sysClr val="windowText" lastClr="000000"/>
                </a:solidFill>
                <a:latin typeface="Times New Roman" panose="02020603050405020304" pitchFamily="18" charset="0"/>
                <a:ea typeface="微軟正黑體" panose="020B0604030504040204" pitchFamily="34" charset="-120"/>
                <a:cs typeface="Times New Roman" panose="02020603050405020304" pitchFamily="18" charset="0"/>
              </a:rPr>
            </a:br>
            <a:r>
              <a:rPr lang="zh-TW" altLang="en-US" sz="1800" dirty="0">
                <a:solidFill>
                  <a:sysClr val="windowText" lastClr="000000"/>
                </a:solidFill>
                <a:latin typeface="Times New Roman" panose="02020603050405020304" pitchFamily="18" charset="0"/>
                <a:ea typeface="微軟正黑體" panose="020B0604030504040204" pitchFamily="34" charset="-120"/>
                <a:cs typeface="Times New Roman" panose="02020603050405020304" pitchFamily="18" charset="0"/>
              </a:rPr>
              <a:t>總量管制</a:t>
            </a:r>
          </a:p>
        </p:txBody>
      </p:sp>
      <p:sp>
        <p:nvSpPr>
          <p:cNvPr id="279" name="矩形 2"/>
          <p:cNvSpPr>
            <a:spLocks noChangeArrowheads="1"/>
          </p:cNvSpPr>
          <p:nvPr/>
        </p:nvSpPr>
        <p:spPr bwMode="auto">
          <a:xfrm>
            <a:off x="5860960" y="4072108"/>
            <a:ext cx="1474626"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spcBef>
                <a:spcPct val="20000"/>
              </a:spcBef>
              <a:buFont typeface="Arial" pitchFamily="34" charset="0"/>
              <a:buChar char="•"/>
              <a:defRPr kumimoji="1" sz="2400">
                <a:solidFill>
                  <a:schemeClr val="tx1"/>
                </a:solidFill>
                <a:latin typeface="Georgia" pitchFamily="18" charset="0"/>
                <a:ea typeface="新細明體" pitchFamily="18" charset="-120"/>
              </a:defRPr>
            </a:lvl1pPr>
            <a:lvl2pPr marL="742950" indent="-285750">
              <a:spcBef>
                <a:spcPct val="20000"/>
              </a:spcBef>
              <a:buFont typeface="Arial" pitchFamily="34" charset="0"/>
              <a:buChar char="–"/>
              <a:defRPr kumimoji="1" sz="2000">
                <a:solidFill>
                  <a:schemeClr val="tx1"/>
                </a:solidFill>
                <a:latin typeface="Georgia" pitchFamily="18" charset="0"/>
                <a:ea typeface="新細明體" pitchFamily="18" charset="-120"/>
              </a:defRPr>
            </a:lvl2pPr>
            <a:lvl3pPr marL="1143000" indent="-228600">
              <a:spcBef>
                <a:spcPct val="20000"/>
              </a:spcBef>
              <a:buFont typeface="Arial" pitchFamily="34" charset="0"/>
              <a:buChar char="•"/>
              <a:defRPr kumimoji="1">
                <a:solidFill>
                  <a:schemeClr val="tx1"/>
                </a:solidFill>
                <a:latin typeface="Georgia" pitchFamily="18" charset="0"/>
                <a:ea typeface="新細明體" pitchFamily="18" charset="-120"/>
              </a:defRPr>
            </a:lvl3pPr>
            <a:lvl4pPr marL="16002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4pPr>
            <a:lvl5pPr marL="2057400" indent="-228600">
              <a:spcBef>
                <a:spcPct val="20000"/>
              </a:spcBef>
              <a:buFont typeface="Arial" pitchFamily="34" charset="0"/>
              <a:buChar char="»"/>
              <a:defRPr kumimoji="1" sz="1600">
                <a:solidFill>
                  <a:schemeClr val="tx1"/>
                </a:solidFill>
                <a:latin typeface="Georgia" pitchFamily="18" charset="0"/>
                <a:ea typeface="新細明體" pitchFamily="18" charset="-120"/>
              </a:defRPr>
            </a:lvl5pPr>
            <a:lvl6pPr marL="25146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6pPr>
            <a:lvl7pPr marL="29718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7pPr>
            <a:lvl8pPr marL="34290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8pPr>
            <a:lvl9pPr marL="3886200" indent="-228600" eaLnBrk="0" fontAlgn="base" hangingPunct="0">
              <a:spcBef>
                <a:spcPct val="20000"/>
              </a:spcBef>
              <a:spcAft>
                <a:spcPct val="0"/>
              </a:spcAft>
              <a:buFont typeface="Arial" pitchFamily="34" charset="0"/>
              <a:buChar char="»"/>
              <a:defRPr kumimoji="1" sz="1600">
                <a:solidFill>
                  <a:schemeClr val="tx1"/>
                </a:solidFill>
                <a:latin typeface="Georgia" pitchFamily="18" charset="0"/>
                <a:ea typeface="新細明體" pitchFamily="18" charset="-120"/>
              </a:defRPr>
            </a:lvl9pPr>
          </a:lstStyle>
          <a:p>
            <a:pPr lvl="0">
              <a:buNone/>
            </a:pPr>
            <a:r>
              <a:rPr lang="zh-TW" altLang="en-US" sz="1800" dirty="0">
                <a:solidFill>
                  <a:sysClr val="windowText" lastClr="000000"/>
                </a:solidFill>
                <a:latin typeface="微軟正黑體" panose="020B0604030504040204" pitchFamily="34" charset="-120"/>
                <a:ea typeface="微軟正黑體" panose="020B0604030504040204" pitchFamily="34" charset="-120"/>
                <a:cs typeface="Times New Roman" pitchFamily="18" charset="0"/>
              </a:rPr>
              <a:t>資源</a:t>
            </a:r>
            <a:r>
              <a:rPr lang="en-US" altLang="zh-TW" sz="1800" dirty="0" err="1">
                <a:solidFill>
                  <a:sysClr val="windowText" lastClr="000000"/>
                </a:solidFill>
                <a:latin typeface="微軟正黑體" panose="020B0604030504040204" pitchFamily="34" charset="-120"/>
                <a:ea typeface="微軟正黑體" panose="020B0604030504040204" pitchFamily="34" charset="-120"/>
                <a:cs typeface="Times New Roman" pitchFamily="18" charset="0"/>
              </a:rPr>
              <a:t>循環</a:t>
            </a:r>
            <a:r>
              <a:rPr lang="en-US" altLang="zh-TW" sz="1800" dirty="0">
                <a:solidFill>
                  <a:sysClr val="windowText" lastClr="000000"/>
                </a:solidFill>
                <a:latin typeface="微軟正黑體" panose="020B0604030504040204" pitchFamily="34" charset="-120"/>
                <a:ea typeface="微軟正黑體" panose="020B0604030504040204" pitchFamily="34" charset="-120"/>
                <a:cs typeface="Times New Roman" pitchFamily="18" charset="0"/>
              </a:rPr>
              <a:t/>
            </a:r>
            <a:br>
              <a:rPr lang="en-US" altLang="zh-TW" sz="1800" dirty="0">
                <a:solidFill>
                  <a:sysClr val="windowText" lastClr="000000"/>
                </a:solidFill>
                <a:latin typeface="微軟正黑體" panose="020B0604030504040204" pitchFamily="34" charset="-120"/>
                <a:ea typeface="微軟正黑體" panose="020B0604030504040204" pitchFamily="34" charset="-120"/>
                <a:cs typeface="Times New Roman" pitchFamily="18" charset="0"/>
              </a:rPr>
            </a:br>
            <a:r>
              <a:rPr lang="en-US" altLang="zh-TW" sz="1800" dirty="0" err="1">
                <a:solidFill>
                  <a:sysClr val="windowText" lastClr="000000"/>
                </a:solidFill>
                <a:latin typeface="微軟正黑體" panose="020B0604030504040204" pitchFamily="34" charset="-120"/>
                <a:ea typeface="微軟正黑體" panose="020B0604030504040204" pitchFamily="34" charset="-120"/>
                <a:cs typeface="Times New Roman" pitchFamily="18" charset="0"/>
              </a:rPr>
              <a:t>利用社會</a:t>
            </a:r>
            <a:endParaRPr lang="zh-TW" altLang="en-US" sz="1800" dirty="0">
              <a:solidFill>
                <a:sysClr val="windowText" lastClr="000000"/>
              </a:solidFill>
              <a:latin typeface="微軟正黑體" panose="020B0604030504040204" pitchFamily="34" charset="-120"/>
              <a:ea typeface="微軟正黑體" panose="020B0604030504040204" pitchFamily="34" charset="-120"/>
              <a:cs typeface="Times New Roman" pitchFamily="18" charset="0"/>
            </a:endParaRPr>
          </a:p>
        </p:txBody>
      </p:sp>
    </p:spTree>
    <p:extLst>
      <p:ext uri="{BB962C8B-B14F-4D97-AF65-F5344CB8AC3E}">
        <p14:creationId xmlns:p14="http://schemas.microsoft.com/office/powerpoint/2010/main" xmlns="" val="1517963683"/>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350838" y="1016473"/>
            <a:ext cx="4679950" cy="954107"/>
          </a:xfrm>
          <a:prstGeom prst="rect">
            <a:avLst/>
          </a:prstGeom>
          <a:gradFill>
            <a:gsLst>
              <a:gs pos="0">
                <a:srgbClr val="FFFFFF"/>
              </a:gs>
              <a:gs pos="100000">
                <a:srgbClr val="33CCFF"/>
              </a:gs>
            </a:gsLst>
            <a:lin ang="0" scaled="1"/>
          </a:gradFill>
          <a:ln>
            <a:solidFill>
              <a:schemeClr val="tx2">
                <a:lumMod val="95000"/>
                <a:lumOff val="5000"/>
              </a:schemeClr>
            </a:solidFill>
          </a:ln>
        </p:spPr>
        <p:txBody>
          <a:bodyPr>
            <a:spAutoFit/>
          </a:bodyPr>
          <a:lstStyle/>
          <a:p>
            <a:pPr fontAlgn="auto">
              <a:spcBef>
                <a:spcPts val="0"/>
              </a:spcBef>
              <a:spcAft>
                <a:spcPts val="0"/>
              </a:spcAft>
              <a:defRPr/>
            </a:pPr>
            <a:r>
              <a:rPr kumimoji="0" lang="zh-TW" altLang="en-US" b="1" kern="0" dirty="0" smtClean="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rPr>
              <a:t>根據</a:t>
            </a:r>
            <a:r>
              <a:rPr kumimoji="0" lang="en-US" altLang="zh-TW"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rPr>
              <a:t>COP21</a:t>
            </a:r>
            <a:r>
              <a:rPr kumimoji="0" lang="zh-TW" altLang="en-US"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rPr>
              <a:t>巴黎</a:t>
            </a:r>
            <a:r>
              <a:rPr kumimoji="0" lang="zh-TW" altLang="en-US" b="1" kern="0" dirty="0" smtClean="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rPr>
              <a:t>協定規定</a:t>
            </a:r>
            <a:r>
              <a:rPr kumimoji="0" lang="en-US" altLang="zh-TW"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rPr>
              <a:t/>
            </a:r>
            <a:br>
              <a:rPr kumimoji="0" lang="en-US" altLang="zh-TW"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rPr>
            </a:br>
            <a:r>
              <a:rPr kumimoji="0" lang="zh-TW" altLang="en-US"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rPr>
              <a:t>定期檢討溫室氣體減量目標</a:t>
            </a:r>
            <a:endParaRPr kumimoji="0" lang="en-US" altLang="zh-TW"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37891" name="文字方塊 15"/>
          <p:cNvSpPr txBox="1">
            <a:spLocks noChangeArrowheads="1"/>
          </p:cNvSpPr>
          <p:nvPr/>
        </p:nvSpPr>
        <p:spPr bwMode="auto">
          <a:xfrm>
            <a:off x="312071" y="2087114"/>
            <a:ext cx="4903788" cy="3046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179388" indent="-179388"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eaLnBrk="1" hangingPunct="1">
              <a:spcBef>
                <a:spcPts val="600"/>
              </a:spcBef>
              <a:spcAft>
                <a:spcPts val="600"/>
              </a:spcAft>
              <a:buClrTx/>
              <a:buFontTx/>
              <a:buChar char="•"/>
            </a:pPr>
            <a:r>
              <a:rPr lang="zh-TW" altLang="en-US" sz="2600" dirty="0" smtClean="0">
                <a:ea typeface="微軟正黑體" pitchFamily="34" charset="-120"/>
              </a:rPr>
              <a:t>制訂</a:t>
            </a:r>
            <a:r>
              <a:rPr lang="zh-TW" altLang="en-US" sz="2600" dirty="0">
                <a:ea typeface="微軟正黑體" pitchFamily="34" charset="-120"/>
              </a:rPr>
              <a:t>每五年為一期之</a:t>
            </a:r>
            <a:r>
              <a:rPr lang="zh-TW" altLang="en-US" sz="2600" b="1" dirty="0">
                <a:solidFill>
                  <a:srgbClr val="7030A0"/>
                </a:solidFill>
                <a:ea typeface="微軟正黑體" pitchFamily="34" charset="-120"/>
              </a:rPr>
              <a:t>「階段管制目標」</a:t>
            </a:r>
            <a:r>
              <a:rPr lang="zh-TW" altLang="en-US" sz="2600" dirty="0">
                <a:ea typeface="微軟正黑體" pitchFamily="34" charset="-120"/>
              </a:rPr>
              <a:t>，逐期推動</a:t>
            </a:r>
            <a:r>
              <a:rPr lang="zh-TW" altLang="en-US" sz="2600" dirty="0" smtClean="0">
                <a:ea typeface="微軟正黑體" pitchFamily="34" charset="-120"/>
              </a:rPr>
              <a:t>落實，並依據巴黎協定，滾動檢討修訂。</a:t>
            </a:r>
            <a:endParaRPr lang="en-US" altLang="zh-TW" sz="2600" dirty="0">
              <a:ea typeface="微軟正黑體" pitchFamily="34" charset="-120"/>
            </a:endParaRPr>
          </a:p>
          <a:p>
            <a:pPr eaLnBrk="1" hangingPunct="1">
              <a:spcBef>
                <a:spcPts val="600"/>
              </a:spcBef>
              <a:spcAft>
                <a:spcPts val="600"/>
              </a:spcAft>
              <a:buClrTx/>
              <a:buFontTx/>
              <a:buChar char="•"/>
            </a:pPr>
            <a:r>
              <a:rPr lang="zh-TW" altLang="en-US" sz="2600" dirty="0">
                <a:ea typeface="微軟正黑體" pitchFamily="34" charset="-120"/>
              </a:rPr>
              <a:t>跨部會研訂推動「</a:t>
            </a:r>
            <a:r>
              <a:rPr lang="zh-TW" altLang="zh-TW" sz="2600" dirty="0">
                <a:ea typeface="微軟正黑體" pitchFamily="34" charset="-120"/>
              </a:rPr>
              <a:t>國家因應氣候變遷行動</a:t>
            </a:r>
            <a:r>
              <a:rPr lang="zh-TW" altLang="en-US" sz="2600" dirty="0">
                <a:ea typeface="微軟正黑體" pitchFamily="34" charset="-120"/>
              </a:rPr>
              <a:t>綱領」、「</a:t>
            </a:r>
            <a:r>
              <a:rPr lang="zh-TW" altLang="zh-TW" sz="2600" dirty="0">
                <a:ea typeface="微軟正黑體" pitchFamily="34" charset="-120"/>
              </a:rPr>
              <a:t>溫室氣體減量推動</a:t>
            </a:r>
            <a:r>
              <a:rPr lang="zh-TW" altLang="en-US" sz="2600" dirty="0">
                <a:ea typeface="微軟正黑體" pitchFamily="34" charset="-120"/>
              </a:rPr>
              <a:t>方案」及「部門溫室氣體排放管制行動方案」</a:t>
            </a:r>
            <a:r>
              <a:rPr lang="zh-TW" altLang="en-US" sz="2600" dirty="0" smtClean="0">
                <a:ea typeface="微軟正黑體" pitchFamily="34" charset="-120"/>
              </a:rPr>
              <a:t>。</a:t>
            </a:r>
            <a:endParaRPr lang="en-US" altLang="zh-TW" sz="2600" dirty="0">
              <a:ea typeface="微軟正黑體" pitchFamily="34" charset="-120"/>
            </a:endParaRPr>
          </a:p>
        </p:txBody>
      </p:sp>
      <p:sp>
        <p:nvSpPr>
          <p:cNvPr id="15" name="Rectangle 2"/>
          <p:cNvSpPr>
            <a:spLocks noGrp="1" noChangeArrowheads="1"/>
          </p:cNvSpPr>
          <p:nvPr>
            <p:ph type="title"/>
          </p:nvPr>
        </p:nvSpPr>
        <p:spPr>
          <a:xfrm>
            <a:off x="363538" y="0"/>
            <a:ext cx="9410700" cy="628650"/>
          </a:xfrm>
        </p:spPr>
        <p:txBody>
          <a:bodyPr/>
          <a:lstStyle/>
          <a:p>
            <a:pPr>
              <a:defRPr/>
            </a:pPr>
            <a:r>
              <a:rPr lang="zh-TW" altLang="en-US" sz="4000" kern="1200" dirty="0" smtClean="0">
                <a:solidFill>
                  <a:srgbClr val="003366"/>
                </a:solidFill>
                <a:latin typeface="Times New Roman" panose="02020603050405020304" pitchFamily="18" charset="0"/>
                <a:ea typeface="微軟正黑體" panose="020B0604030504040204" pitchFamily="34" charset="-120"/>
                <a:cs typeface="Times New Roman" panose="02020603050405020304" pitchFamily="18" charset="0"/>
              </a:rPr>
              <a:t>結語</a:t>
            </a:r>
            <a:endParaRPr lang="zh-TW" altLang="en-US" sz="4000" kern="1200" dirty="0">
              <a:solidFill>
                <a:srgbClr val="003366"/>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37895" name="AutoShape 79"/>
          <p:cNvSpPr>
            <a:spLocks noChangeArrowheads="1"/>
          </p:cNvSpPr>
          <p:nvPr/>
        </p:nvSpPr>
        <p:spPr bwMode="auto">
          <a:xfrm>
            <a:off x="-12700" y="0"/>
            <a:ext cx="755650" cy="549275"/>
          </a:xfrm>
          <a:prstGeom prst="homePlate">
            <a:avLst>
              <a:gd name="adj" fmla="val 34393"/>
            </a:avLst>
          </a:prstGeom>
          <a:blipFill dpi="0" rotWithShape="1">
            <a:blip r:embed="rId3" cstate="print"/>
            <a:srcRect/>
            <a:tile tx="0" ty="0" sx="100000" sy="100000" flip="none" algn="tl"/>
          </a:blipFill>
          <a:ln w="9525">
            <a:solidFill>
              <a:schemeClr val="tx1"/>
            </a:solidFill>
            <a:miter lim="800000"/>
            <a:headEnd/>
            <a:tailEnd/>
          </a:ln>
        </p:spPr>
        <p:txBody>
          <a:bodyPr wrap="none" anchor="ctr"/>
          <a:lstStyle>
            <a:lvl1pPr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lang="zh-TW" altLang="en-US" sz="2400" b="1">
                <a:solidFill>
                  <a:srgbClr val="003366"/>
                </a:solidFill>
                <a:ea typeface="微軟正黑體" pitchFamily="34" charset="-120"/>
              </a:rPr>
              <a:t>肆</a:t>
            </a:r>
          </a:p>
        </p:txBody>
      </p:sp>
      <p:sp>
        <p:nvSpPr>
          <p:cNvPr id="37896" name="Rectangle 3"/>
          <p:cNvSpPr>
            <a:spLocks noChangeArrowheads="1"/>
          </p:cNvSpPr>
          <p:nvPr/>
        </p:nvSpPr>
        <p:spPr bwMode="auto">
          <a:xfrm>
            <a:off x="596900" y="630238"/>
            <a:ext cx="8928100" cy="33337"/>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spcBef>
                <a:spcPct val="0"/>
              </a:spcBef>
              <a:buClrTx/>
              <a:buFontTx/>
              <a:buNone/>
            </a:pPr>
            <a:endParaRPr kumimoji="0" lang="zh-TW" altLang="en-US" sz="1200" b="1">
              <a:solidFill>
                <a:srgbClr val="000000"/>
              </a:solidFill>
              <a:ea typeface="微軟正黑體" pitchFamily="34" charset="-120"/>
            </a:endParaRPr>
          </a:p>
        </p:txBody>
      </p:sp>
      <p:sp>
        <p:nvSpPr>
          <p:cNvPr id="9" name="矩形 8"/>
          <p:cNvSpPr/>
          <p:nvPr/>
        </p:nvSpPr>
        <p:spPr>
          <a:xfrm>
            <a:off x="5215859" y="1010789"/>
            <a:ext cx="4309141" cy="954107"/>
          </a:xfrm>
          <a:prstGeom prst="rect">
            <a:avLst/>
          </a:prstGeom>
          <a:gradFill>
            <a:gsLst>
              <a:gs pos="0">
                <a:srgbClr val="FFFFFF"/>
              </a:gs>
              <a:gs pos="100000">
                <a:srgbClr val="33CCFF"/>
              </a:gs>
            </a:gsLst>
            <a:lin ang="0" scaled="1"/>
          </a:gradFill>
          <a:ln>
            <a:solidFill>
              <a:schemeClr val="tx2">
                <a:lumMod val="95000"/>
                <a:lumOff val="5000"/>
              </a:schemeClr>
            </a:solidFill>
          </a:ln>
        </p:spPr>
        <p:txBody>
          <a:bodyPr wrap="square">
            <a:spAutoFit/>
          </a:bodyPr>
          <a:lstStyle/>
          <a:p>
            <a:pPr fontAlgn="auto">
              <a:spcBef>
                <a:spcPts val="0"/>
              </a:spcBef>
              <a:spcAft>
                <a:spcPts val="0"/>
              </a:spcAft>
              <a:defRPr/>
            </a:pPr>
            <a:r>
              <a:rPr kumimoji="0" lang="zh-TW" altLang="en-US" b="1" kern="0" dirty="0" smtClean="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rPr>
              <a:t>行政院層級專責辦公室</a:t>
            </a:r>
            <a:endParaRPr kumimoji="0" lang="en-US" altLang="zh-TW" b="1" kern="0" dirty="0" smtClean="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endParaRPr>
          </a:p>
          <a:p>
            <a:pPr fontAlgn="auto">
              <a:spcBef>
                <a:spcPts val="0"/>
              </a:spcBef>
              <a:spcAft>
                <a:spcPts val="0"/>
              </a:spcAft>
              <a:defRPr/>
            </a:pPr>
            <a:r>
              <a:rPr kumimoji="0" lang="zh-TW" altLang="zh-TW" b="1" kern="0" dirty="0" smtClean="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rPr>
              <a:t>跨部會聯繫</a:t>
            </a:r>
            <a:r>
              <a:rPr kumimoji="0" lang="zh-TW" altLang="zh-TW"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rPr>
              <a:t>及整合</a:t>
            </a:r>
            <a:endParaRPr kumimoji="0" lang="en-US" altLang="zh-TW"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10" name="文字方塊 15"/>
          <p:cNvSpPr txBox="1">
            <a:spLocks noChangeArrowheads="1"/>
          </p:cNvSpPr>
          <p:nvPr/>
        </p:nvSpPr>
        <p:spPr bwMode="auto">
          <a:xfrm>
            <a:off x="5173917" y="2103772"/>
            <a:ext cx="4601679" cy="38933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179388" indent="-179388"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eaLnBrk="1" hangingPunct="1">
              <a:spcBef>
                <a:spcPts val="600"/>
              </a:spcBef>
              <a:spcAft>
                <a:spcPts val="600"/>
              </a:spcAft>
              <a:buClrTx/>
              <a:buFontTx/>
              <a:buChar char="•"/>
            </a:pPr>
            <a:r>
              <a:rPr lang="zh-TW" altLang="en-US" sz="2600" dirty="0">
                <a:ea typeface="微軟正黑體" pitchFamily="34" charset="-120"/>
              </a:rPr>
              <a:t>行政院設立專責之</a:t>
            </a:r>
            <a:r>
              <a:rPr lang="zh-TW" altLang="en-US" sz="2600" b="1" dirty="0">
                <a:solidFill>
                  <a:srgbClr val="7030A0"/>
                </a:solidFill>
                <a:ea typeface="微軟正黑體" pitchFamily="34" charset="-120"/>
              </a:rPr>
              <a:t>能源及減碳辦公室</a:t>
            </a:r>
            <a:r>
              <a:rPr lang="zh-TW" altLang="en-US" sz="2600" dirty="0">
                <a:ea typeface="微軟正黑體" pitchFamily="34" charset="-120"/>
              </a:rPr>
              <a:t>，統籌整合跨部會協調與合作，滾動檢討執行成效。</a:t>
            </a:r>
            <a:endParaRPr lang="en-US" altLang="zh-TW" sz="2600" dirty="0">
              <a:ea typeface="微軟正黑體" pitchFamily="34" charset="-120"/>
            </a:endParaRPr>
          </a:p>
          <a:p>
            <a:pPr eaLnBrk="1" hangingPunct="1">
              <a:spcBef>
                <a:spcPts val="600"/>
              </a:spcBef>
              <a:spcAft>
                <a:spcPts val="600"/>
              </a:spcAft>
              <a:buClrTx/>
              <a:buFontTx/>
              <a:buChar char="•"/>
            </a:pPr>
            <a:r>
              <a:rPr lang="zh-TW" altLang="en-US" sz="2600" dirty="0" smtClean="0">
                <a:ea typeface="微軟正黑體" pitchFamily="34" charset="-120"/>
              </a:rPr>
              <a:t>建立</a:t>
            </a:r>
            <a:r>
              <a:rPr lang="zh-TW" altLang="en-US" sz="2600" b="1" dirty="0">
                <a:solidFill>
                  <a:srgbClr val="7030A0"/>
                </a:solidFill>
                <a:ea typeface="微軟正黑體" pitchFamily="34" charset="-120"/>
              </a:rPr>
              <a:t>夥伴關係</a:t>
            </a:r>
            <a:r>
              <a:rPr lang="zh-TW" altLang="en-US" sz="2600" dirty="0">
                <a:ea typeface="微軟正黑體" pitchFamily="34" charset="-120"/>
              </a:rPr>
              <a:t>，做大內需市場，引導產業發展，共同執行低碳綠能工作，激勵</a:t>
            </a:r>
            <a:r>
              <a:rPr lang="zh-TW" altLang="en-US" sz="2600">
                <a:ea typeface="微軟正黑體" pitchFamily="34" charset="-120"/>
              </a:rPr>
              <a:t>市場</a:t>
            </a:r>
            <a:r>
              <a:rPr lang="zh-TW" altLang="en-US" sz="2600" smtClean="0">
                <a:ea typeface="微軟正黑體" pitchFamily="34" charset="-120"/>
              </a:rPr>
              <a:t>機制</a:t>
            </a:r>
            <a:r>
              <a:rPr lang="zh-TW" altLang="en-US" sz="2600">
                <a:ea typeface="微軟正黑體" pitchFamily="34" charset="-120"/>
              </a:rPr>
              <a:t>。</a:t>
            </a:r>
            <a:endParaRPr lang="en-US" altLang="zh-TW" sz="2600" dirty="0">
              <a:ea typeface="微軟正黑體" pitchFamily="34" charset="-120"/>
            </a:endParaRPr>
          </a:p>
          <a:p>
            <a:pPr eaLnBrk="1" hangingPunct="1">
              <a:spcBef>
                <a:spcPct val="0"/>
              </a:spcBef>
              <a:spcAft>
                <a:spcPts val="600"/>
              </a:spcAft>
              <a:buClrTx/>
              <a:buFontTx/>
              <a:buChar char="•"/>
            </a:pPr>
            <a:endParaRPr lang="zh-TW" altLang="en-US" sz="2400" dirty="0">
              <a:ea typeface="微軟正黑體" pitchFamily="34" charset="-120"/>
            </a:endParaRPr>
          </a:p>
        </p:txBody>
      </p:sp>
    </p:spTree>
    <p:extLst>
      <p:ext uri="{BB962C8B-B14F-4D97-AF65-F5344CB8AC3E}">
        <p14:creationId xmlns:p14="http://schemas.microsoft.com/office/powerpoint/2010/main" xmlns="" val="3835575099"/>
      </p:ext>
    </p:extLst>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544238" y="1024107"/>
            <a:ext cx="4135437" cy="954107"/>
          </a:xfrm>
          <a:prstGeom prst="rect">
            <a:avLst/>
          </a:prstGeom>
          <a:gradFill>
            <a:gsLst>
              <a:gs pos="0">
                <a:srgbClr val="FFFFFF"/>
              </a:gs>
              <a:gs pos="100000">
                <a:srgbClr val="33CCFF"/>
              </a:gs>
            </a:gsLst>
            <a:lin ang="0" scaled="1"/>
          </a:gradFill>
          <a:ln>
            <a:solidFill>
              <a:schemeClr val="tx2">
                <a:lumMod val="95000"/>
                <a:lumOff val="5000"/>
              </a:schemeClr>
            </a:solidFill>
          </a:ln>
        </p:spPr>
        <p:txBody>
          <a:bodyPr>
            <a:spAutoFit/>
          </a:bodyPr>
          <a:lstStyle/>
          <a:p>
            <a:pPr fontAlgn="auto">
              <a:spcBef>
                <a:spcPts val="0"/>
              </a:spcBef>
              <a:spcAft>
                <a:spcPts val="0"/>
              </a:spcAft>
              <a:defRPr/>
            </a:pPr>
            <a:r>
              <a:rPr kumimoji="0" lang="zh-TW" altLang="en-US"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rPr>
              <a:t>強化與友好國家</a:t>
            </a:r>
            <a:r>
              <a:rPr kumimoji="0" lang="en-US" altLang="zh-TW"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rPr>
              <a:t/>
            </a:r>
            <a:br>
              <a:rPr kumimoji="0" lang="en-US" altLang="zh-TW"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rPr>
            </a:br>
            <a:r>
              <a:rPr kumimoji="0" lang="zh-TW" altLang="en-US"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rPr>
              <a:t>氣候變遷合作交流</a:t>
            </a:r>
            <a:endParaRPr kumimoji="0" lang="en-US" altLang="zh-TW"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38915" name="文字方塊 15"/>
          <p:cNvSpPr txBox="1">
            <a:spLocks noChangeArrowheads="1"/>
          </p:cNvSpPr>
          <p:nvPr/>
        </p:nvSpPr>
        <p:spPr bwMode="auto">
          <a:xfrm>
            <a:off x="444333" y="2118575"/>
            <a:ext cx="4314279" cy="34470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179388" indent="-179388"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eaLnBrk="1" hangingPunct="1">
              <a:spcBef>
                <a:spcPct val="0"/>
              </a:spcBef>
              <a:spcAft>
                <a:spcPts val="600"/>
              </a:spcAft>
              <a:buClrTx/>
              <a:buFontTx/>
              <a:buChar char="•"/>
            </a:pPr>
            <a:r>
              <a:rPr lang="zh-TW" altLang="en-US" sz="2600" dirty="0">
                <a:ea typeface="微軟正黑體" pitchFamily="34" charset="-120"/>
              </a:rPr>
              <a:t>實質參與</a:t>
            </a:r>
            <a:r>
              <a:rPr lang="zh-TW" altLang="en-US" sz="2600" b="1" dirty="0">
                <a:solidFill>
                  <a:srgbClr val="7030A0"/>
                </a:solidFill>
                <a:ea typeface="微軟正黑體" pitchFamily="34" charset="-120"/>
              </a:rPr>
              <a:t>聯合國氣候變化綱要公約</a:t>
            </a:r>
            <a:r>
              <a:rPr lang="en-US" altLang="zh-TW" sz="2600" b="1" dirty="0">
                <a:solidFill>
                  <a:srgbClr val="7030A0"/>
                </a:solidFill>
                <a:ea typeface="微軟正黑體" pitchFamily="34" charset="-120"/>
              </a:rPr>
              <a:t>(UNFCCC)</a:t>
            </a:r>
            <a:r>
              <a:rPr lang="zh-TW" altLang="en-US" sz="2600" dirty="0">
                <a:ea typeface="微軟正黑體" pitchFamily="34" charset="-120"/>
              </a:rPr>
              <a:t>會議活動</a:t>
            </a:r>
            <a:r>
              <a:rPr lang="zh-TW" altLang="en-US" sz="2600" dirty="0" smtClean="0">
                <a:ea typeface="微軟正黑體" pitchFamily="34" charset="-120"/>
              </a:rPr>
              <a:t>，主動</a:t>
            </a:r>
            <a:r>
              <a:rPr lang="zh-TW" altLang="en-US" sz="2600" dirty="0">
                <a:ea typeface="微軟正黑體" pitchFamily="34" charset="-120"/>
              </a:rPr>
              <a:t>遵循「巴黎協定</a:t>
            </a:r>
            <a:r>
              <a:rPr lang="zh-TW" altLang="en-US" sz="2600" dirty="0" smtClean="0">
                <a:ea typeface="微軟正黑體" pitchFamily="34" charset="-120"/>
              </a:rPr>
              <a:t>」相關</a:t>
            </a:r>
            <a:r>
              <a:rPr lang="zh-TW" altLang="en-US" sz="2600" dirty="0">
                <a:ea typeface="微軟正黑體" pitchFamily="34" charset="-120"/>
              </a:rPr>
              <a:t>規定。</a:t>
            </a:r>
            <a:endParaRPr lang="en-US" altLang="zh-TW" sz="2600" dirty="0">
              <a:ea typeface="微軟正黑體" pitchFamily="34" charset="-120"/>
            </a:endParaRPr>
          </a:p>
          <a:p>
            <a:pPr eaLnBrk="1" hangingPunct="1">
              <a:spcBef>
                <a:spcPct val="0"/>
              </a:spcBef>
              <a:spcAft>
                <a:spcPts val="600"/>
              </a:spcAft>
              <a:buClrTx/>
              <a:buFontTx/>
              <a:buChar char="•"/>
            </a:pPr>
            <a:r>
              <a:rPr lang="zh-TW" altLang="en-US" sz="2600" dirty="0">
                <a:ea typeface="微軟正黑體" pitchFamily="34" charset="-120"/>
              </a:rPr>
              <a:t>拓展雙</a:t>
            </a:r>
            <a:r>
              <a:rPr lang="en-US" altLang="zh-TW" sz="2600" dirty="0">
                <a:ea typeface="微軟正黑體" pitchFamily="34" charset="-120"/>
              </a:rPr>
              <a:t>(</a:t>
            </a:r>
            <a:r>
              <a:rPr lang="zh-TW" altLang="en-US" sz="2600" dirty="0">
                <a:ea typeface="微軟正黑體" pitchFamily="34" charset="-120"/>
              </a:rPr>
              <a:t>多</a:t>
            </a:r>
            <a:r>
              <a:rPr lang="en-US" altLang="zh-TW" sz="2600" dirty="0">
                <a:ea typeface="微軟正黑體" pitchFamily="34" charset="-120"/>
              </a:rPr>
              <a:t>)</a:t>
            </a:r>
            <a:r>
              <a:rPr lang="zh-TW" altLang="en-US" sz="2600" dirty="0">
                <a:ea typeface="微軟正黑體" pitchFamily="34" charset="-120"/>
              </a:rPr>
              <a:t>邊氣候變遷區域聯繫網絡與技術交流。</a:t>
            </a:r>
            <a:endParaRPr lang="en-US" altLang="zh-TW" sz="2600" dirty="0">
              <a:ea typeface="微軟正黑體" pitchFamily="34" charset="-120"/>
            </a:endParaRPr>
          </a:p>
          <a:p>
            <a:pPr eaLnBrk="1" hangingPunct="1">
              <a:spcBef>
                <a:spcPct val="0"/>
              </a:spcBef>
              <a:spcAft>
                <a:spcPts val="600"/>
              </a:spcAft>
              <a:buClrTx/>
              <a:buFontTx/>
              <a:buChar char="•"/>
            </a:pPr>
            <a:r>
              <a:rPr lang="zh-TW" altLang="en-US" sz="2600" dirty="0">
                <a:ea typeface="微軟正黑體" pitchFamily="34" charset="-120"/>
              </a:rPr>
              <a:t>強化調適行動與韌性能力建構之公私夥伴關係。</a:t>
            </a:r>
          </a:p>
        </p:txBody>
      </p:sp>
      <p:sp>
        <p:nvSpPr>
          <p:cNvPr id="15" name="Rectangle 2"/>
          <p:cNvSpPr>
            <a:spLocks noGrp="1" noChangeArrowheads="1"/>
          </p:cNvSpPr>
          <p:nvPr>
            <p:ph type="title"/>
          </p:nvPr>
        </p:nvSpPr>
        <p:spPr>
          <a:xfrm>
            <a:off x="377825" y="0"/>
            <a:ext cx="9410700" cy="628650"/>
          </a:xfrm>
        </p:spPr>
        <p:txBody>
          <a:bodyPr/>
          <a:lstStyle/>
          <a:p>
            <a:pPr>
              <a:defRPr/>
            </a:pPr>
            <a:r>
              <a:rPr lang="zh-TW" altLang="en-US" sz="4000" kern="1200" dirty="0" smtClean="0">
                <a:solidFill>
                  <a:srgbClr val="003366"/>
                </a:solidFill>
                <a:latin typeface="Times New Roman" panose="02020603050405020304" pitchFamily="18" charset="0"/>
                <a:ea typeface="微軟正黑體" panose="020B0604030504040204" pitchFamily="34" charset="-120"/>
                <a:cs typeface="Times New Roman" panose="02020603050405020304" pitchFamily="18" charset="0"/>
              </a:rPr>
              <a:t>結語</a:t>
            </a:r>
            <a:endParaRPr lang="zh-TW" altLang="en-US" sz="4000" kern="1200" dirty="0">
              <a:solidFill>
                <a:srgbClr val="003366"/>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38917" name="AutoShape 79"/>
          <p:cNvSpPr>
            <a:spLocks noChangeArrowheads="1"/>
          </p:cNvSpPr>
          <p:nvPr/>
        </p:nvSpPr>
        <p:spPr bwMode="auto">
          <a:xfrm>
            <a:off x="-12700" y="0"/>
            <a:ext cx="755650" cy="549275"/>
          </a:xfrm>
          <a:prstGeom prst="homePlate">
            <a:avLst>
              <a:gd name="adj" fmla="val 34393"/>
            </a:avLst>
          </a:prstGeom>
          <a:blipFill dpi="0" rotWithShape="1">
            <a:blip r:embed="rId3" cstate="print"/>
            <a:srcRect/>
            <a:tile tx="0" ty="0" sx="100000" sy="100000" flip="none" algn="tl"/>
          </a:blipFill>
          <a:ln w="9525">
            <a:solidFill>
              <a:schemeClr val="tx1"/>
            </a:solidFill>
            <a:miter lim="800000"/>
            <a:headEnd/>
            <a:tailEnd/>
          </a:ln>
        </p:spPr>
        <p:txBody>
          <a:bodyPr wrap="none" anchor="ctr"/>
          <a:lstStyle>
            <a:lvl1pPr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lgn="ctr" eaLnBrk="1" hangingPunct="1">
              <a:spcBef>
                <a:spcPct val="0"/>
              </a:spcBef>
              <a:buClrTx/>
              <a:buFontTx/>
              <a:buNone/>
            </a:pPr>
            <a:r>
              <a:rPr lang="zh-TW" altLang="en-US" sz="2400" b="1">
                <a:solidFill>
                  <a:srgbClr val="003366"/>
                </a:solidFill>
                <a:ea typeface="微軟正黑體" pitchFamily="34" charset="-120"/>
              </a:rPr>
              <a:t>肆</a:t>
            </a:r>
          </a:p>
        </p:txBody>
      </p:sp>
      <p:sp>
        <p:nvSpPr>
          <p:cNvPr id="38918" name="Rectangle 3"/>
          <p:cNvSpPr>
            <a:spLocks noChangeArrowheads="1"/>
          </p:cNvSpPr>
          <p:nvPr/>
        </p:nvSpPr>
        <p:spPr bwMode="auto">
          <a:xfrm>
            <a:off x="596900" y="630238"/>
            <a:ext cx="8928100" cy="33337"/>
          </a:xfrm>
          <a:prstGeom prst="rect">
            <a:avLst/>
          </a:prstGeom>
          <a:gradFill rotWithShape="0">
            <a:gsLst>
              <a:gs pos="0">
                <a:srgbClr val="FF3399"/>
              </a:gs>
              <a:gs pos="12500">
                <a:srgbClr val="FF6633"/>
              </a:gs>
              <a:gs pos="25000">
                <a:srgbClr val="FFFF00"/>
              </a:gs>
              <a:gs pos="37500">
                <a:srgbClr val="01A78F"/>
              </a:gs>
              <a:gs pos="50000">
                <a:srgbClr val="3366FF"/>
              </a:gs>
              <a:gs pos="62500">
                <a:srgbClr val="01A78F"/>
              </a:gs>
              <a:gs pos="75000">
                <a:srgbClr val="FFFF00"/>
              </a:gs>
              <a:gs pos="87500">
                <a:srgbClr val="FF6633"/>
              </a:gs>
              <a:gs pos="100000">
                <a:srgbClr val="FF3399"/>
              </a:gs>
            </a:gsLst>
            <a:lin ang="0" scaled="1"/>
          </a:gra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lvl1pPr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a:spcBef>
                <a:spcPct val="0"/>
              </a:spcBef>
              <a:buClrTx/>
              <a:buFontTx/>
              <a:buNone/>
            </a:pPr>
            <a:endParaRPr kumimoji="0" lang="zh-TW" altLang="en-US" sz="1200" b="1">
              <a:solidFill>
                <a:srgbClr val="000000"/>
              </a:solidFill>
              <a:ea typeface="微軟正黑體" pitchFamily="34" charset="-120"/>
            </a:endParaRPr>
          </a:p>
        </p:txBody>
      </p:sp>
      <p:sp>
        <p:nvSpPr>
          <p:cNvPr id="12" name="矩形 11"/>
          <p:cNvSpPr/>
          <p:nvPr/>
        </p:nvSpPr>
        <p:spPr>
          <a:xfrm>
            <a:off x="5213625" y="1006948"/>
            <a:ext cx="4311375" cy="954087"/>
          </a:xfrm>
          <a:prstGeom prst="rect">
            <a:avLst/>
          </a:prstGeom>
          <a:gradFill>
            <a:gsLst>
              <a:gs pos="0">
                <a:srgbClr val="FFFFFF"/>
              </a:gs>
              <a:gs pos="100000">
                <a:srgbClr val="33CCFF"/>
              </a:gs>
            </a:gsLst>
            <a:lin ang="0" scaled="1"/>
          </a:gradFill>
          <a:ln>
            <a:solidFill>
              <a:schemeClr val="tx2">
                <a:lumMod val="95000"/>
                <a:lumOff val="5000"/>
              </a:schemeClr>
            </a:solidFill>
          </a:ln>
        </p:spPr>
        <p:txBody>
          <a:bodyPr wrap="square">
            <a:spAutoFit/>
          </a:bodyPr>
          <a:lstStyle/>
          <a:p>
            <a:pPr fontAlgn="auto">
              <a:spcBef>
                <a:spcPts val="0"/>
              </a:spcBef>
              <a:spcAft>
                <a:spcPts val="0"/>
              </a:spcAft>
              <a:defRPr/>
            </a:pPr>
            <a:r>
              <a:rPr kumimoji="0" lang="zh-TW" altLang="en-US"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rPr>
              <a:t>強化公眾參與及資訊透明</a:t>
            </a:r>
            <a:endParaRPr kumimoji="0" lang="en-US" altLang="zh-TW"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endParaRPr>
          </a:p>
          <a:p>
            <a:pPr fontAlgn="auto">
              <a:spcBef>
                <a:spcPts val="0"/>
              </a:spcBef>
              <a:spcAft>
                <a:spcPts val="0"/>
              </a:spcAft>
              <a:defRPr/>
            </a:pPr>
            <a:r>
              <a:rPr kumimoji="0" lang="zh-TW" altLang="en-US"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rPr>
              <a:t>提升全民氣候素養</a:t>
            </a:r>
            <a:endParaRPr kumimoji="0" lang="en-US" altLang="zh-TW" b="1" kern="0" dirty="0">
              <a:solidFill>
                <a:srgbClr val="1C1C1C"/>
              </a:solidFill>
              <a:latin typeface="Times New Roman" panose="02020603050405020304" pitchFamily="18" charset="0"/>
              <a:ea typeface="微軟正黑體" panose="020B0604030504040204" pitchFamily="34" charset="-120"/>
              <a:cs typeface="Times New Roman" panose="02020603050405020304" pitchFamily="18" charset="0"/>
            </a:endParaRPr>
          </a:p>
        </p:txBody>
      </p:sp>
      <p:sp>
        <p:nvSpPr>
          <p:cNvPr id="13" name="文字方塊 15"/>
          <p:cNvSpPr txBox="1">
            <a:spLocks noChangeArrowheads="1"/>
          </p:cNvSpPr>
          <p:nvPr/>
        </p:nvSpPr>
        <p:spPr bwMode="auto">
          <a:xfrm>
            <a:off x="5060950" y="2051523"/>
            <a:ext cx="4717532" cy="38472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179388" indent="-179388" eaLnBrk="0" hangingPunct="0">
              <a:spcBef>
                <a:spcPct val="20000"/>
              </a:spcBef>
              <a:buClr>
                <a:srgbClr val="CC0000"/>
              </a:buClr>
              <a:buBlip>
                <a:blip r:embed="rId2"/>
              </a:buBlip>
              <a:defRPr kumimoji="1" sz="2000">
                <a:solidFill>
                  <a:schemeClr val="tx1"/>
                </a:solidFill>
                <a:latin typeface="Times New Roman" pitchFamily="18" charset="0"/>
                <a:ea typeface="華康中圓體" pitchFamily="49" charset="-120"/>
                <a:cs typeface="Times New Roman" pitchFamily="18" charset="0"/>
              </a:defRPr>
            </a:lvl1pPr>
            <a:lvl2pPr marL="742950" indent="-285750" eaLnBrk="0" hangingPunct="0">
              <a:spcBef>
                <a:spcPct val="20000"/>
              </a:spcBef>
              <a:buFont typeface="Times New Roman" pitchFamily="18" charset="0"/>
              <a:buChar char="‒"/>
              <a:defRPr kumimoji="1" sz="2000">
                <a:solidFill>
                  <a:schemeClr val="tx1"/>
                </a:solidFill>
                <a:latin typeface="Times New Roman" pitchFamily="18" charset="0"/>
                <a:ea typeface="華康中圓體" pitchFamily="49" charset="-120"/>
                <a:cs typeface="Times New Roman" pitchFamily="18" charset="0"/>
              </a:defRPr>
            </a:lvl2pPr>
            <a:lvl3pPr marL="1143000" indent="-228600" eaLnBrk="0" hangingPunct="0">
              <a:spcBef>
                <a:spcPct val="20000"/>
              </a:spcBef>
              <a:buClr>
                <a:srgbClr val="0033CC"/>
              </a:buClr>
              <a:buFont typeface="Wingdings" pitchFamily="2" charset="2"/>
              <a:buChar char="l"/>
              <a:defRPr kumimoji="1">
                <a:solidFill>
                  <a:schemeClr val="tx1"/>
                </a:solidFill>
                <a:latin typeface="Times New Roman" pitchFamily="18" charset="0"/>
                <a:ea typeface="標楷體" pitchFamily="65" charset="-120"/>
                <a:cs typeface="Times New Roman" pitchFamily="18" charset="0"/>
              </a:defRPr>
            </a:lvl3pPr>
            <a:lvl4pPr marL="1600200" indent="-228600" eaLnBrk="0" hangingPunct="0">
              <a:spcBef>
                <a:spcPct val="20000"/>
              </a:spcBef>
              <a:buChar char="–"/>
              <a:defRPr kumimoji="1" sz="1400">
                <a:solidFill>
                  <a:schemeClr val="tx1"/>
                </a:solidFill>
                <a:latin typeface="Arial" pitchFamily="34" charset="0"/>
                <a:ea typeface="標楷體" pitchFamily="65" charset="-120"/>
              </a:defRPr>
            </a:lvl4pPr>
            <a:lvl5pPr marL="2057400" indent="-228600" eaLnBrk="0" hangingPunct="0">
              <a:spcBef>
                <a:spcPct val="20000"/>
              </a:spcBef>
              <a:buChar char="»"/>
              <a:defRPr kumimoji="1" sz="2000">
                <a:solidFill>
                  <a:schemeClr val="tx1"/>
                </a:solidFill>
                <a:latin typeface="Arial" pitchFamily="34" charset="0"/>
                <a:ea typeface="標楷體" pitchFamily="65" charset="-120"/>
              </a:defRPr>
            </a:lvl5pPr>
            <a:lvl6pPr marL="25146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6pPr>
            <a:lvl7pPr marL="29718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7pPr>
            <a:lvl8pPr marL="34290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8pPr>
            <a:lvl9pPr marL="3886200" indent="-228600" eaLnBrk="0" fontAlgn="base" hangingPunct="0">
              <a:spcBef>
                <a:spcPct val="20000"/>
              </a:spcBef>
              <a:spcAft>
                <a:spcPct val="0"/>
              </a:spcAft>
              <a:buChar char="»"/>
              <a:defRPr kumimoji="1" sz="2000">
                <a:solidFill>
                  <a:schemeClr val="tx1"/>
                </a:solidFill>
                <a:latin typeface="Arial" pitchFamily="34" charset="0"/>
                <a:ea typeface="標楷體" pitchFamily="65" charset="-120"/>
              </a:defRPr>
            </a:lvl9pPr>
          </a:lstStyle>
          <a:p>
            <a:pPr eaLnBrk="1" hangingPunct="1">
              <a:spcBef>
                <a:spcPct val="0"/>
              </a:spcBef>
              <a:spcAft>
                <a:spcPts val="600"/>
              </a:spcAft>
              <a:buClrTx/>
              <a:buFontTx/>
              <a:buChar char="•"/>
            </a:pPr>
            <a:r>
              <a:rPr lang="zh-TW" altLang="en-US" sz="2600" dirty="0">
                <a:ea typeface="微軟正黑體" pitchFamily="34" charset="-120"/>
              </a:rPr>
              <a:t>提升氣候變遷課題之</a:t>
            </a:r>
            <a:r>
              <a:rPr lang="zh-TW" altLang="en-US" sz="2600" dirty="0" smtClean="0">
                <a:ea typeface="微軟正黑體" pitchFamily="34" charset="-120"/>
              </a:rPr>
              <a:t>教育素養、</a:t>
            </a:r>
            <a:r>
              <a:rPr lang="zh-TW" altLang="en-US" sz="2600" dirty="0">
                <a:ea typeface="微軟正黑體" pitchFamily="34" charset="-120"/>
              </a:rPr>
              <a:t>公眾認知、公眾參與、公眾取得資訊及</a:t>
            </a:r>
            <a:r>
              <a:rPr lang="zh-TW" altLang="en-US" sz="2600" b="1" dirty="0">
                <a:solidFill>
                  <a:srgbClr val="7030A0"/>
                </a:solidFill>
                <a:ea typeface="微軟正黑體" pitchFamily="34" charset="-120"/>
              </a:rPr>
              <a:t>公私夥伴合作</a:t>
            </a:r>
            <a:r>
              <a:rPr lang="zh-TW" altLang="en-US" sz="2600" dirty="0">
                <a:ea typeface="微軟正黑體" pitchFamily="34" charset="-120"/>
              </a:rPr>
              <a:t>。</a:t>
            </a:r>
            <a:endParaRPr lang="en-US" altLang="zh-TW" sz="2600" dirty="0">
              <a:ea typeface="微軟正黑體" pitchFamily="34" charset="-120"/>
            </a:endParaRPr>
          </a:p>
          <a:p>
            <a:pPr eaLnBrk="1" hangingPunct="1">
              <a:spcBef>
                <a:spcPct val="0"/>
              </a:spcBef>
              <a:spcAft>
                <a:spcPts val="600"/>
              </a:spcAft>
              <a:buClrTx/>
              <a:buFontTx/>
              <a:buChar char="•"/>
            </a:pPr>
            <a:r>
              <a:rPr lang="zh-TW" altLang="en-US" sz="2600" dirty="0" smtClean="0">
                <a:ea typeface="微軟正黑體" pitchFamily="34" charset="-120"/>
              </a:rPr>
              <a:t>各</a:t>
            </a:r>
            <a:r>
              <a:rPr lang="zh-TW" altLang="en-US" sz="2600" dirty="0">
                <a:ea typeface="微軟正黑體" pitchFamily="34" charset="-120"/>
              </a:rPr>
              <a:t>層級政府及各行為者多元參與處理氣候變遷課題，以共同面對與承擔。</a:t>
            </a:r>
            <a:endParaRPr lang="en-US" altLang="zh-TW" sz="2600" dirty="0">
              <a:ea typeface="微軟正黑體" pitchFamily="34" charset="-120"/>
            </a:endParaRPr>
          </a:p>
          <a:p>
            <a:pPr eaLnBrk="1" hangingPunct="1">
              <a:spcBef>
                <a:spcPct val="0"/>
              </a:spcBef>
              <a:spcAft>
                <a:spcPts val="600"/>
              </a:spcAft>
              <a:buClrTx/>
              <a:buFontTx/>
              <a:buChar char="•"/>
            </a:pPr>
            <a:r>
              <a:rPr lang="zh-TW" altLang="en-US" sz="2600" b="1" dirty="0" smtClean="0">
                <a:solidFill>
                  <a:srgbClr val="7030A0"/>
                </a:solidFill>
                <a:ea typeface="微軟正黑體" pitchFamily="34" charset="-120"/>
              </a:rPr>
              <a:t>尊重</a:t>
            </a:r>
            <a:r>
              <a:rPr lang="zh-TW" altLang="en-US" sz="2600" b="1" dirty="0">
                <a:solidFill>
                  <a:srgbClr val="7030A0"/>
                </a:solidFill>
                <a:ea typeface="微軟正黑體" pitchFamily="34" charset="-120"/>
              </a:rPr>
              <a:t>、促進及考慮其各自對於弱勢族群、性別平等及跨</a:t>
            </a:r>
            <a:r>
              <a:rPr lang="zh-TW" altLang="en-US" sz="2600" b="1" dirty="0" smtClean="0">
                <a:solidFill>
                  <a:srgbClr val="7030A0"/>
                </a:solidFill>
                <a:ea typeface="微軟正黑體" pitchFamily="34" charset="-120"/>
              </a:rPr>
              <a:t>世代衡平之權利</a:t>
            </a:r>
            <a:r>
              <a:rPr lang="zh-TW" altLang="en-US" sz="2600" b="1" dirty="0">
                <a:solidFill>
                  <a:srgbClr val="7030A0"/>
                </a:solidFill>
                <a:ea typeface="微軟正黑體" pitchFamily="34" charset="-120"/>
              </a:rPr>
              <a:t>與義務</a:t>
            </a:r>
            <a:r>
              <a:rPr lang="zh-TW" altLang="en-US" sz="2600" dirty="0">
                <a:ea typeface="微軟正黑體" pitchFamily="34" charset="-120"/>
              </a:rPr>
              <a:t>。</a:t>
            </a:r>
          </a:p>
        </p:txBody>
      </p:sp>
    </p:spTree>
    <p:extLst>
      <p:ext uri="{BB962C8B-B14F-4D97-AF65-F5344CB8AC3E}">
        <p14:creationId xmlns:p14="http://schemas.microsoft.com/office/powerpoint/2010/main" xmlns="" val="2846452891"/>
      </p:ext>
    </p:extLst>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gray">
          <a:xfrm>
            <a:off x="0" y="0"/>
            <a:ext cx="9906000" cy="6858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副標題 1"/>
          <p:cNvSpPr txBox="1">
            <a:spLocks/>
          </p:cNvSpPr>
          <p:nvPr/>
        </p:nvSpPr>
        <p:spPr>
          <a:xfrm>
            <a:off x="5152097" y="3356106"/>
            <a:ext cx="4595283" cy="1141249"/>
          </a:xfrm>
          <a:prstGeom prst="rect">
            <a:avLst/>
          </a:prstGeom>
        </p:spPr>
        <p:txBody>
          <a:bodyPr/>
          <a:lstStyle>
            <a:lvl1pPr marL="342900" indent="-342900" algn="l" rtl="0" eaLnBrk="0" fontAlgn="base" hangingPunct="0">
              <a:spcBef>
                <a:spcPct val="20000"/>
              </a:spcBef>
              <a:spcAft>
                <a:spcPct val="0"/>
              </a:spcAft>
              <a:buClr>
                <a:srgbClr val="CC0000"/>
              </a:buClr>
              <a:buBlip>
                <a:blip r:embed="rId4"/>
              </a:buBlip>
              <a:defRPr kumimoji="1" sz="2000">
                <a:solidFill>
                  <a:schemeClr val="tx1"/>
                </a:solidFill>
                <a:latin typeface="Times New Roman" panose="02020603050405020304" pitchFamily="18" charset="0"/>
                <a:ea typeface="華康中圓體" panose="020F0509000000000000" pitchFamily="49" charset="-120"/>
                <a:cs typeface="Times New Roman" panose="02020603050405020304" pitchFamily="18" charset="0"/>
              </a:defRPr>
            </a:lvl1pPr>
            <a:lvl2pPr marL="742950" indent="-285750" algn="l" rtl="0" eaLnBrk="0" fontAlgn="base" hangingPunct="0">
              <a:spcBef>
                <a:spcPct val="20000"/>
              </a:spcBef>
              <a:spcAft>
                <a:spcPct val="0"/>
              </a:spcAft>
              <a:buFont typeface="Times New Roman" pitchFamily="18" charset="0"/>
              <a:buChar char="‒"/>
              <a:defRPr kumimoji="1" sz="2000">
                <a:solidFill>
                  <a:schemeClr val="tx1"/>
                </a:solidFill>
                <a:latin typeface="Times New Roman" panose="02020603050405020304" pitchFamily="18" charset="0"/>
                <a:ea typeface="華康中圓體" panose="020F0509000000000000" pitchFamily="49" charset="-120"/>
                <a:cs typeface="Times New Roman" panose="02020603050405020304" pitchFamily="18" charset="0"/>
              </a:defRPr>
            </a:lvl2pPr>
            <a:lvl3pPr marL="1143000" indent="-228600" algn="l" rtl="0" eaLnBrk="0" fontAlgn="base" hangingPunct="0">
              <a:spcBef>
                <a:spcPct val="20000"/>
              </a:spcBef>
              <a:spcAft>
                <a:spcPct val="0"/>
              </a:spcAft>
              <a:buClr>
                <a:srgbClr val="0033CC"/>
              </a:buClr>
              <a:buFont typeface="Wingdings" pitchFamily="2" charset="2"/>
              <a:buChar char="l"/>
              <a:defRPr kumimoji="1">
                <a:solidFill>
                  <a:schemeClr val="tx1"/>
                </a:solidFill>
                <a:latin typeface="Times New Roman" panose="02020603050405020304" pitchFamily="18" charset="0"/>
                <a:ea typeface="+mn-ea"/>
                <a:cs typeface="Times New Roman" panose="02020603050405020304" pitchFamily="18" charset="0"/>
              </a:defRPr>
            </a:lvl3pPr>
            <a:lvl4pPr marL="1600200" indent="-228600" algn="l" rtl="0" eaLnBrk="0" fontAlgn="base" hangingPunct="0">
              <a:spcBef>
                <a:spcPct val="20000"/>
              </a:spcBef>
              <a:spcAft>
                <a:spcPct val="0"/>
              </a:spcAft>
              <a:buChar char="–"/>
              <a:defRPr kumimoji="1" sz="14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eaLnBrk="0" fontAlgn="base" hangingPunct="0">
              <a:spcBef>
                <a:spcPct val="20000"/>
              </a:spcBef>
              <a:spcAft>
                <a:spcPct val="0"/>
              </a:spcAft>
              <a:buChar char="»"/>
              <a:defRPr kumimoji="1" sz="2000">
                <a:solidFill>
                  <a:schemeClr val="tx1"/>
                </a:solidFill>
                <a:latin typeface="+mn-lt"/>
                <a:ea typeface="+mn-ea"/>
              </a:defRPr>
            </a:lvl6pPr>
            <a:lvl7pPr marL="2971800" indent="-228600" algn="l" rtl="0" eaLnBrk="0" fontAlgn="base" hangingPunct="0">
              <a:spcBef>
                <a:spcPct val="20000"/>
              </a:spcBef>
              <a:spcAft>
                <a:spcPct val="0"/>
              </a:spcAft>
              <a:buChar char="»"/>
              <a:defRPr kumimoji="1" sz="2000">
                <a:solidFill>
                  <a:schemeClr val="tx1"/>
                </a:solidFill>
                <a:latin typeface="+mn-lt"/>
                <a:ea typeface="+mn-ea"/>
              </a:defRPr>
            </a:lvl7pPr>
            <a:lvl8pPr marL="3429000" indent="-228600" algn="l" rtl="0" eaLnBrk="0" fontAlgn="base" hangingPunct="0">
              <a:spcBef>
                <a:spcPct val="20000"/>
              </a:spcBef>
              <a:spcAft>
                <a:spcPct val="0"/>
              </a:spcAft>
              <a:buChar char="»"/>
              <a:defRPr kumimoji="1" sz="2000">
                <a:solidFill>
                  <a:schemeClr val="tx1"/>
                </a:solidFill>
                <a:latin typeface="+mn-lt"/>
                <a:ea typeface="+mn-ea"/>
              </a:defRPr>
            </a:lvl8pPr>
            <a:lvl9pPr marL="3886200" indent="-228600" algn="l" rtl="0" eaLnBrk="0" fontAlgn="base" hangingPunct="0">
              <a:spcBef>
                <a:spcPct val="20000"/>
              </a:spcBef>
              <a:spcAft>
                <a:spcPct val="0"/>
              </a:spcAft>
              <a:buChar char="»"/>
              <a:defRPr kumimoji="1" sz="2000">
                <a:solidFill>
                  <a:schemeClr val="tx1"/>
                </a:solidFill>
                <a:latin typeface="+mn-lt"/>
                <a:ea typeface="+mn-ea"/>
              </a:defRPr>
            </a:lvl9pPr>
          </a:lstStyle>
          <a:p>
            <a:pPr marL="0" indent="0" algn="ctr" eaLnBrk="1" hangingPunct="1">
              <a:spcBef>
                <a:spcPct val="40000"/>
              </a:spcBef>
              <a:buClrTx/>
              <a:buNone/>
            </a:pPr>
            <a:r>
              <a:rPr kumimoji="0" lang="zh-TW" altLang="en-US" sz="6600" b="1" kern="0" dirty="0" smtClean="0">
                <a:solidFill>
                  <a:srgbClr val="003366"/>
                </a:solidFill>
                <a:ea typeface="微軟正黑體" pitchFamily="34" charset="-120"/>
              </a:rPr>
              <a:t>敬請指教</a:t>
            </a:r>
            <a:endParaRPr kumimoji="0" lang="zh-TW" altLang="en-US" sz="6600" b="1" kern="0" dirty="0">
              <a:solidFill>
                <a:srgbClr val="003366"/>
              </a:solidFill>
              <a:ea typeface="微軟正黑體" pitchFamily="34" charset="-120"/>
            </a:endParaRPr>
          </a:p>
        </p:txBody>
      </p:sp>
      <p:sp>
        <p:nvSpPr>
          <p:cNvPr id="2" name="Rectangle 1"/>
          <p:cNvSpPr>
            <a:spLocks noChangeArrowheads="1"/>
          </p:cNvSpPr>
          <p:nvPr/>
        </p:nvSpPr>
        <p:spPr bwMode="auto">
          <a:xfrm>
            <a:off x="5152097" y="6139624"/>
            <a:ext cx="4753903" cy="700155"/>
          </a:xfrm>
          <a:prstGeom prst="rect">
            <a:avLst/>
          </a:prstGeom>
          <a:solidFill>
            <a:srgbClr val="FFFFFF"/>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0" tIns="0" rIns="0" bIns="114264" numCol="1" anchor="ctr" anchorCtr="0" compatLnSpc="1">
            <a:prstTxWarp prst="textNoShape">
              <a:avLst/>
            </a:prstTxWarp>
            <a:spAutoFit/>
          </a:bodyPr>
          <a:lstStyle>
            <a:lvl1pPr>
              <a:defRPr kumimoji="1">
                <a:solidFill>
                  <a:schemeClr val="tx1"/>
                </a:solidFill>
                <a:latin typeface="Arial" pitchFamily="34" charset="0"/>
                <a:ea typeface="新細明體" pitchFamily="18" charset="-120"/>
                <a:cs typeface="新細明體" pitchFamily="18" charset="-120"/>
              </a:defRPr>
            </a:lvl1pPr>
            <a:lvl2pPr>
              <a:defRPr kumimoji="1">
                <a:solidFill>
                  <a:schemeClr val="tx1"/>
                </a:solidFill>
                <a:latin typeface="Arial" pitchFamily="34" charset="0"/>
                <a:ea typeface="新細明體" pitchFamily="18" charset="-120"/>
                <a:cs typeface="新細明體" pitchFamily="18" charset="-120"/>
              </a:defRPr>
            </a:lvl2pPr>
            <a:lvl3pPr>
              <a:defRPr kumimoji="1">
                <a:solidFill>
                  <a:schemeClr val="tx1"/>
                </a:solidFill>
                <a:latin typeface="Arial" pitchFamily="34" charset="0"/>
                <a:ea typeface="新細明體" pitchFamily="18" charset="-120"/>
                <a:cs typeface="新細明體" pitchFamily="18" charset="-120"/>
              </a:defRPr>
            </a:lvl3pPr>
            <a:lvl4pPr>
              <a:defRPr kumimoji="1">
                <a:solidFill>
                  <a:schemeClr val="tx1"/>
                </a:solidFill>
                <a:latin typeface="Arial" pitchFamily="34" charset="0"/>
                <a:ea typeface="新細明體" pitchFamily="18" charset="-120"/>
                <a:cs typeface="新細明體" pitchFamily="18" charset="-120"/>
              </a:defRPr>
            </a:lvl4pPr>
            <a:lvl5pPr>
              <a:defRPr kumimoji="1">
                <a:solidFill>
                  <a:schemeClr val="tx1"/>
                </a:solidFill>
                <a:latin typeface="Arial" pitchFamily="34" charset="0"/>
                <a:ea typeface="新細明體" pitchFamily="18" charset="-120"/>
                <a:cs typeface="新細明體" pitchFamily="18" charset="-120"/>
              </a:defRPr>
            </a:lvl5pPr>
            <a:lvl6pPr fontAlgn="base">
              <a:spcBef>
                <a:spcPct val="0"/>
              </a:spcBef>
              <a:spcAft>
                <a:spcPct val="0"/>
              </a:spcAft>
              <a:defRPr kumimoji="1">
                <a:solidFill>
                  <a:schemeClr val="tx1"/>
                </a:solidFill>
                <a:latin typeface="Arial" pitchFamily="34" charset="0"/>
                <a:ea typeface="新細明體" pitchFamily="18" charset="-120"/>
                <a:cs typeface="新細明體" pitchFamily="18" charset="-120"/>
              </a:defRPr>
            </a:lvl6pPr>
            <a:lvl7pPr fontAlgn="base">
              <a:spcBef>
                <a:spcPct val="0"/>
              </a:spcBef>
              <a:spcAft>
                <a:spcPct val="0"/>
              </a:spcAft>
              <a:defRPr kumimoji="1">
                <a:solidFill>
                  <a:schemeClr val="tx1"/>
                </a:solidFill>
                <a:latin typeface="Arial" pitchFamily="34" charset="0"/>
                <a:ea typeface="新細明體" pitchFamily="18" charset="-120"/>
                <a:cs typeface="新細明體" pitchFamily="18" charset="-120"/>
              </a:defRPr>
            </a:lvl7pPr>
            <a:lvl8pPr fontAlgn="base">
              <a:spcBef>
                <a:spcPct val="0"/>
              </a:spcBef>
              <a:spcAft>
                <a:spcPct val="0"/>
              </a:spcAft>
              <a:defRPr kumimoji="1">
                <a:solidFill>
                  <a:schemeClr val="tx1"/>
                </a:solidFill>
                <a:latin typeface="Arial" pitchFamily="34" charset="0"/>
                <a:ea typeface="新細明體" pitchFamily="18" charset="-120"/>
                <a:cs typeface="新細明體" pitchFamily="18" charset="-120"/>
              </a:defRPr>
            </a:lvl8pPr>
            <a:lvl9pPr fontAlgn="base">
              <a:spcBef>
                <a:spcPct val="0"/>
              </a:spcBef>
              <a:spcAft>
                <a:spcPct val="0"/>
              </a:spcAft>
              <a:defRPr kumimoji="1">
                <a:solidFill>
                  <a:schemeClr val="tx1"/>
                </a:solidFill>
                <a:latin typeface="Arial" pitchFamily="34" charset="0"/>
                <a:ea typeface="新細明體" pitchFamily="18" charset="-120"/>
                <a:cs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zh-TW" sz="1400" b="1" i="0" u="none" strike="noStrike" cap="none" normalizeH="0" baseline="0" dirty="0" smtClean="0">
                <a:ln>
                  <a:noFill/>
                </a:ln>
                <a:effectLst/>
                <a:latin typeface="微軟正黑體" pitchFamily="34" charset="-120"/>
                <a:ea typeface="微軟正黑體" pitchFamily="34" charset="-120"/>
                <a:cs typeface="Arial" pitchFamily="34" charset="0"/>
              </a:rPr>
              <a:t>林俊良</a:t>
            </a:r>
            <a:r>
              <a:rPr kumimoji="1" lang="zh-TW" altLang="zh-TW" sz="1400" b="0" i="0" u="none" strike="noStrike" cap="none" normalizeH="0" baseline="0" dirty="0" smtClean="0">
                <a:ln>
                  <a:noFill/>
                </a:ln>
                <a:effectLst/>
                <a:latin typeface="微軟正黑體" pitchFamily="34" charset="-120"/>
                <a:ea typeface="微軟正黑體" pitchFamily="34" charset="-120"/>
                <a:cs typeface="Arial" pitchFamily="34" charset="0"/>
              </a:rPr>
              <a:t>，國立臺灣師範大學設計系教授兼任藝術學院院長</a:t>
            </a:r>
          </a:p>
          <a:p>
            <a:pPr marL="0" marR="0" lvl="0" indent="0" algn="l" defTabSz="914400" rtl="0" eaLnBrk="0" fontAlgn="base" latinLnBrk="0" hangingPunct="0">
              <a:lnSpc>
                <a:spcPct val="100000"/>
              </a:lnSpc>
              <a:spcBef>
                <a:spcPct val="0"/>
              </a:spcBef>
              <a:spcAft>
                <a:spcPct val="0"/>
              </a:spcAft>
              <a:buClrTx/>
              <a:buSzTx/>
              <a:buFontTx/>
              <a:buNone/>
              <a:tabLst/>
            </a:pPr>
            <a:r>
              <a:rPr kumimoji="1" lang="zh-TW" altLang="zh-TW" sz="1200" b="0" i="0" u="none" strike="noStrike" cap="none" normalizeH="0" baseline="0" dirty="0" smtClean="0">
                <a:ln>
                  <a:noFill/>
                </a:ln>
                <a:solidFill>
                  <a:schemeClr val="accent2">
                    <a:lumMod val="75000"/>
                  </a:schemeClr>
                </a:solidFill>
                <a:effectLst/>
                <a:latin typeface="Times New Roman" panose="02020603050405020304" pitchFamily="18" charset="0"/>
                <a:ea typeface="微軟正黑體" panose="020B0604030504040204" pitchFamily="34" charset="-120"/>
                <a:cs typeface="Times New Roman" panose="02020603050405020304" pitchFamily="18" charset="0"/>
              </a:rPr>
              <a:t>Art Director Club, New York，</a:t>
            </a:r>
            <a:endParaRPr kumimoji="1" lang="en-US" altLang="zh-TW" sz="1200" b="0" i="0" u="none" strike="noStrike" cap="none" normalizeH="0" baseline="0" dirty="0" smtClean="0">
              <a:ln>
                <a:noFill/>
              </a:ln>
              <a:solidFill>
                <a:schemeClr val="accent2">
                  <a:lumMod val="75000"/>
                </a:schemeClr>
              </a:solidFill>
              <a:effectLst/>
              <a:latin typeface="Times New Roman" panose="02020603050405020304" pitchFamily="18" charset="0"/>
              <a:ea typeface="微軟正黑體" panose="020B0604030504040204" pitchFamily="34" charset="-120"/>
              <a:cs typeface="Times New Roman" panose="02020603050405020304" pitchFamily="18" charset="0"/>
            </a:endParaRPr>
          </a:p>
          <a:p>
            <a:pPr lvl="0" eaLnBrk="0" hangingPunct="0"/>
            <a:r>
              <a:rPr kumimoji="1" lang="zh-TW" altLang="zh-TW" sz="1200" b="0" i="0" u="none" strike="noStrike" cap="none" normalizeH="0" baseline="0" dirty="0" smtClean="0">
                <a:ln>
                  <a:noFill/>
                </a:ln>
                <a:solidFill>
                  <a:schemeClr val="accent2">
                    <a:lumMod val="75000"/>
                  </a:schemeClr>
                </a:solidFill>
                <a:effectLst/>
                <a:latin typeface="Times New Roman" panose="02020603050405020304" pitchFamily="18" charset="0"/>
                <a:ea typeface="微軟正黑體" panose="020B0604030504040204" pitchFamily="34" charset="-120"/>
                <a:cs typeface="Times New Roman" panose="02020603050405020304" pitchFamily="18" charset="0"/>
              </a:rPr>
              <a:t>紐約藝術指導俱樂部國際設計獎</a:t>
            </a:r>
            <a:r>
              <a:rPr kumimoji="1" lang="en-US" altLang="zh-TW" sz="1200" b="0" i="0" u="none" strike="noStrike" cap="none" normalizeH="0" baseline="0" dirty="0" smtClean="0">
                <a:ln>
                  <a:noFill/>
                </a:ln>
                <a:solidFill>
                  <a:schemeClr val="accent2">
                    <a:lumMod val="75000"/>
                  </a:schemeClr>
                </a:solidFill>
                <a:effectLst/>
                <a:latin typeface="Times New Roman" panose="02020603050405020304" pitchFamily="18" charset="0"/>
                <a:ea typeface="微軟正黑體" panose="020B0604030504040204" pitchFamily="34" charset="-120"/>
                <a:cs typeface="Times New Roman" panose="02020603050405020304" pitchFamily="18" charset="0"/>
              </a:rPr>
              <a:t>(</a:t>
            </a:r>
            <a:r>
              <a:rPr kumimoji="1" lang="zh-TW" altLang="zh-TW" sz="1200" b="0" i="0" u="none" strike="noStrike" cap="none" normalizeH="0" baseline="0" dirty="0" smtClean="0">
                <a:ln>
                  <a:noFill/>
                </a:ln>
                <a:solidFill>
                  <a:schemeClr val="accent2">
                    <a:lumMod val="75000"/>
                  </a:schemeClr>
                </a:solidFill>
                <a:effectLst/>
                <a:latin typeface="Times New Roman" panose="02020603050405020304" pitchFamily="18" charset="0"/>
                <a:ea typeface="微軟正黑體" panose="020B0604030504040204" pitchFamily="34" charset="-120"/>
                <a:cs typeface="Times New Roman" panose="02020603050405020304" pitchFamily="18" charset="0"/>
              </a:rPr>
              <a:t>ADC</a:t>
            </a:r>
            <a:r>
              <a:rPr kumimoji="1" lang="en-US" altLang="zh-TW" sz="1200" b="0" i="0" u="none" strike="noStrike" cap="none" normalizeH="0" baseline="0" dirty="0" smtClean="0">
                <a:ln>
                  <a:noFill/>
                </a:ln>
                <a:solidFill>
                  <a:schemeClr val="accent2">
                    <a:lumMod val="75000"/>
                  </a:schemeClr>
                </a:solidFill>
                <a:effectLst/>
                <a:latin typeface="Times New Roman" panose="02020603050405020304" pitchFamily="18" charset="0"/>
                <a:ea typeface="微軟正黑體" panose="020B0604030504040204" pitchFamily="34" charset="-120"/>
                <a:cs typeface="Times New Roman" panose="02020603050405020304" pitchFamily="18" charset="0"/>
              </a:rPr>
              <a:t>)</a:t>
            </a:r>
            <a:r>
              <a:rPr kumimoji="1" lang="zh-TW" altLang="zh-TW" sz="1200" b="0" i="0" u="none" strike="noStrike" cap="none" normalizeH="0" baseline="0" dirty="0" smtClean="0">
                <a:ln>
                  <a:noFill/>
                </a:ln>
                <a:solidFill>
                  <a:schemeClr val="accent2">
                    <a:lumMod val="75000"/>
                  </a:schemeClr>
                </a:solidFill>
                <a:effectLst/>
                <a:latin typeface="Times New Roman" panose="02020603050405020304" pitchFamily="18" charset="0"/>
                <a:ea typeface="微軟正黑體" panose="020B0604030504040204" pitchFamily="34" charset="-120"/>
                <a:cs typeface="Times New Roman" panose="02020603050405020304" pitchFamily="18" charset="0"/>
              </a:rPr>
              <a:t>銀獎</a:t>
            </a:r>
            <a:r>
              <a:rPr lang="zh-TW" altLang="zh-TW" sz="1200" dirty="0" smtClean="0">
                <a:solidFill>
                  <a:schemeClr val="accent2">
                    <a:lumMod val="75000"/>
                  </a:schemeClr>
                </a:solidFill>
                <a:latin typeface="Times New Roman" panose="02020603050405020304" pitchFamily="18" charset="0"/>
                <a:ea typeface="微軟正黑體" panose="020B0604030504040204" pitchFamily="34" charset="-120"/>
                <a:cs typeface="Times New Roman" panose="02020603050405020304" pitchFamily="18" charset="0"/>
              </a:rPr>
              <a:t>（</a:t>
            </a:r>
            <a:r>
              <a:rPr lang="zh-TW" altLang="en-US" sz="1200" dirty="0" smtClean="0">
                <a:solidFill>
                  <a:schemeClr val="accent2">
                    <a:lumMod val="75000"/>
                  </a:schemeClr>
                </a:solidFill>
                <a:latin typeface="Times New Roman" panose="02020603050405020304" pitchFamily="18" charset="0"/>
                <a:ea typeface="微軟正黑體" panose="020B0604030504040204" pitchFamily="34" charset="-120"/>
                <a:cs typeface="Times New Roman" panose="02020603050405020304" pitchFamily="18" charset="0"/>
              </a:rPr>
              <a:t>金牌從缺</a:t>
            </a:r>
            <a:r>
              <a:rPr lang="zh-TW" altLang="zh-TW" sz="1200" dirty="0" smtClean="0">
                <a:solidFill>
                  <a:schemeClr val="accent2">
                    <a:lumMod val="75000"/>
                  </a:schemeClr>
                </a:solidFill>
                <a:latin typeface="Times New Roman" panose="02020603050405020304" pitchFamily="18" charset="0"/>
                <a:ea typeface="微軟正黑體" panose="020B0604030504040204" pitchFamily="34" charset="-120"/>
                <a:cs typeface="Times New Roman" panose="02020603050405020304" pitchFamily="18" charset="0"/>
              </a:rPr>
              <a:t>）</a:t>
            </a:r>
            <a:r>
              <a:rPr kumimoji="1" lang="zh-TW" altLang="zh-TW" sz="1200" b="0" i="0" u="none" strike="noStrike" cap="none" normalizeH="0" baseline="0" dirty="0" smtClean="0">
                <a:ln>
                  <a:noFill/>
                </a:ln>
                <a:solidFill>
                  <a:schemeClr val="accent2">
                    <a:lumMod val="75000"/>
                  </a:schemeClr>
                </a:solidFill>
                <a:effectLst/>
                <a:latin typeface="Times New Roman" panose="02020603050405020304" pitchFamily="18" charset="0"/>
                <a:ea typeface="微軟正黑體" panose="020B0604030504040204" pitchFamily="34" charset="-120"/>
                <a:cs typeface="Times New Roman" panose="02020603050405020304" pitchFamily="18" charset="0"/>
              </a:rPr>
              <a:t>，2010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討論案三&amp;#x0D;&amp;#x0A;國家節能減碳總行動方案&amp;#x0D;&amp;#x0A;101年度工作計畫彙整評析&amp;quot;&quot;/&gt;&lt;property id=&quot;20307&quot; value=&quot;781&quot;/&gt;&lt;/object&gt;&lt;object type=&quot;3&quot; unique_id=&quot;10005&quot;&gt;&lt;property id=&quot;20148&quot; value=&quot;5&quot;/&gt;&lt;property id=&quot;20300&quot; value=&quot;Slide 2 - &amp;quot;簡報大綱&amp;quot;&quot;/&gt;&lt;property id=&quot;20307&quot; value=&quot;728&quot;/&gt;&lt;/object&gt;&lt;object type=&quot;3&quot; unique_id=&quot;10006&quot;&gt;&lt;property id=&quot;20148&quot; value=&quot;5&quot;/&gt;&lt;property id=&quot;20300&quot; value=&quot;Slide 3 - &amp;quot;年度總行動方案彙整&amp;quot;&quot;/&gt;&lt;property id=&quot;20307&quot; value=&quot;703&quot;/&gt;&lt;/object&gt;&lt;object type=&quot;3&quot; unique_id=&quot;10007&quot;&gt;&lt;property id=&quot;20148&quot; value=&quot;5&quot;/&gt;&lt;property id=&quot;20300&quot; value=&quot;Slide 4&quot;/&gt;&lt;property id=&quot;20307&quot; value=&quot;779&quot;/&gt;&lt;/object&gt;&lt;object type=&quot;3&quot; unique_id=&quot;10008&quot;&gt;&lt;property id=&quot;20148&quot; value=&quot;5&quot;/&gt;&lt;property id=&quot;20300&quot; value=&quot;Slide 5 - &amp;quot;總行動方案101年度工作計畫說明 (依標竿方案分類)&amp;quot;&quot;/&gt;&lt;property id=&quot;20307&quot; value=&quot;780&quot;/&gt;&lt;/object&gt;&lt;object type=&quot;3&quot; unique_id=&quot;10009&quot;&gt;&lt;property id=&quot;20148&quot; value=&quot;5&quot;/&gt;&lt;property id=&quot;20300&quot; value=&quot;Slide 6&quot;/&gt;&lt;property id=&quot;20307&quot; value=&quot;774&quot;/&gt;&lt;/object&gt;&lt;object type=&quot;3&quot; unique_id=&quot;10010&quot;&gt;&lt;property id=&quot;20148&quot; value=&quot;5&quot;/&gt;&lt;property id=&quot;20300&quot; value=&quot;Slide 7&quot;/&gt;&lt;property id=&quot;20307&quot; value=&quot;775&quot;/&gt;&lt;/object&gt;&lt;object type=&quot;3&quot; unique_id=&quot;10011&quot;&gt;&lt;property id=&quot;20148&quot; value=&quot;5&quot;/&gt;&lt;property id=&quot;20300&quot; value=&quot;Slide 8&quot;/&gt;&lt;property id=&quot;20307&quot; value=&quot;776&quot;/&gt;&lt;/object&gt;&lt;object type=&quot;3&quot; unique_id=&quot;10012&quot;&gt;&lt;property id=&quot;20148&quot; value=&quot;5&quot;/&gt;&lt;property id=&quot;20300&quot; value=&quot;Slide 9&quot;/&gt;&lt;property id=&quot;20307&quot; value=&quot;777&quot;/&gt;&lt;/object&gt;&lt;object type=&quot;3&quot; unique_id=&quot;10013&quot;&gt;&lt;property id=&quot;20148&quot; value=&quot;5&quot;/&gt;&lt;property id=&quot;20300&quot; value=&quot;Slide 10&quot;/&gt;&lt;property id=&quot;20307&quot; value=&quot;778&quot;/&gt;&lt;/object&gt;&lt;object type=&quot;3&quot; unique_id=&quot;10014&quot;&gt;&lt;property id=&quot;20148&quot; value=&quot;5&quot;/&gt;&lt;property id=&quot;20300&quot; value=&quot;Slide 11&quot;/&gt;&lt;property id=&quot;20307&quot; value=&quot;766&quot;/&gt;&lt;/object&gt;&lt;object type=&quot;3&quot; unique_id=&quot;10015&quot;&gt;&lt;property id=&quot;20148&quot; value=&quot;5&quot;/&gt;&lt;property id=&quot;20300&quot; value=&quot;Slide 12&quot;/&gt;&lt;property id=&quot;20307&quot; value=&quot;767&quot;/&gt;&lt;/object&gt;&lt;object type=&quot;3&quot; unique_id=&quot;10016&quot;&gt;&lt;property id=&quot;20148&quot; value=&quot;5&quot;/&gt;&lt;property id=&quot;20300&quot; value=&quot;Slide 13&quot;/&gt;&lt;property id=&quot;20307&quot; value=&quot;768&quot;/&gt;&lt;/object&gt;&lt;object type=&quot;3&quot; unique_id=&quot;10017&quot;&gt;&lt;property id=&quot;20148&quot; value=&quot;5&quot;/&gt;&lt;property id=&quot;20300&quot; value=&quot;Slide 14&quot;/&gt;&lt;property id=&quot;20307&quot; value=&quot;769&quot;/&gt;&lt;/object&gt;&lt;object type=&quot;3&quot; unique_id=&quot;10021&quot;&gt;&lt;property id=&quot;20148&quot; value=&quot;5&quot;/&gt;&lt;property id=&quot;20300&quot; value=&quot;Slide 18&quot;/&gt;&lt;property id=&quot;20307&quot; value=&quot;750&quot;/&gt;&lt;/object&gt;&lt;object type=&quot;3&quot; unique_id=&quot;10022&quot;&gt;&lt;property id=&quot;20148&quot; value=&quot;5&quot;/&gt;&lt;property id=&quot;20300&quot; value=&quot;Slide 19&quot;/&gt;&lt;property id=&quot;20307&quot; value=&quot;770&quot;/&gt;&lt;/object&gt;&lt;object type=&quot;3&quot; unique_id=&quot;10023&quot;&gt;&lt;property id=&quot;20148&quot; value=&quot;5&quot;/&gt;&lt;property id=&quot;20300&quot; value=&quot;Slide 20&quot;/&gt;&lt;property id=&quot;20307&quot; value=&quot;736&quot;/&gt;&lt;/object&gt;&lt;object type=&quot;3&quot; unique_id=&quot;10081&quot;&gt;&lt;property id=&quot;20148&quot; value=&quot;5&quot;/&gt;&lt;property id=&quot;20300&quot; value=&quot;Slide 15 - &amp;quot;2020年減碳目標達成情形評析&amp;quot;&quot;/&gt;&lt;property id=&quot;20307&quot; value=&quot;782&quot;/&gt;&lt;/object&gt;&lt;object type=&quot;3&quot; unique_id=&quot;10082&quot;&gt;&lt;property id=&quot;20148&quot; value=&quot;5&quot;/&gt;&lt;property id=&quot;20300&quot; value=&quot;Slide 16&quot;/&gt;&lt;property id=&quot;20307&quot; value=&quot;783&quot;/&gt;&lt;/object&gt;&lt;object type=&quot;3&quot; unique_id=&quot;10083&quot;&gt;&lt;property id=&quot;20148&quot; value=&quot;5&quot;/&gt;&lt;property id=&quot;20300&quot; value=&quot;Slide 17&quot;/&gt;&lt;property id=&quot;20307&quot; value=&quot;784&quot;/&gt;&lt;/object&gt;&lt;/object&gt;&lt;/object&gt;&lt;/database&gt;"/>
  <p:tag name="SECTOMILLISECCONVERTED" val="1"/>
</p:tagLst>
</file>

<file path=ppt/theme/theme1.xml><?xml version="1.0" encoding="utf-8"?>
<a:theme xmlns:a="http://schemas.openxmlformats.org/drawingml/2006/main" name="預設簡報設計">
  <a:themeElements>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預設簡報設計">
      <a:majorFont>
        <a:latin typeface="Arial"/>
        <a:ea typeface="標楷體"/>
        <a:cs typeface=""/>
      </a:majorFont>
      <a:minorFont>
        <a:latin typeface="Arial"/>
        <a:ea typeface="標楷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gradFill flip="none" rotWithShape="1">
          <a:gsLst>
            <a:gs pos="0">
              <a:srgbClr val="C00000">
                <a:tint val="66000"/>
                <a:satMod val="160000"/>
              </a:srgbClr>
            </a:gs>
            <a:gs pos="50000">
              <a:srgbClr val="C00000">
                <a:tint val="44500"/>
                <a:satMod val="160000"/>
              </a:srgbClr>
            </a:gs>
            <a:gs pos="100000">
              <a:srgbClr val="C00000">
                <a:tint val="23500"/>
                <a:satMod val="160000"/>
              </a:srgbClr>
            </a:gs>
          </a:gsLst>
          <a:path path="circle">
            <a:fillToRect l="50000" t="50000" r="50000" b="50000"/>
          </a:path>
          <a:tileRect/>
        </a:gradFill>
        <a:ln w="9525" cap="flat" cmpd="sng" algn="ctr">
          <a:solidFill>
            <a:schemeClr val="tx1"/>
          </a:solidFill>
          <a:prstDash val="solid"/>
          <a:round/>
          <a:headEnd type="none" w="med" len="med"/>
          <a:tailEnd type="none" w="med" len="med"/>
        </a:ln>
        <a:effectLst/>
      </a:spPr>
      <a:bodyPr vert="horz" wrap="square" lIns="91440" tIns="45720" rIns="91440" bIns="45720" numCol="1" rtlCol="0"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sz="2800" b="0" i="0" u="none" strike="noStrike" cap="none" normalizeH="0" baseline="0" smtClean="0">
            <a:ln>
              <a:noFill/>
            </a:ln>
            <a:solidFill>
              <a:schemeClr val="tx1"/>
            </a:solidFill>
            <a:effectLst/>
            <a:latin typeface="Arial"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prstShdw prst="shdw13" dist="53882" dir="13500000">
            <a:schemeClr val="tx1">
              <a:gamma/>
              <a:shade val="60000"/>
              <a:invGamma/>
              <a:alpha val="50000"/>
            </a:schemeClr>
          </a:prst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sz="2800" b="0" i="0" u="none" strike="noStrike" cap="none" normalizeH="0" baseline="0" smtClean="0">
            <a:ln>
              <a:noFill/>
            </a:ln>
            <a:solidFill>
              <a:schemeClr val="tx1"/>
            </a:solidFill>
            <a:effectLst/>
            <a:latin typeface="Arial" charset="0"/>
            <a:ea typeface="新細明體" pitchFamily="18" charset="-120"/>
          </a:defRPr>
        </a:defPPr>
      </a:lstStyle>
    </a:lnDef>
  </a:objectDefaults>
  <a:extraClrSchemeLst>
    <a:extraClrScheme>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Rh_027_natural">
  <a:themeElements>
    <a:clrScheme name="2_Rh_027_natural 1">
      <a:dk1>
        <a:srgbClr val="1C1C1C"/>
      </a:dk1>
      <a:lt1>
        <a:srgbClr val="FFFFFF"/>
      </a:lt1>
      <a:dk2>
        <a:srgbClr val="080808"/>
      </a:dk2>
      <a:lt2>
        <a:srgbClr val="DDDDDD"/>
      </a:lt2>
      <a:accent1>
        <a:srgbClr val="EE3516"/>
      </a:accent1>
      <a:accent2>
        <a:srgbClr val="F3BD33"/>
      </a:accent2>
      <a:accent3>
        <a:srgbClr val="FFFFFF"/>
      </a:accent3>
      <a:accent4>
        <a:srgbClr val="161616"/>
      </a:accent4>
      <a:accent5>
        <a:srgbClr val="F5AEAB"/>
      </a:accent5>
      <a:accent6>
        <a:srgbClr val="DCAB2D"/>
      </a:accent6>
      <a:hlink>
        <a:srgbClr val="AED925"/>
      </a:hlink>
      <a:folHlink>
        <a:srgbClr val="4E9D41"/>
      </a:folHlink>
    </a:clrScheme>
    <a:fontScheme name="2_Rh_027_natural">
      <a:majorFont>
        <a:latin typeface="Times New Roman"/>
        <a:ea typeface="華康中圓體"/>
        <a:cs typeface=""/>
      </a:majorFont>
      <a:minorFont>
        <a:latin typeface="Times New Roman"/>
        <a:ea typeface="華康中圓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rgbClr val="FFFFCC"/>
        </a:solidFill>
        <a:ln>
          <a:solidFill>
            <a:schemeClr val="tx1"/>
          </a:solidFill>
          <a:headEnd type="none" w="med" len="med"/>
          <a:tailEnd type="none" w="med" len="med"/>
        </a:ln>
        <a:extLst/>
      </a:spPr>
      <a:bodyPr anchor="ctr"/>
      <a:lstStyle>
        <a:defPPr algn="ctr">
          <a:defRPr sz="900" dirty="0">
            <a:solidFill>
              <a:schemeClr val="tx1"/>
            </a:solidFill>
            <a:latin typeface="Times New Roman" pitchFamily="18" charset="0"/>
            <a:ea typeface="+mj-ea"/>
            <a:cs typeface="Times New Roman" pitchFamily="18" charset="0"/>
          </a:defRPr>
        </a:defPPr>
      </a:lstStyle>
      <a:style>
        <a:lnRef idx="1">
          <a:schemeClr val="accent6"/>
        </a:lnRef>
        <a:fillRef idx="2">
          <a:schemeClr val="accent6"/>
        </a:fillRef>
        <a:effectRef idx="1">
          <a:schemeClr val="accent6"/>
        </a:effectRef>
        <a:fontRef idx="minor">
          <a:schemeClr val="dk1"/>
        </a:fontRef>
      </a: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prstShdw prst="shdw13" dist="53882" dir="13500000">
            <a:schemeClr val="bg2">
              <a:alpha val="50000"/>
            </a:schemeClr>
          </a:prstShdw>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zh-TW" sz="2800" b="0" i="0" u="none" strike="noStrike" cap="none" normalizeH="0" baseline="0" smtClean="0">
            <a:ln>
              <a:noFill/>
            </a:ln>
            <a:solidFill>
              <a:schemeClr val="tx1"/>
            </a:solidFill>
            <a:effectLst/>
            <a:latin typeface="Arial" pitchFamily="34" charset="0"/>
            <a:ea typeface="新細明體" pitchFamily="18" charset="-120"/>
          </a:defRPr>
        </a:defPPr>
      </a:lstStyle>
    </a:lnDef>
  </a:objectDefaults>
  <a:extraClrSchemeLst>
    <a:extraClrScheme>
      <a:clrScheme name="2_Rh_027_natural 1">
        <a:dk1>
          <a:srgbClr val="1C1C1C"/>
        </a:dk1>
        <a:lt1>
          <a:srgbClr val="FFFFFF"/>
        </a:lt1>
        <a:dk2>
          <a:srgbClr val="080808"/>
        </a:dk2>
        <a:lt2>
          <a:srgbClr val="DDDDDD"/>
        </a:lt2>
        <a:accent1>
          <a:srgbClr val="EE3516"/>
        </a:accent1>
        <a:accent2>
          <a:srgbClr val="F3BD33"/>
        </a:accent2>
        <a:accent3>
          <a:srgbClr val="FFFFFF"/>
        </a:accent3>
        <a:accent4>
          <a:srgbClr val="161616"/>
        </a:accent4>
        <a:accent5>
          <a:srgbClr val="F5AEAB"/>
        </a:accent5>
        <a:accent6>
          <a:srgbClr val="DCAB2D"/>
        </a:accent6>
        <a:hlink>
          <a:srgbClr val="AED925"/>
        </a:hlink>
        <a:folHlink>
          <a:srgbClr val="4E9D41"/>
        </a:folHlink>
      </a:clrScheme>
      <a:clrMap bg1="lt1" tx1="dk1" bg2="lt2" tx2="dk2" accent1="accent1" accent2="accent2" accent3="accent3" accent4="accent4" accent5="accent5" accent6="accent6" hlink="hlink" folHlink="folHlink"/>
    </a:extraClrScheme>
    <a:extraClrScheme>
      <a:clrScheme name="2_Rh_027_natural 2">
        <a:dk1>
          <a:srgbClr val="1C1C1C"/>
        </a:dk1>
        <a:lt1>
          <a:srgbClr val="FFFFFF"/>
        </a:lt1>
        <a:dk2>
          <a:srgbClr val="080808"/>
        </a:dk2>
        <a:lt2>
          <a:srgbClr val="DDDDDD"/>
        </a:lt2>
        <a:accent1>
          <a:srgbClr val="25A757"/>
        </a:accent1>
        <a:accent2>
          <a:srgbClr val="8DA955"/>
        </a:accent2>
        <a:accent3>
          <a:srgbClr val="FFFFFF"/>
        </a:accent3>
        <a:accent4>
          <a:srgbClr val="161616"/>
        </a:accent4>
        <a:accent5>
          <a:srgbClr val="ACD0B4"/>
        </a:accent5>
        <a:accent6>
          <a:srgbClr val="7F994C"/>
        </a:accent6>
        <a:hlink>
          <a:srgbClr val="D5B35D"/>
        </a:hlink>
        <a:folHlink>
          <a:srgbClr val="B86A2A"/>
        </a:folHlink>
      </a:clrScheme>
      <a:clrMap bg1="lt1" tx1="dk1" bg2="lt2" tx2="dk2" accent1="accent1" accent2="accent2" accent3="accent3" accent4="accent4" accent5="accent5" accent6="accent6" hlink="hlink" folHlink="folHlink"/>
    </a:extraClrScheme>
    <a:extraClrScheme>
      <a:clrScheme name="2_Rh_027_natural 3">
        <a:dk1>
          <a:srgbClr val="1C1C1C"/>
        </a:dk1>
        <a:lt1>
          <a:srgbClr val="FFFFFF"/>
        </a:lt1>
        <a:dk2>
          <a:srgbClr val="080808"/>
        </a:dk2>
        <a:lt2>
          <a:srgbClr val="DDDDDD"/>
        </a:lt2>
        <a:accent1>
          <a:srgbClr val="EFC119"/>
        </a:accent1>
        <a:accent2>
          <a:srgbClr val="8CCF49"/>
        </a:accent2>
        <a:accent3>
          <a:srgbClr val="FFFFFF"/>
        </a:accent3>
        <a:accent4>
          <a:srgbClr val="161616"/>
        </a:accent4>
        <a:accent5>
          <a:srgbClr val="F6DDAB"/>
        </a:accent5>
        <a:accent6>
          <a:srgbClr val="7EBB41"/>
        </a:accent6>
        <a:hlink>
          <a:srgbClr val="74D3FE"/>
        </a:hlink>
        <a:folHlink>
          <a:srgbClr val="3075AE"/>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40419</TotalTime>
  <Words>2026</Words>
  <Application>Microsoft Office PowerPoint</Application>
  <PresentationFormat>A4 紙張 (210x297 公釐)</PresentationFormat>
  <Paragraphs>314</Paragraphs>
  <Slides>21</Slides>
  <Notes>5</Notes>
  <HiddenSlides>0</HiddenSlides>
  <MMClips>0</MMClips>
  <ScaleCrop>false</ScaleCrop>
  <HeadingPairs>
    <vt:vector size="4" baseType="variant">
      <vt:variant>
        <vt:lpstr>佈景主題</vt:lpstr>
      </vt:variant>
      <vt:variant>
        <vt:i4>2</vt:i4>
      </vt:variant>
      <vt:variant>
        <vt:lpstr>投影片標題</vt:lpstr>
      </vt:variant>
      <vt:variant>
        <vt:i4>21</vt:i4>
      </vt:variant>
    </vt:vector>
  </HeadingPairs>
  <TitlesOfParts>
    <vt:vector size="23" baseType="lpstr">
      <vt:lpstr>預設簡報設計</vt:lpstr>
      <vt:lpstr>2_Rh_027_natural</vt:lpstr>
      <vt:lpstr>因應氣候變遷之 低碳綠能執行策略報告</vt:lpstr>
      <vt:lpstr>簡報大綱</vt:lpstr>
      <vt:lpstr>氣候危機迫在眉睫</vt:lpstr>
      <vt:lpstr>國際氣候行動</vt:lpstr>
      <vt:lpstr>呼應全球行動</vt:lpstr>
      <vt:lpstr>投影片 6</vt:lpstr>
      <vt:lpstr>投影片 7</vt:lpstr>
      <vt:lpstr>投影片 8</vt:lpstr>
      <vt:lpstr>投影片 9</vt:lpstr>
      <vt:lpstr>投影片 10</vt:lpstr>
      <vt:lpstr>跨部會落實低碳綠能行動</vt:lpstr>
      <vt:lpstr>跨部會落實低碳綠能行動</vt:lpstr>
      <vt:lpstr>跨部會落實低碳綠能行動</vt:lpstr>
      <vt:lpstr>跨部會落實低碳綠能行動</vt:lpstr>
      <vt:lpstr>投影片 15</vt:lpstr>
      <vt:lpstr>投影片 16</vt:lpstr>
      <vt:lpstr>投影片 17</vt:lpstr>
      <vt:lpstr>投影片 18</vt:lpstr>
      <vt:lpstr>結語</vt:lpstr>
      <vt:lpstr>結語</vt:lpstr>
      <vt:lpstr>投影片 21</vt:lpstr>
    </vt:vector>
  </TitlesOfParts>
  <Company>itri</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10/7領域規劃簡報初稿之邱組長意見(991005電話聯繫)</dc:title>
  <dc:creator>吳奕霖</dc:creator>
  <cp:lastModifiedBy>Administrator</cp:lastModifiedBy>
  <cp:revision>3376</cp:revision>
  <cp:lastPrinted>2016-06-15T10:55:22Z</cp:lastPrinted>
  <dcterms:created xsi:type="dcterms:W3CDTF">2010-10-05T02:23:22Z</dcterms:created>
  <dcterms:modified xsi:type="dcterms:W3CDTF">2016-06-16T01:54:30Z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000800c034000000000001023620</vt:lpwstr>
  </property>
</Properties>
</file>