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5"/>
  </p:notesMasterIdLst>
  <p:handoutMasterIdLst>
    <p:handoutMasterId r:id="rId6"/>
  </p:handoutMasterIdLst>
  <p:sldIdLst>
    <p:sldId id="256" r:id="rId2"/>
    <p:sldId id="265" r:id="rId3"/>
    <p:sldId id="272" r:id="rId4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DBED569-4797-4DF1-A0F4-6AAB3CD982D8}" styleName="淺色樣式 3 - 輔色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7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5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EE4536-A510-4CFF-9A69-9FED72F002A3}" type="datetimeFigureOut">
              <a:rPr lang="zh-TW" altLang="en-US" smtClean="0"/>
              <a:t>2018/1/3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7" y="9428587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50" y="9428587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DEDE62-F0D7-4702-8C2A-F7458F696C2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078220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3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5CBF7A-E4F1-43BD-8713-3B3B173123D5}" type="datetimeFigureOut">
              <a:rPr lang="zh-TW" altLang="en-US" smtClean="0"/>
              <a:t>2018/1/3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5713"/>
            <a:ext cx="5438775" cy="446651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242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8242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073BF5-3C1E-43E5-B33F-8FD1D8515FA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511473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77438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grpSp>
        <p:nvGrpSpPr>
          <p:cNvPr id="2" name="群組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手繪多邊形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手繪多邊形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手繪多邊形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接點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BCEB103-70C8-4D90-B795-A8CAF5A4ABB0}" type="datetime1">
              <a:rPr lang="zh-TW" altLang="en-US" smtClean="0"/>
              <a:t>2018/1/3</a:t>
            </a:fld>
            <a:endParaRPr lang="zh-TW" altLang="en-US"/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640414-9E2B-4186-B86D-A8059AF74B2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A732C5-80B1-4171-BF2D-0BAC48DAD171}" type="datetime1">
              <a:rPr lang="zh-TW" altLang="en-US" smtClean="0"/>
              <a:t>2018/1/3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640414-9E2B-4186-B86D-A8059AF74B29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D6C353-1766-4F1B-AA4F-AC6A690FF1CA}" type="datetime1">
              <a:rPr lang="zh-TW" altLang="en-US" smtClean="0"/>
              <a:t>2018/1/3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640414-9E2B-4186-B86D-A8059AF74B29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＞形箭號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＞形箭號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F6A9DA-AAD8-4A8B-86B2-518EAF4DF5B4}" type="datetime1">
              <a:rPr lang="zh-TW" altLang="en-US" smtClean="0"/>
              <a:t>2018/1/3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640414-9E2B-4186-B86D-A8059AF74B29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E9F6F3-5A70-4819-9FD0-A89EB753B4CD}" type="datetime1">
              <a:rPr lang="zh-TW" altLang="en-US" smtClean="0"/>
              <a:t>2018/1/3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640414-9E2B-4186-B86D-A8059AF74B2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4D02A5B-A93C-4BA0-B1A9-1DFCEDC6B847}" type="datetime1">
              <a:rPr lang="zh-TW" altLang="en-US" smtClean="0"/>
              <a:t>2018/1/3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640414-9E2B-4186-B86D-A8059AF74B29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9C48D-087D-47C4-8364-B99AAD49B4E3}" type="datetime1">
              <a:rPr lang="zh-TW" altLang="en-US" smtClean="0"/>
              <a:t>2018/1/3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640414-9E2B-4186-B86D-A8059AF74B2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EC59367-E7F2-48D4-AFA4-BF3AB1902416}" type="datetime1">
              <a:rPr lang="zh-TW" altLang="en-US" smtClean="0"/>
              <a:t>2018/1/3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640414-9E2B-4186-B86D-A8059AF74B2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F0D43D5-C2AC-4EC1-BF36-6462900D86AC}" type="datetime1">
              <a:rPr lang="zh-TW" altLang="en-US" smtClean="0"/>
              <a:t>2018/1/3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640414-9E2B-4186-B86D-A8059AF74B29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手繪多邊形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接點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＞形箭號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＞形箭號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CB2857-0B42-4E3B-A9AA-32AFC5BFB4D1}" type="datetime1">
              <a:rPr lang="zh-TW" altLang="en-US" smtClean="0"/>
              <a:t>2018/1/3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640414-9E2B-4186-B86D-A8059AF74B2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362610-02B1-4735-BAA5-849815CCE561}" type="datetime1">
              <a:rPr lang="zh-TW" altLang="en-US" smtClean="0"/>
              <a:t>2018/1/3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640414-9E2B-4186-B86D-A8059AF74B2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手繪多邊形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手繪多邊形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接點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文字版面配置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5809255-E56E-40C7-BBA7-0154D86E5F11}" type="datetime1">
              <a:rPr lang="zh-TW" altLang="en-US" smtClean="0"/>
              <a:t>2018/1/3</a:t>
            </a:fld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640414-9E2B-4186-B86D-A8059AF74B2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66352" y="1400443"/>
            <a:ext cx="8280920" cy="1541729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4400" dirty="0">
                <a:solidFill>
                  <a:schemeClr val="tx1"/>
                </a:solidFill>
                <a:latin typeface="+mn-ea"/>
                <a:cs typeface="EPSON 正楷書体Ｍ"/>
              </a:rPr>
              <a:t>「地方民意代表費用支給及村里長事務補助費補助條例」第</a:t>
            </a:r>
            <a:r>
              <a:rPr lang="en-US" altLang="zh-TW" sz="4400" dirty="0">
                <a:solidFill>
                  <a:schemeClr val="tx1"/>
                </a:solidFill>
                <a:latin typeface="+mn-ea"/>
                <a:cs typeface="EPSON 正楷書体Ｍ"/>
              </a:rPr>
              <a:t>7</a:t>
            </a:r>
            <a:r>
              <a:rPr lang="zh-TW" altLang="en-US" sz="4400" dirty="0">
                <a:solidFill>
                  <a:schemeClr val="tx1"/>
                </a:solidFill>
                <a:latin typeface="+mn-ea"/>
                <a:cs typeface="EPSON 正楷書体Ｍ"/>
              </a:rPr>
              <a:t>條、第</a:t>
            </a:r>
            <a:r>
              <a:rPr lang="en-US" altLang="zh-TW" sz="4400" dirty="0">
                <a:solidFill>
                  <a:schemeClr val="tx1"/>
                </a:solidFill>
                <a:latin typeface="+mn-ea"/>
                <a:cs typeface="EPSON 正楷書体Ｍ"/>
              </a:rPr>
              <a:t>10</a:t>
            </a:r>
            <a:r>
              <a:rPr lang="zh-TW" altLang="en-US" sz="4400" dirty="0">
                <a:solidFill>
                  <a:schemeClr val="tx1"/>
                </a:solidFill>
                <a:latin typeface="+mn-ea"/>
                <a:cs typeface="EPSON 正楷書体Ｍ"/>
              </a:rPr>
              <a:t>條及第</a:t>
            </a:r>
            <a:r>
              <a:rPr lang="en-US" altLang="zh-TW" sz="4400" dirty="0">
                <a:solidFill>
                  <a:schemeClr val="tx1"/>
                </a:solidFill>
                <a:latin typeface="+mn-ea"/>
                <a:cs typeface="EPSON 正楷書体Ｍ"/>
              </a:rPr>
              <a:t>5</a:t>
            </a:r>
            <a:r>
              <a:rPr lang="zh-TW" altLang="en-US" sz="4400" dirty="0">
                <a:solidFill>
                  <a:schemeClr val="tx1"/>
                </a:solidFill>
                <a:latin typeface="+mn-ea"/>
                <a:cs typeface="EPSON 正楷書体Ｍ"/>
              </a:rPr>
              <a:t>條附表修正草案說明</a:t>
            </a:r>
          </a:p>
        </p:txBody>
      </p:sp>
      <p:pic>
        <p:nvPicPr>
          <p:cNvPr id="5" name="圖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942172"/>
            <a:ext cx="2304255" cy="2304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40414-9E2B-4186-B86D-A8059AF74B29}" type="slidenum">
              <a:rPr lang="zh-TW" altLang="en-US" smtClean="0"/>
              <a:t>1</a:t>
            </a:fld>
            <a:endParaRPr lang="zh-TW" altLang="en-US"/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57731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88054" y="1340768"/>
            <a:ext cx="8229600" cy="4525963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ts val="1200"/>
              </a:spcBef>
              <a:buClr>
                <a:schemeClr val="accent1">
                  <a:lumMod val="60000"/>
                  <a:lumOff val="40000"/>
                </a:schemeClr>
              </a:buClr>
              <a:buSzPct val="100000"/>
            </a:pPr>
            <a:r>
              <a:rPr lang="zh-TW" altLang="en-US" sz="3200" dirty="0" smtClean="0">
                <a:solidFill>
                  <a:schemeClr val="bg2">
                    <a:lumMod val="25000"/>
                  </a:schemeClr>
                </a:solidFill>
              </a:rPr>
              <a:t>強化</a:t>
            </a:r>
            <a:r>
              <a:rPr lang="zh-TW" altLang="en-US" sz="3200" dirty="0">
                <a:solidFill>
                  <a:schemeClr val="bg2">
                    <a:lumMod val="25000"/>
                  </a:schemeClr>
                </a:solidFill>
              </a:rPr>
              <a:t>村（里）</a:t>
            </a:r>
            <a:r>
              <a:rPr lang="zh-TW" altLang="en-US" sz="3200" dirty="0">
                <a:solidFill>
                  <a:schemeClr val="bg2">
                    <a:lumMod val="25000"/>
                  </a:schemeClr>
                </a:solidFill>
              </a:rPr>
              <a:t>長執行職務之人身安全保障</a:t>
            </a:r>
            <a:endParaRPr lang="zh-TW" altLang="en-US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dirty="0" smtClean="0">
                <a:solidFill>
                  <a:srgbClr val="002060"/>
                </a:solidFill>
              </a:rPr>
              <a:t>修正草案第</a:t>
            </a:r>
            <a:r>
              <a:rPr lang="en-US" altLang="zh-TW" sz="4800" dirty="0" smtClean="0">
                <a:solidFill>
                  <a:srgbClr val="002060"/>
                </a:solidFill>
              </a:rPr>
              <a:t>7</a:t>
            </a:r>
            <a:r>
              <a:rPr lang="zh-TW" altLang="en-US" sz="4800" dirty="0" smtClean="0">
                <a:solidFill>
                  <a:srgbClr val="002060"/>
                </a:solidFill>
              </a:rPr>
              <a:t>條、第</a:t>
            </a:r>
            <a:r>
              <a:rPr lang="en-US" altLang="zh-TW" sz="4800" dirty="0" smtClean="0">
                <a:solidFill>
                  <a:srgbClr val="002060"/>
                </a:solidFill>
              </a:rPr>
              <a:t>10</a:t>
            </a:r>
            <a:r>
              <a:rPr lang="zh-TW" altLang="en-US" sz="4800" dirty="0" smtClean="0">
                <a:solidFill>
                  <a:srgbClr val="002060"/>
                </a:solidFill>
              </a:rPr>
              <a:t>條</a:t>
            </a:r>
            <a:endParaRPr lang="zh-TW" altLang="en-US" sz="4800" dirty="0">
              <a:solidFill>
                <a:srgbClr val="002060"/>
              </a:solidFill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24041" y="2051426"/>
            <a:ext cx="2510482" cy="4466273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/>
          </a:p>
        </p:txBody>
      </p:sp>
      <p:sp>
        <p:nvSpPr>
          <p:cNvPr id="5" name="圓角矩形 4"/>
          <p:cNvSpPr/>
          <p:nvPr/>
        </p:nvSpPr>
        <p:spPr>
          <a:xfrm>
            <a:off x="3173525" y="2051426"/>
            <a:ext cx="2710067" cy="442620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6061707" y="2036190"/>
            <a:ext cx="2839416" cy="4441442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1060869" y="2104100"/>
            <a:ext cx="1202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Estrangelo Edessa" panose="03080600000000000000" pitchFamily="66" charset="0"/>
              </a:rPr>
              <a:t>修法前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  <a:cs typeface="Estrangelo Edessa" panose="03080600000000000000" pitchFamily="66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279091" y="2105666"/>
            <a:ext cx="2524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Estrangelo Edessa" panose="03080600000000000000" pitchFamily="66" charset="0"/>
              </a:rPr>
              <a:t>修法後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Estrangelo Edessa" panose="03080600000000000000" pitchFamily="66" charset="0"/>
              </a:rPr>
              <a:t>: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Estrangelo Edessa" panose="03080600000000000000" pitchFamily="66" charset="0"/>
              </a:rPr>
              <a:t>自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Estrangelo Edessa" panose="03080600000000000000" pitchFamily="66" charset="0"/>
              </a:rPr>
              <a:t>107.12.25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Estrangelo Edessa" panose="03080600000000000000" pitchFamily="66" charset="0"/>
              </a:rPr>
              <a:t>起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  <a:cs typeface="Estrangelo Edessa" panose="03080600000000000000" pitchFamily="66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6786793" y="2104100"/>
            <a:ext cx="12162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Estrangelo Edessa" panose="03080600000000000000" pitchFamily="66" charset="0"/>
              </a:rPr>
              <a:t>修正效益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  <a:cs typeface="Estrangelo Edessa" panose="03080600000000000000" pitchFamily="66" charset="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388479" y="2788114"/>
            <a:ext cx="2232248" cy="340410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zh-TW" altLang="en-US" sz="2800" dirty="0" smtClean="0">
                <a:solidFill>
                  <a:schemeClr val="tx1"/>
                </a:solidFill>
                <a:latin typeface="微軟正黑體" panose="020B0604030504040204" pitchFamily="34" charset="-120"/>
              </a:rPr>
              <a:t>●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未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強制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公所編列保險費預算</a:t>
            </a: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/>
            <a:endParaRPr lang="en-US" altLang="zh-TW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/>
            <a:r>
              <a:rPr lang="zh-TW" altLang="en-US" sz="2800" dirty="0" smtClean="0">
                <a:solidFill>
                  <a:schemeClr val="tx1"/>
                </a:solidFill>
                <a:latin typeface="微軟正黑體" panose="020B0604030504040204" pitchFamily="34" charset="-120"/>
              </a:rPr>
              <a:t>●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未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強制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規範村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（里）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長投保險種</a:t>
            </a:r>
            <a:r>
              <a:rPr lang="zh-TW" altLang="zh-TW" sz="2000" dirty="0">
                <a:solidFill>
                  <a:schemeClr val="tx1"/>
                </a:solidFill>
              </a:rPr>
              <a:t>　</a:t>
            </a:r>
          </a:p>
        </p:txBody>
      </p:sp>
      <p:sp>
        <p:nvSpPr>
          <p:cNvPr id="11" name="圓角矩形 10"/>
          <p:cNvSpPr/>
          <p:nvPr/>
        </p:nvSpPr>
        <p:spPr>
          <a:xfrm>
            <a:off x="3294533" y="2467755"/>
            <a:ext cx="2493296" cy="158755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sz="2700" dirty="0" smtClean="0">
              <a:solidFill>
                <a:schemeClr val="tx1"/>
              </a:solidFill>
              <a:latin typeface="微軟正黑體" panose="020B0604030504040204" pitchFamily="34" charset="-120"/>
            </a:endParaRPr>
          </a:p>
          <a:p>
            <a:pPr algn="ctr"/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公所應比照地方民意代表標準編列</a:t>
            </a:r>
            <a:r>
              <a:rPr lang="zh-TW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保險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費</a:t>
            </a:r>
            <a:endParaRPr lang="en-US" altLang="zh-TW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zh-TW" altLang="zh-TW" sz="2000" dirty="0">
              <a:solidFill>
                <a:schemeClr val="tx1"/>
              </a:solidFill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3276848" y="4429172"/>
            <a:ext cx="2528666" cy="197877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村</a:t>
            </a:r>
            <a:r>
              <a:rPr lang="zh-TW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（里</a:t>
            </a:r>
            <a:r>
              <a:rPr lang="zh-TW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長</a:t>
            </a:r>
            <a:r>
              <a:rPr lang="zh-TW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保險費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核銷應含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500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萬元以上</a:t>
            </a:r>
            <a:r>
              <a:rPr lang="zh-TW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傷害</a:t>
            </a:r>
            <a:r>
              <a:rPr lang="zh-TW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保險</a:t>
            </a:r>
            <a:endParaRPr lang="en-US" altLang="zh-TW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zh-TW" altLang="zh-TW" sz="1600" dirty="0">
              <a:solidFill>
                <a:schemeClr val="tx1"/>
              </a:solidFill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6247367" y="2823961"/>
            <a:ext cx="2548401" cy="315781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54000" rtlCol="0" anchor="ctr"/>
          <a:lstStyle/>
          <a:p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●提供</a:t>
            </a:r>
            <a:r>
              <a:rPr lang="zh-TW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村（里）長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執行職務保障</a:t>
            </a:r>
            <a:endParaRPr lang="en-US" altLang="zh-TW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●</a:t>
            </a:r>
            <a:r>
              <a:rPr lang="zh-TW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落實村（里）長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保險補助之立法意旨</a:t>
            </a:r>
            <a:endParaRPr lang="zh-TW" altLang="zh-TW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加號 15"/>
          <p:cNvSpPr/>
          <p:nvPr/>
        </p:nvSpPr>
        <p:spPr>
          <a:xfrm>
            <a:off x="4276530" y="3979755"/>
            <a:ext cx="504056" cy="510409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向右箭號 16"/>
          <p:cNvSpPr/>
          <p:nvPr/>
        </p:nvSpPr>
        <p:spPr>
          <a:xfrm>
            <a:off x="2756423" y="4083086"/>
            <a:ext cx="421596" cy="2014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投影片編號版面配置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40414-9E2B-4186-B86D-A8059AF74B29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529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0" y="1340768"/>
            <a:ext cx="8892480" cy="4525963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ts val="1200"/>
              </a:spcBef>
              <a:buClr>
                <a:schemeClr val="accent1">
                  <a:lumMod val="60000"/>
                  <a:lumOff val="40000"/>
                </a:schemeClr>
              </a:buClr>
              <a:buSzPct val="100000"/>
            </a:pPr>
            <a:r>
              <a:rPr lang="zh-TW" altLang="en-US" sz="3200" dirty="0" smtClean="0"/>
              <a:t>方便</a:t>
            </a:r>
            <a:r>
              <a:rPr lang="zh-TW" altLang="zh-TW" sz="3200" dirty="0" smtClean="0"/>
              <a:t>地方</a:t>
            </a:r>
            <a:r>
              <a:rPr lang="zh-TW" altLang="zh-TW" sz="3200" dirty="0"/>
              <a:t>民意</a:t>
            </a:r>
            <a:r>
              <a:rPr lang="zh-TW" altLang="zh-TW" sz="3200" dirty="0" smtClean="0"/>
              <a:t>代表</a:t>
            </a:r>
            <a:r>
              <a:rPr lang="zh-TW" altLang="en-US" sz="3200" dirty="0" smtClean="0"/>
              <a:t>實施健康檢查</a:t>
            </a:r>
            <a:endParaRPr lang="zh-TW" altLang="zh-TW" sz="3200" dirty="0">
              <a:solidFill>
                <a:schemeClr val="bg2">
                  <a:lumMod val="25000"/>
                </a:schemeClr>
              </a:solidFill>
            </a:endParaRPr>
          </a:p>
          <a:p>
            <a:endParaRPr lang="zh-TW" altLang="en-US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dirty="0" smtClean="0">
                <a:solidFill>
                  <a:srgbClr val="002060"/>
                </a:solidFill>
              </a:rPr>
              <a:t>修正草案第</a:t>
            </a:r>
            <a:r>
              <a:rPr lang="en-US" altLang="zh-TW" sz="4800" dirty="0" smtClean="0">
                <a:solidFill>
                  <a:srgbClr val="002060"/>
                </a:solidFill>
              </a:rPr>
              <a:t>5</a:t>
            </a:r>
            <a:r>
              <a:rPr lang="zh-TW" altLang="en-US" sz="4800" dirty="0" smtClean="0">
                <a:solidFill>
                  <a:srgbClr val="002060"/>
                </a:solidFill>
              </a:rPr>
              <a:t>條附表</a:t>
            </a:r>
            <a:endParaRPr lang="zh-TW" altLang="en-US" sz="4800" b="0" dirty="0">
              <a:solidFill>
                <a:schemeClr val="accent5"/>
              </a:solidFill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45625" y="2011359"/>
            <a:ext cx="2510482" cy="4466273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/>
          </a:p>
        </p:txBody>
      </p:sp>
      <p:sp>
        <p:nvSpPr>
          <p:cNvPr id="5" name="圓角矩形 4"/>
          <p:cNvSpPr/>
          <p:nvPr/>
        </p:nvSpPr>
        <p:spPr>
          <a:xfrm>
            <a:off x="3099373" y="2011359"/>
            <a:ext cx="2721241" cy="4466273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5975189" y="2011359"/>
            <a:ext cx="2839416" cy="446485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1060869" y="2104100"/>
            <a:ext cx="1202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Estrangelo Edessa" panose="03080600000000000000" pitchFamily="66" charset="0"/>
              </a:rPr>
              <a:t>修法前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  <a:cs typeface="Estrangelo Edessa" panose="03080600000000000000" pitchFamily="66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995936" y="2104100"/>
            <a:ext cx="13643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latin typeface="微軟正黑體" panose="020B0604030504040204" pitchFamily="34" charset="-120"/>
                <a:cs typeface="Estrangelo Edessa" panose="03080600000000000000" pitchFamily="66" charset="0"/>
              </a:rPr>
              <a:t>修法後</a:t>
            </a:r>
            <a:endParaRPr lang="zh-TW" altLang="en-US" sz="2000" b="1" dirty="0">
              <a:latin typeface="微軟正黑體" panose="020B0604030504040204" pitchFamily="34" charset="-120"/>
              <a:cs typeface="Estrangelo Edessa" panose="03080600000000000000" pitchFamily="66" charset="0"/>
            </a:endParaRPr>
          </a:p>
          <a:p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  <a:cs typeface="Estrangelo Edessa" panose="03080600000000000000" pitchFamily="66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6786793" y="2104100"/>
            <a:ext cx="12162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Estrangelo Edessa" panose="03080600000000000000" pitchFamily="66" charset="0"/>
              </a:rPr>
              <a:t>修正效益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  <a:cs typeface="Estrangelo Edessa" panose="03080600000000000000" pitchFamily="66" charset="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384742" y="2616084"/>
            <a:ext cx="2232248" cy="352125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zh-TW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健康檢查</a:t>
            </a:r>
            <a:r>
              <a:rPr lang="zh-TW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費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僅能</a:t>
            </a:r>
            <a:r>
              <a:rPr lang="zh-TW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憑地區以上醫院收據核銷</a:t>
            </a:r>
          </a:p>
        </p:txBody>
      </p:sp>
      <p:sp>
        <p:nvSpPr>
          <p:cNvPr id="12" name="圓角矩形 11"/>
          <p:cNvSpPr/>
          <p:nvPr/>
        </p:nvSpPr>
        <p:spPr>
          <a:xfrm>
            <a:off x="3177435" y="2688091"/>
            <a:ext cx="2565115" cy="337723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可</a:t>
            </a:r>
            <a:r>
              <a:rPr lang="zh-TW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檢</a:t>
            </a:r>
            <a:r>
              <a:rPr lang="zh-TW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具實施公務人員一般健康檢查之醫療機構單據</a:t>
            </a:r>
            <a:r>
              <a:rPr lang="zh-TW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核銷</a:t>
            </a:r>
            <a:endParaRPr lang="zh-TW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6163880" y="3124091"/>
            <a:ext cx="2445514" cy="251313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54000" rtlCol="0" anchor="ctr"/>
          <a:lstStyle/>
          <a:p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提高</a:t>
            </a:r>
            <a:r>
              <a:rPr lang="zh-TW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地方民意代表健康自主性管理及其便利性</a:t>
            </a:r>
          </a:p>
        </p:txBody>
      </p:sp>
      <p:sp>
        <p:nvSpPr>
          <p:cNvPr id="17" name="向右箭號 16"/>
          <p:cNvSpPr/>
          <p:nvPr/>
        </p:nvSpPr>
        <p:spPr>
          <a:xfrm>
            <a:off x="2663336" y="4004687"/>
            <a:ext cx="436812" cy="2027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40414-9E2B-4186-B86D-A8059AF74B29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71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匯合">
  <a:themeElements>
    <a:clrScheme name="黃色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匯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匯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2085</TotalTime>
  <Words>180</Words>
  <Application>Microsoft Office PowerPoint</Application>
  <PresentationFormat>如螢幕大小 (4:3)</PresentationFormat>
  <Paragraphs>26</Paragraphs>
  <Slides>3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14" baseType="lpstr">
      <vt:lpstr>EPSON 正楷書体Ｍ</vt:lpstr>
      <vt:lpstr>微軟正黑體</vt:lpstr>
      <vt:lpstr>新細明體</vt:lpstr>
      <vt:lpstr>標楷體</vt:lpstr>
      <vt:lpstr>Calibri</vt:lpstr>
      <vt:lpstr>Estrangelo Edessa</vt:lpstr>
      <vt:lpstr>Lucida Sans Unicode</vt:lpstr>
      <vt:lpstr>Verdana</vt:lpstr>
      <vt:lpstr>Wingdings 2</vt:lpstr>
      <vt:lpstr>Wingdings 3</vt:lpstr>
      <vt:lpstr>匯合</vt:lpstr>
      <vt:lpstr>「地方民意代表費用支給及村里長事務補助費補助條例」第7條、第10條及第5條附表修正草案說明</vt:lpstr>
      <vt:lpstr>修正草案第7條、第10條</vt:lpstr>
      <vt:lpstr>修正草案第5條附表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地方立法機關組織準則第11條、第14條修正草案</dc:title>
  <dc:creator>moi</dc:creator>
  <cp:lastModifiedBy>吳泰佾</cp:lastModifiedBy>
  <cp:revision>165</cp:revision>
  <cp:lastPrinted>2018-01-03T03:03:25Z</cp:lastPrinted>
  <dcterms:created xsi:type="dcterms:W3CDTF">2016-08-11T00:45:32Z</dcterms:created>
  <dcterms:modified xsi:type="dcterms:W3CDTF">2018-01-03T04:03:49Z</dcterms:modified>
</cp:coreProperties>
</file>