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5" r:id="rId2"/>
  </p:sldMasterIdLst>
  <p:notesMasterIdLst>
    <p:notesMasterId r:id="rId22"/>
  </p:notesMasterIdLst>
  <p:sldIdLst>
    <p:sldId id="442" r:id="rId3"/>
    <p:sldId id="436" r:id="rId4"/>
    <p:sldId id="450" r:id="rId5"/>
    <p:sldId id="423" r:id="rId6"/>
    <p:sldId id="457" r:id="rId7"/>
    <p:sldId id="448" r:id="rId8"/>
    <p:sldId id="461" r:id="rId9"/>
    <p:sldId id="462" r:id="rId10"/>
    <p:sldId id="491" r:id="rId11"/>
    <p:sldId id="492" r:id="rId12"/>
    <p:sldId id="497" r:id="rId13"/>
    <p:sldId id="496" r:id="rId14"/>
    <p:sldId id="493" r:id="rId15"/>
    <p:sldId id="494" r:id="rId16"/>
    <p:sldId id="455" r:id="rId17"/>
    <p:sldId id="488" r:id="rId18"/>
    <p:sldId id="489" r:id="rId19"/>
    <p:sldId id="490" r:id="rId20"/>
    <p:sldId id="376" r:id="rId21"/>
  </p:sldIdLst>
  <p:sldSz cx="12190413" cy="6859588"/>
  <p:notesSz cx="6692900" cy="9867900"/>
  <p:defaultTextStyle>
    <a:defPPr>
      <a:defRPr lang="zh-TW"/>
    </a:defPPr>
    <a:lvl1pPr algn="l" defTabSz="1217613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608013" indent="-150813" algn="l" defTabSz="1217613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1217613" indent="-303213" algn="l" defTabSz="1217613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827213" indent="-455613" algn="l" defTabSz="1217613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2436813" indent="-608013" algn="l" defTabSz="1217613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44A97A4D-788E-49B2-A51B-7AC8B933FD1D}">
          <p14:sldIdLst>
            <p14:sldId id="442"/>
            <p14:sldId id="436"/>
          </p14:sldIdLst>
        </p14:section>
        <p14:section name="壹、前言" id="{922A02D0-986A-4E94-BA6F-BF43C2ADE5C7}">
          <p14:sldIdLst>
            <p14:sldId id="450"/>
          </p14:sldIdLst>
        </p14:section>
        <p14:section name="貳、推動作法" id="{29921546-719B-4682-B978-DDFEEB5678D2}">
          <p14:sldIdLst>
            <p14:sldId id="423"/>
            <p14:sldId id="457"/>
            <p14:sldId id="448"/>
            <p14:sldId id="461"/>
          </p14:sldIdLst>
        </p14:section>
        <p14:section name="參、我國獲獎團隊介紹" id="{9C2926F0-C178-4A4F-B62C-7012DBAE5A55}">
          <p14:sldIdLst>
            <p14:sldId id="462"/>
            <p14:sldId id="491"/>
            <p14:sldId id="492"/>
            <p14:sldId id="497"/>
            <p14:sldId id="496"/>
            <p14:sldId id="493"/>
            <p14:sldId id="494"/>
            <p14:sldId id="455"/>
          </p14:sldIdLst>
        </p14:section>
        <p14:section name="肆、結語" id="{82A8B722-7EC2-41DA-A01D-8D61115B7A4B}">
          <p14:sldIdLst>
            <p14:sldId id="488"/>
            <p14:sldId id="489"/>
            <p14:sldId id="490"/>
            <p14:sldId id="376"/>
          </p14:sldIdLst>
        </p14:section>
        <p14:section name="附件" id="{02BEA4BD-7E13-41F6-AC99-18E3CB57188F}">
          <p14:sldIdLst>
            <p14:sldId id="453"/>
            <p14:sldId id="377"/>
            <p14:sldId id="378"/>
            <p14:sldId id="379"/>
            <p14:sldId id="444"/>
            <p14:sldId id="447"/>
            <p14:sldId id="386"/>
            <p14:sldId id="387"/>
            <p14:sldId id="388"/>
            <p14:sldId id="389"/>
            <p14:sldId id="390"/>
            <p14:sldId id="39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CC"/>
    <a:srgbClr val="FFCC00"/>
    <a:srgbClr val="FF9900"/>
    <a:srgbClr val="996600"/>
    <a:srgbClr val="663300"/>
    <a:srgbClr val="CC9900"/>
    <a:srgbClr val="CC6600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89749" autoAdjust="0"/>
  </p:normalViewPr>
  <p:slideViewPr>
    <p:cSldViewPr snapToObjects="1">
      <p:cViewPr varScale="1">
        <p:scale>
          <a:sx n="61" d="100"/>
          <a:sy n="61" d="100"/>
        </p:scale>
        <p:origin x="-836" y="-68"/>
      </p:cViewPr>
      <p:guideLst>
        <p:guide orient="horz" pos="2161"/>
        <p:guide pos="3839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9CEBA8-5B07-4499-A34F-96467F416D56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F9CBFA4-B7AF-4DB0-B956-46F201B12ABD}">
      <dgm:prSet phldrT="[文字]" custT="1"/>
      <dgm:spPr/>
      <dgm:t>
        <a:bodyPr/>
        <a:lstStyle/>
        <a:p>
          <a:r>
            <a:rPr lang="zh-TW" altLang="en-US" sz="3600" b="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壹</a:t>
          </a:r>
          <a:endParaRPr lang="zh-TW" altLang="en-US" sz="3600" b="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gm:t>
    </dgm:pt>
    <dgm:pt modelId="{6C700C71-DD55-413C-8AFB-1B4270550EFD}" type="parTrans" cxnId="{B0C3573D-127C-495C-9A54-9B313C53A508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FEA08067-15DE-4F21-9235-F7FEF66F61D3}" type="sibTrans" cxnId="{B0C3573D-127C-495C-9A54-9B313C53A508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3DFD0FA0-D331-4AF1-BC48-4576D88BF217}">
      <dgm:prSet phldrT="[文字]" custT="1"/>
      <dgm:spPr/>
      <dgm:t>
        <a:bodyPr/>
        <a:lstStyle/>
        <a:p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前言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gm:t>
    </dgm:pt>
    <dgm:pt modelId="{E178CB7F-AC65-467A-9271-B781A4D4DE77}" type="parTrans" cxnId="{F9F91B8E-A4BE-4958-B04A-ED2610F9E9F0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93F8D0A1-505B-47D6-A34B-1459C56B7130}" type="sibTrans" cxnId="{F9F91B8E-A4BE-4958-B04A-ED2610F9E9F0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410C660B-4EB6-487B-9539-AD2692E635AD}">
      <dgm:prSet phldrT="[文字]" custT="1"/>
      <dgm:spPr/>
      <dgm:t>
        <a:bodyPr/>
        <a:lstStyle/>
        <a:p>
          <a:r>
            <a:rPr lang="zh-TW" altLang="en-US" sz="3600" b="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貳</a:t>
          </a:r>
          <a:endParaRPr lang="zh-TW" altLang="en-US" sz="3600" b="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gm:t>
    </dgm:pt>
    <dgm:pt modelId="{BB93203B-B405-4FE6-854A-D95EB7CAC874}" type="parTrans" cxnId="{9416626E-A51B-4819-AA77-3FD16F2718E5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A06055D5-307A-4C01-AC53-8D2FBF645F5E}" type="sibTrans" cxnId="{9416626E-A51B-4819-AA77-3FD16F2718E5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D6B75B74-2E2D-4FD9-8157-1EE79ED08E21}">
      <dgm:prSet phldrT="[文字]" custT="1"/>
      <dgm:spPr/>
      <dgm:t>
        <a:bodyPr/>
        <a:lstStyle/>
        <a:p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推動作法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gm:t>
    </dgm:pt>
    <dgm:pt modelId="{DF58423F-9DB8-4787-A1F3-D70B49F9AEC6}" type="parTrans" cxnId="{4F112867-72AA-4871-A750-F6A78AD5ED07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5E4FE9DA-E9E1-49FA-8D61-ED56D641A364}" type="sibTrans" cxnId="{4F112867-72AA-4871-A750-F6A78AD5ED07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FB676463-94C6-4809-B2C6-E6BAC8B1F8A0}">
      <dgm:prSet phldrT="[文字]" custT="1"/>
      <dgm:spPr/>
      <dgm:t>
        <a:bodyPr/>
        <a:lstStyle/>
        <a:p>
          <a:r>
            <a:rPr lang="zh-TW" altLang="en-US" sz="3600" b="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參</a:t>
          </a:r>
          <a:endParaRPr lang="zh-TW" altLang="en-US" sz="3600" b="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gm:t>
    </dgm:pt>
    <dgm:pt modelId="{8267BCCF-C10C-4676-AF08-7BA9500084B3}" type="parTrans" cxnId="{E41EF221-A072-42FD-98BE-411403195171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564F2CDE-A29E-44EC-B576-1DE808B9B8BD}" type="sibTrans" cxnId="{E41EF221-A072-42FD-98BE-411403195171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C110CC77-AA33-4338-A6E3-889816CB4383}">
      <dgm:prSet phldrT="[文字]" custT="1"/>
      <dgm:spPr/>
      <dgm:t>
        <a:bodyPr/>
        <a:lstStyle/>
        <a:p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我國獲獎團隊介紹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gm:t>
    </dgm:pt>
    <dgm:pt modelId="{D740278E-99DD-469E-849A-6C8BEED15F01}" type="sibTrans" cxnId="{F06AD6D1-5999-48F3-8DD3-CC33BDF160B6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4D2F1B90-3AEF-4369-A0FE-09FFA28AD08C}" type="parTrans" cxnId="{F06AD6D1-5999-48F3-8DD3-CC33BDF160B6}">
      <dgm:prSet/>
      <dgm:spPr/>
      <dgm:t>
        <a:bodyPr/>
        <a:lstStyle/>
        <a:p>
          <a:endParaRPr lang="zh-TW" altLang="en-US" sz="1800" b="1">
            <a:latin typeface="標楷體" pitchFamily="65" charset="-120"/>
            <a:ea typeface="標楷體" pitchFamily="65" charset="-120"/>
          </a:endParaRPr>
        </a:p>
      </dgm:t>
    </dgm:pt>
    <dgm:pt modelId="{9CFC2DF0-ED5D-452C-ACA6-B873FC106793}">
      <dgm:prSet phldrT="[文字]" custT="1"/>
      <dgm:spPr/>
      <dgm:t>
        <a:bodyPr/>
        <a:lstStyle/>
        <a:p>
          <a:r>
            <a:rPr lang="zh-TW" altLang="en-US" sz="3600" b="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肆</a:t>
          </a:r>
          <a:endParaRPr lang="zh-TW" altLang="en-US" sz="3600" b="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gm:t>
    </dgm:pt>
    <dgm:pt modelId="{8C95BECD-10F8-49A5-BA10-1A52375D2377}" type="parTrans" cxnId="{B0E5EE79-E89D-4BBF-A784-F1DB78D6FF38}">
      <dgm:prSet/>
      <dgm:spPr/>
      <dgm:t>
        <a:bodyPr/>
        <a:lstStyle/>
        <a:p>
          <a:endParaRPr lang="zh-TW" altLang="en-US"/>
        </a:p>
      </dgm:t>
    </dgm:pt>
    <dgm:pt modelId="{3D334AC0-1E8D-471B-A4E9-A38B8EA1C11F}" type="sibTrans" cxnId="{B0E5EE79-E89D-4BBF-A784-F1DB78D6FF38}">
      <dgm:prSet/>
      <dgm:spPr/>
      <dgm:t>
        <a:bodyPr/>
        <a:lstStyle/>
        <a:p>
          <a:endParaRPr lang="zh-TW" altLang="en-US"/>
        </a:p>
      </dgm:t>
    </dgm:pt>
    <dgm:pt modelId="{F2B37900-6400-4D6C-AA77-35427AD4B9A9}">
      <dgm:prSet phldrT="[文字]" custT="1"/>
      <dgm:spPr/>
      <dgm:t>
        <a:bodyPr/>
        <a:lstStyle/>
        <a:p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結語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gm:t>
    </dgm:pt>
    <dgm:pt modelId="{37542417-08D3-488F-BBB1-A9683DB958B5}" type="parTrans" cxnId="{B0D392FA-981D-4926-AC72-96136F8B932A}">
      <dgm:prSet/>
      <dgm:spPr/>
      <dgm:t>
        <a:bodyPr/>
        <a:lstStyle/>
        <a:p>
          <a:endParaRPr lang="zh-TW" altLang="en-US"/>
        </a:p>
      </dgm:t>
    </dgm:pt>
    <dgm:pt modelId="{AB399587-0652-47EA-861F-19B0E40098E9}" type="sibTrans" cxnId="{B0D392FA-981D-4926-AC72-96136F8B932A}">
      <dgm:prSet/>
      <dgm:spPr/>
      <dgm:t>
        <a:bodyPr/>
        <a:lstStyle/>
        <a:p>
          <a:endParaRPr lang="zh-TW" altLang="en-US"/>
        </a:p>
      </dgm:t>
    </dgm:pt>
    <dgm:pt modelId="{328BEB6B-90AC-49DD-AC87-2BA44B742C91}" type="pres">
      <dgm:prSet presAssocID="{9F9CEBA8-5B07-4499-A34F-96467F416D5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42039B4-0365-4F09-ADD0-6977F9263C1F}" type="pres">
      <dgm:prSet presAssocID="{5F9CBFA4-B7AF-4DB0-B956-46F201B12ABD}" presName="linNode" presStyleCnt="0"/>
      <dgm:spPr/>
      <dgm:t>
        <a:bodyPr/>
        <a:lstStyle/>
        <a:p>
          <a:endParaRPr lang="en-US"/>
        </a:p>
      </dgm:t>
    </dgm:pt>
    <dgm:pt modelId="{27FB139C-F9AB-4103-A67B-4A738BE9D35A}" type="pres">
      <dgm:prSet presAssocID="{5F9CBFA4-B7AF-4DB0-B956-46F201B12ABD}" presName="parentText" presStyleLbl="node1" presStyleIdx="0" presStyleCnt="4" custScaleX="4860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D5B6BB-43F9-40F0-BD4E-AC684EB53E0F}" type="pres">
      <dgm:prSet presAssocID="{5F9CBFA4-B7AF-4DB0-B956-46F201B12ABD}" presName="descendantText" presStyleLbl="alignAccFollowNode1" presStyleIdx="0" presStyleCnt="4" custScaleX="266196" custLinFactNeighborX="37" custLinFactNeighborY="-37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F78023-C6C0-49C9-BDEF-F18FDED819D6}" type="pres">
      <dgm:prSet presAssocID="{FEA08067-15DE-4F21-9235-F7FEF66F61D3}" presName="sp" presStyleCnt="0"/>
      <dgm:spPr/>
      <dgm:t>
        <a:bodyPr/>
        <a:lstStyle/>
        <a:p>
          <a:endParaRPr lang="en-US"/>
        </a:p>
      </dgm:t>
    </dgm:pt>
    <dgm:pt modelId="{913A7281-E91C-4AF1-937B-EAB8418BF7E2}" type="pres">
      <dgm:prSet presAssocID="{410C660B-4EB6-487B-9539-AD2692E635AD}" presName="linNode" presStyleCnt="0"/>
      <dgm:spPr/>
      <dgm:t>
        <a:bodyPr/>
        <a:lstStyle/>
        <a:p>
          <a:endParaRPr lang="en-US"/>
        </a:p>
      </dgm:t>
    </dgm:pt>
    <dgm:pt modelId="{85EE58E1-09BF-4274-9353-1CA999AC4BC4}" type="pres">
      <dgm:prSet presAssocID="{410C660B-4EB6-487B-9539-AD2692E635AD}" presName="parentText" presStyleLbl="node1" presStyleIdx="1" presStyleCnt="4" custScaleX="4860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C8C9553-3BEA-48EB-890D-AD1BF25A2BFF}" type="pres">
      <dgm:prSet presAssocID="{410C660B-4EB6-487B-9539-AD2692E635AD}" presName="descendantText" presStyleLbl="alignAccFollowNode1" presStyleIdx="1" presStyleCnt="4" custScaleX="2661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5D7367-58AB-424C-8FCD-71A4D1CC16D9}" type="pres">
      <dgm:prSet presAssocID="{A06055D5-307A-4C01-AC53-8D2FBF645F5E}" presName="sp" presStyleCnt="0"/>
      <dgm:spPr/>
      <dgm:t>
        <a:bodyPr/>
        <a:lstStyle/>
        <a:p>
          <a:endParaRPr lang="en-US"/>
        </a:p>
      </dgm:t>
    </dgm:pt>
    <dgm:pt modelId="{E41CD353-D06A-4A6F-B937-DAB0D5E14F0D}" type="pres">
      <dgm:prSet presAssocID="{FB676463-94C6-4809-B2C6-E6BAC8B1F8A0}" presName="linNode" presStyleCnt="0"/>
      <dgm:spPr/>
      <dgm:t>
        <a:bodyPr/>
        <a:lstStyle/>
        <a:p>
          <a:endParaRPr lang="en-US"/>
        </a:p>
      </dgm:t>
    </dgm:pt>
    <dgm:pt modelId="{BF20EAA5-DBF3-402C-94F7-A1A84F07766C}" type="pres">
      <dgm:prSet presAssocID="{FB676463-94C6-4809-B2C6-E6BAC8B1F8A0}" presName="parentText" presStyleLbl="node1" presStyleIdx="2" presStyleCnt="4" custScaleX="48606" custLinFactNeighborX="-10" custLinFactNeighborY="79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D8CB02-68E5-4A4D-B6F9-5DF92C0ADEB1}" type="pres">
      <dgm:prSet presAssocID="{FB676463-94C6-4809-B2C6-E6BAC8B1F8A0}" presName="descendantText" presStyleLbl="alignAccFollowNode1" presStyleIdx="2" presStyleCnt="4" custScaleX="2661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0D93CD-1B08-4677-B791-F6686D94AFB7}" type="pres">
      <dgm:prSet presAssocID="{564F2CDE-A29E-44EC-B576-1DE808B9B8BD}" presName="sp" presStyleCnt="0"/>
      <dgm:spPr/>
    </dgm:pt>
    <dgm:pt modelId="{77D84827-B3D7-4941-89DE-AB1971DA665C}" type="pres">
      <dgm:prSet presAssocID="{9CFC2DF0-ED5D-452C-ACA6-B873FC106793}" presName="linNode" presStyleCnt="0"/>
      <dgm:spPr/>
    </dgm:pt>
    <dgm:pt modelId="{376F4CC0-D0B8-4210-8815-B481F0E3A155}" type="pres">
      <dgm:prSet presAssocID="{9CFC2DF0-ED5D-452C-ACA6-B873FC106793}" presName="parentText" presStyleLbl="node1" presStyleIdx="3" presStyleCnt="4" custLinFactNeighborX="-20" custLinFactNeighborY="20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4334BC-C1DD-4731-BA08-E0B15DD12CBF}" type="pres">
      <dgm:prSet presAssocID="{9CFC2DF0-ED5D-452C-ACA6-B873FC106793}" presName="descendantText" presStyleLbl="alignAccFollowNode1" presStyleIdx="3" presStyleCnt="4" custScaleX="5341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16626E-A51B-4819-AA77-3FD16F2718E5}" srcId="{9F9CEBA8-5B07-4499-A34F-96467F416D56}" destId="{410C660B-4EB6-487B-9539-AD2692E635AD}" srcOrd="1" destOrd="0" parTransId="{BB93203B-B405-4FE6-854A-D95EB7CAC874}" sibTransId="{A06055D5-307A-4C01-AC53-8D2FBF645F5E}"/>
    <dgm:cxn modelId="{B0C3573D-127C-495C-9A54-9B313C53A508}" srcId="{9F9CEBA8-5B07-4499-A34F-96467F416D56}" destId="{5F9CBFA4-B7AF-4DB0-B956-46F201B12ABD}" srcOrd="0" destOrd="0" parTransId="{6C700C71-DD55-413C-8AFB-1B4270550EFD}" sibTransId="{FEA08067-15DE-4F21-9235-F7FEF66F61D3}"/>
    <dgm:cxn modelId="{B0D392FA-981D-4926-AC72-96136F8B932A}" srcId="{9CFC2DF0-ED5D-452C-ACA6-B873FC106793}" destId="{F2B37900-6400-4D6C-AA77-35427AD4B9A9}" srcOrd="0" destOrd="0" parTransId="{37542417-08D3-488F-BBB1-A9683DB958B5}" sibTransId="{AB399587-0652-47EA-861F-19B0E40098E9}"/>
    <dgm:cxn modelId="{A4F5DADD-B08B-4E86-A1D2-22F4EEB8C67B}" type="presOf" srcId="{F2B37900-6400-4D6C-AA77-35427AD4B9A9}" destId="{F34334BC-C1DD-4731-BA08-E0B15DD12CBF}" srcOrd="0" destOrd="0" presId="urn:microsoft.com/office/officeart/2005/8/layout/vList5"/>
    <dgm:cxn modelId="{0CEDF997-D9F2-486B-B8B5-86C585C576F3}" type="presOf" srcId="{3DFD0FA0-D331-4AF1-BC48-4576D88BF217}" destId="{10D5B6BB-43F9-40F0-BD4E-AC684EB53E0F}" srcOrd="0" destOrd="0" presId="urn:microsoft.com/office/officeart/2005/8/layout/vList5"/>
    <dgm:cxn modelId="{B0E5EE79-E89D-4BBF-A784-F1DB78D6FF38}" srcId="{9F9CEBA8-5B07-4499-A34F-96467F416D56}" destId="{9CFC2DF0-ED5D-452C-ACA6-B873FC106793}" srcOrd="3" destOrd="0" parTransId="{8C95BECD-10F8-49A5-BA10-1A52375D2377}" sibTransId="{3D334AC0-1E8D-471B-A4E9-A38B8EA1C11F}"/>
    <dgm:cxn modelId="{409F9226-1632-4D99-A0B4-1D5E4B237502}" type="presOf" srcId="{D6B75B74-2E2D-4FD9-8157-1EE79ED08E21}" destId="{8C8C9553-3BEA-48EB-890D-AD1BF25A2BFF}" srcOrd="0" destOrd="0" presId="urn:microsoft.com/office/officeart/2005/8/layout/vList5"/>
    <dgm:cxn modelId="{F06AD6D1-5999-48F3-8DD3-CC33BDF160B6}" srcId="{FB676463-94C6-4809-B2C6-E6BAC8B1F8A0}" destId="{C110CC77-AA33-4338-A6E3-889816CB4383}" srcOrd="0" destOrd="0" parTransId="{4D2F1B90-3AEF-4369-A0FE-09FFA28AD08C}" sibTransId="{D740278E-99DD-469E-849A-6C8BEED15F01}"/>
    <dgm:cxn modelId="{F9F91B8E-A4BE-4958-B04A-ED2610F9E9F0}" srcId="{5F9CBFA4-B7AF-4DB0-B956-46F201B12ABD}" destId="{3DFD0FA0-D331-4AF1-BC48-4576D88BF217}" srcOrd="0" destOrd="0" parTransId="{E178CB7F-AC65-467A-9271-B781A4D4DE77}" sibTransId="{93F8D0A1-505B-47D6-A34B-1459C56B7130}"/>
    <dgm:cxn modelId="{4F112867-72AA-4871-A750-F6A78AD5ED07}" srcId="{410C660B-4EB6-487B-9539-AD2692E635AD}" destId="{D6B75B74-2E2D-4FD9-8157-1EE79ED08E21}" srcOrd="0" destOrd="0" parTransId="{DF58423F-9DB8-4787-A1F3-D70B49F9AEC6}" sibTransId="{5E4FE9DA-E9E1-49FA-8D61-ED56D641A364}"/>
    <dgm:cxn modelId="{E60E9254-35B1-4470-9743-A7F927654074}" type="presOf" srcId="{410C660B-4EB6-487B-9539-AD2692E635AD}" destId="{85EE58E1-09BF-4274-9353-1CA999AC4BC4}" srcOrd="0" destOrd="0" presId="urn:microsoft.com/office/officeart/2005/8/layout/vList5"/>
    <dgm:cxn modelId="{04A72947-B258-4944-8EF1-C2C69275A40B}" type="presOf" srcId="{9CFC2DF0-ED5D-452C-ACA6-B873FC106793}" destId="{376F4CC0-D0B8-4210-8815-B481F0E3A155}" srcOrd="0" destOrd="0" presId="urn:microsoft.com/office/officeart/2005/8/layout/vList5"/>
    <dgm:cxn modelId="{536A0AB2-3279-4E44-BF1D-58EF969A4E3A}" type="presOf" srcId="{FB676463-94C6-4809-B2C6-E6BAC8B1F8A0}" destId="{BF20EAA5-DBF3-402C-94F7-A1A84F07766C}" srcOrd="0" destOrd="0" presId="urn:microsoft.com/office/officeart/2005/8/layout/vList5"/>
    <dgm:cxn modelId="{5930ABD9-6C33-48AE-B90B-64E5955A3122}" type="presOf" srcId="{5F9CBFA4-B7AF-4DB0-B956-46F201B12ABD}" destId="{27FB139C-F9AB-4103-A67B-4A738BE9D35A}" srcOrd="0" destOrd="0" presId="urn:microsoft.com/office/officeart/2005/8/layout/vList5"/>
    <dgm:cxn modelId="{BA952175-8EDA-4ED1-B1E6-460B949B27FF}" type="presOf" srcId="{9F9CEBA8-5B07-4499-A34F-96467F416D56}" destId="{328BEB6B-90AC-49DD-AC87-2BA44B742C91}" srcOrd="0" destOrd="0" presId="urn:microsoft.com/office/officeart/2005/8/layout/vList5"/>
    <dgm:cxn modelId="{02573315-8BE9-4036-9438-07C089454B4B}" type="presOf" srcId="{C110CC77-AA33-4338-A6E3-889816CB4383}" destId="{BFD8CB02-68E5-4A4D-B6F9-5DF92C0ADEB1}" srcOrd="0" destOrd="0" presId="urn:microsoft.com/office/officeart/2005/8/layout/vList5"/>
    <dgm:cxn modelId="{E41EF221-A072-42FD-98BE-411403195171}" srcId="{9F9CEBA8-5B07-4499-A34F-96467F416D56}" destId="{FB676463-94C6-4809-B2C6-E6BAC8B1F8A0}" srcOrd="2" destOrd="0" parTransId="{8267BCCF-C10C-4676-AF08-7BA9500084B3}" sibTransId="{564F2CDE-A29E-44EC-B576-1DE808B9B8BD}"/>
    <dgm:cxn modelId="{F7EB7404-38D2-47D0-B330-CE6931599FFE}" type="presParOf" srcId="{328BEB6B-90AC-49DD-AC87-2BA44B742C91}" destId="{942039B4-0365-4F09-ADD0-6977F9263C1F}" srcOrd="0" destOrd="0" presId="urn:microsoft.com/office/officeart/2005/8/layout/vList5"/>
    <dgm:cxn modelId="{6B21D8C4-638C-43AB-81C7-747B02FE7C97}" type="presParOf" srcId="{942039B4-0365-4F09-ADD0-6977F9263C1F}" destId="{27FB139C-F9AB-4103-A67B-4A738BE9D35A}" srcOrd="0" destOrd="0" presId="urn:microsoft.com/office/officeart/2005/8/layout/vList5"/>
    <dgm:cxn modelId="{29CAEFA1-4122-42DE-B093-CEDF59B52936}" type="presParOf" srcId="{942039B4-0365-4F09-ADD0-6977F9263C1F}" destId="{10D5B6BB-43F9-40F0-BD4E-AC684EB53E0F}" srcOrd="1" destOrd="0" presId="urn:microsoft.com/office/officeart/2005/8/layout/vList5"/>
    <dgm:cxn modelId="{7464FF9D-66E4-4F3E-A565-2EB6EBF80300}" type="presParOf" srcId="{328BEB6B-90AC-49DD-AC87-2BA44B742C91}" destId="{05F78023-C6C0-49C9-BDEF-F18FDED819D6}" srcOrd="1" destOrd="0" presId="urn:microsoft.com/office/officeart/2005/8/layout/vList5"/>
    <dgm:cxn modelId="{1EF65C28-EB98-4FE2-9164-A79BF8C4ED47}" type="presParOf" srcId="{328BEB6B-90AC-49DD-AC87-2BA44B742C91}" destId="{913A7281-E91C-4AF1-937B-EAB8418BF7E2}" srcOrd="2" destOrd="0" presId="urn:microsoft.com/office/officeart/2005/8/layout/vList5"/>
    <dgm:cxn modelId="{8DC93741-6330-46F7-9372-0E2225D7DDC5}" type="presParOf" srcId="{913A7281-E91C-4AF1-937B-EAB8418BF7E2}" destId="{85EE58E1-09BF-4274-9353-1CA999AC4BC4}" srcOrd="0" destOrd="0" presId="urn:microsoft.com/office/officeart/2005/8/layout/vList5"/>
    <dgm:cxn modelId="{C9591C1C-0144-4BE9-B95D-7D78E8366F37}" type="presParOf" srcId="{913A7281-E91C-4AF1-937B-EAB8418BF7E2}" destId="{8C8C9553-3BEA-48EB-890D-AD1BF25A2BFF}" srcOrd="1" destOrd="0" presId="urn:microsoft.com/office/officeart/2005/8/layout/vList5"/>
    <dgm:cxn modelId="{34E41617-F577-4958-8C66-835E308F51F3}" type="presParOf" srcId="{328BEB6B-90AC-49DD-AC87-2BA44B742C91}" destId="{C25D7367-58AB-424C-8FCD-71A4D1CC16D9}" srcOrd="3" destOrd="0" presId="urn:microsoft.com/office/officeart/2005/8/layout/vList5"/>
    <dgm:cxn modelId="{DCAF5C23-009A-4869-B6D9-363648C34149}" type="presParOf" srcId="{328BEB6B-90AC-49DD-AC87-2BA44B742C91}" destId="{E41CD353-D06A-4A6F-B937-DAB0D5E14F0D}" srcOrd="4" destOrd="0" presId="urn:microsoft.com/office/officeart/2005/8/layout/vList5"/>
    <dgm:cxn modelId="{08452685-C511-47AB-AD6F-D9044920FEA8}" type="presParOf" srcId="{E41CD353-D06A-4A6F-B937-DAB0D5E14F0D}" destId="{BF20EAA5-DBF3-402C-94F7-A1A84F07766C}" srcOrd="0" destOrd="0" presId="urn:microsoft.com/office/officeart/2005/8/layout/vList5"/>
    <dgm:cxn modelId="{FCD50E9A-051C-4543-A29F-F2C12E348FFF}" type="presParOf" srcId="{E41CD353-D06A-4A6F-B937-DAB0D5E14F0D}" destId="{BFD8CB02-68E5-4A4D-B6F9-5DF92C0ADEB1}" srcOrd="1" destOrd="0" presId="urn:microsoft.com/office/officeart/2005/8/layout/vList5"/>
    <dgm:cxn modelId="{828A6271-60F9-46F8-ACD3-FD6C6BA24792}" type="presParOf" srcId="{328BEB6B-90AC-49DD-AC87-2BA44B742C91}" destId="{3E0D93CD-1B08-4677-B791-F6686D94AFB7}" srcOrd="5" destOrd="0" presId="urn:microsoft.com/office/officeart/2005/8/layout/vList5"/>
    <dgm:cxn modelId="{270FFBFA-6C30-42C0-9B38-95536317714B}" type="presParOf" srcId="{328BEB6B-90AC-49DD-AC87-2BA44B742C91}" destId="{77D84827-B3D7-4941-89DE-AB1971DA665C}" srcOrd="6" destOrd="0" presId="urn:microsoft.com/office/officeart/2005/8/layout/vList5"/>
    <dgm:cxn modelId="{E8D58C27-9572-4307-82FA-EE62E0E12FD8}" type="presParOf" srcId="{77D84827-B3D7-4941-89DE-AB1971DA665C}" destId="{376F4CC0-D0B8-4210-8815-B481F0E3A155}" srcOrd="0" destOrd="0" presId="urn:microsoft.com/office/officeart/2005/8/layout/vList5"/>
    <dgm:cxn modelId="{7C4DA689-CBFC-4E48-891D-B8ED309A3AAC}" type="presParOf" srcId="{77D84827-B3D7-4941-89DE-AB1971DA665C}" destId="{F34334BC-C1DD-4731-BA08-E0B15DD12CB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D5B6BB-43F9-40F0-BD4E-AC684EB53E0F}">
      <dsp:nvSpPr>
        <dsp:cNvPr id="0" name=""/>
        <dsp:cNvSpPr/>
      </dsp:nvSpPr>
      <dsp:spPr>
        <a:xfrm rot="5400000">
          <a:off x="5309461" y="-4221118"/>
          <a:ext cx="873631" cy="95322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前言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sp:txBody>
      <dsp:txXfrm rot="5400000">
        <a:off x="5309461" y="-4221118"/>
        <a:ext cx="873631" cy="9532247"/>
      </dsp:txXfrm>
    </dsp:sp>
    <dsp:sp modelId="{27FB139C-F9AB-4103-A67B-4A738BE9D35A}">
      <dsp:nvSpPr>
        <dsp:cNvPr id="0" name=""/>
        <dsp:cNvSpPr/>
      </dsp:nvSpPr>
      <dsp:spPr>
        <a:xfrm>
          <a:off x="355" y="2270"/>
          <a:ext cx="979052" cy="10920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壹</a:t>
          </a:r>
          <a:endParaRPr lang="zh-TW" altLang="en-US" sz="3600" b="0" kern="120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sp:txBody>
      <dsp:txXfrm>
        <a:off x="355" y="2270"/>
        <a:ext cx="979052" cy="1092039"/>
      </dsp:txXfrm>
    </dsp:sp>
    <dsp:sp modelId="{8C8C9553-3BEA-48EB-890D-AD1BF25A2BFF}">
      <dsp:nvSpPr>
        <dsp:cNvPr id="0" name=""/>
        <dsp:cNvSpPr/>
      </dsp:nvSpPr>
      <dsp:spPr>
        <a:xfrm rot="5400000">
          <a:off x="5308716" y="-3071192"/>
          <a:ext cx="873631" cy="95322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推動作法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sp:txBody>
      <dsp:txXfrm rot="5400000">
        <a:off x="5308716" y="-3071192"/>
        <a:ext cx="873631" cy="9532247"/>
      </dsp:txXfrm>
    </dsp:sp>
    <dsp:sp modelId="{85EE58E1-09BF-4274-9353-1CA999AC4BC4}">
      <dsp:nvSpPr>
        <dsp:cNvPr id="0" name=""/>
        <dsp:cNvSpPr/>
      </dsp:nvSpPr>
      <dsp:spPr>
        <a:xfrm>
          <a:off x="355" y="1148911"/>
          <a:ext cx="979052" cy="10920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貳</a:t>
          </a:r>
          <a:endParaRPr lang="zh-TW" altLang="en-US" sz="3600" b="0" kern="120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sp:txBody>
      <dsp:txXfrm>
        <a:off x="355" y="1148911"/>
        <a:ext cx="979052" cy="1092039"/>
      </dsp:txXfrm>
    </dsp:sp>
    <dsp:sp modelId="{BFD8CB02-68E5-4A4D-B6F9-5DF92C0ADEB1}">
      <dsp:nvSpPr>
        <dsp:cNvPr id="0" name=""/>
        <dsp:cNvSpPr/>
      </dsp:nvSpPr>
      <dsp:spPr>
        <a:xfrm rot="5400000">
          <a:off x="5308716" y="-1924551"/>
          <a:ext cx="873631" cy="95322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我國獲獎團隊介紹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sp:txBody>
      <dsp:txXfrm rot="5400000">
        <a:off x="5308716" y="-1924551"/>
        <a:ext cx="873631" cy="9532247"/>
      </dsp:txXfrm>
    </dsp:sp>
    <dsp:sp modelId="{BF20EAA5-DBF3-402C-94F7-A1A84F07766C}">
      <dsp:nvSpPr>
        <dsp:cNvPr id="0" name=""/>
        <dsp:cNvSpPr/>
      </dsp:nvSpPr>
      <dsp:spPr>
        <a:xfrm>
          <a:off x="0" y="2304256"/>
          <a:ext cx="979052" cy="10920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參</a:t>
          </a:r>
          <a:endParaRPr lang="zh-TW" altLang="en-US" sz="3600" b="0" kern="120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sp:txBody>
      <dsp:txXfrm>
        <a:off x="0" y="2304256"/>
        <a:ext cx="979052" cy="1092039"/>
      </dsp:txXfrm>
    </dsp:sp>
    <dsp:sp modelId="{F34334BC-C1DD-4731-BA08-E0B15DD12CBF}">
      <dsp:nvSpPr>
        <dsp:cNvPr id="0" name=""/>
        <dsp:cNvSpPr/>
      </dsp:nvSpPr>
      <dsp:spPr>
        <a:xfrm rot="5400000">
          <a:off x="5320364" y="-767023"/>
          <a:ext cx="873631" cy="951047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altLang="en-US" sz="3600" b="1" kern="1200" dirty="0" smtClean="0">
              <a:solidFill>
                <a:schemeClr val="tx1"/>
              </a:solidFill>
              <a:latin typeface="Times New Roman"/>
              <a:ea typeface="標楷體"/>
              <a:cs typeface="+mn-cs"/>
            </a:rPr>
            <a:t>結語</a:t>
          </a:r>
          <a:endParaRPr kumimoji="1" lang="zh-TW" altLang="en-US" sz="3600" b="1" kern="1200" dirty="0">
            <a:solidFill>
              <a:schemeClr val="tx1"/>
            </a:solidFill>
            <a:latin typeface="Times New Roman"/>
            <a:ea typeface="標楷體"/>
            <a:cs typeface="+mn-cs"/>
          </a:endParaRPr>
        </a:p>
      </dsp:txBody>
      <dsp:txXfrm rot="5400000">
        <a:off x="5320364" y="-767023"/>
        <a:ext cx="873631" cy="9510473"/>
      </dsp:txXfrm>
    </dsp:sp>
    <dsp:sp modelId="{376F4CC0-D0B8-4210-8815-B481F0E3A155}">
      <dsp:nvSpPr>
        <dsp:cNvPr id="0" name=""/>
        <dsp:cNvSpPr/>
      </dsp:nvSpPr>
      <dsp:spPr>
        <a:xfrm>
          <a:off x="0" y="3444463"/>
          <a:ext cx="1001587" cy="10920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cap="none" spc="0" dirty="0" smtClean="0">
              <a:ln w="18415" cmpd="sng">
                <a:prstDash val="solid"/>
              </a:ln>
              <a:effectLst/>
              <a:latin typeface="標楷體" pitchFamily="65" charset="-120"/>
              <a:ea typeface="標楷體" pitchFamily="65" charset="-120"/>
            </a:rPr>
            <a:t>肆</a:t>
          </a:r>
          <a:endParaRPr lang="zh-TW" altLang="en-US" sz="3600" b="0" kern="1200" cap="none" spc="0" dirty="0">
            <a:ln w="18415" cmpd="sng">
              <a:prstDash val="solid"/>
            </a:ln>
            <a:effectLst/>
            <a:latin typeface="標楷體" pitchFamily="65" charset="-120"/>
            <a:ea typeface="標楷體" pitchFamily="65" charset="-120"/>
          </a:endParaRPr>
        </a:p>
      </dsp:txBody>
      <dsp:txXfrm>
        <a:off x="0" y="3444463"/>
        <a:ext cx="1001587" cy="10920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00204" cy="493317"/>
          </a:xfrm>
          <a:prstGeom prst="rect">
            <a:avLst/>
          </a:prstGeom>
        </p:spPr>
        <p:txBody>
          <a:bodyPr vert="horz" lIns="88335" tIns="44168" rIns="88335" bIns="44168" rtlCol="0"/>
          <a:lstStyle>
            <a:lvl1pPr algn="l" defTabSz="1215758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791117" y="1"/>
            <a:ext cx="2900204" cy="493317"/>
          </a:xfrm>
          <a:prstGeom prst="rect">
            <a:avLst/>
          </a:prstGeom>
        </p:spPr>
        <p:txBody>
          <a:bodyPr vert="horz" lIns="88335" tIns="44168" rIns="88335" bIns="44168" rtlCol="0"/>
          <a:lstStyle>
            <a:lvl1pPr algn="r" defTabSz="1215758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BE5D28-66B5-4839-8F8A-1BC4DB846218}" type="datetimeFigureOut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1913" y="742950"/>
            <a:ext cx="6569075" cy="36972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35" tIns="44168" rIns="88335" bIns="44168" rtlCol="0" anchor="ctr"/>
          <a:lstStyle/>
          <a:p>
            <a:pPr lvl="0"/>
            <a:endParaRPr lang="zh-TW" altLang="en-US" noProof="0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69767" y="4687294"/>
            <a:ext cx="5353373" cy="4439839"/>
          </a:xfrm>
          <a:prstGeom prst="rect">
            <a:avLst/>
          </a:prstGeom>
        </p:spPr>
        <p:txBody>
          <a:bodyPr vert="horz" lIns="88335" tIns="44168" rIns="88335" bIns="44168" rtlCol="0"/>
          <a:lstStyle/>
          <a:p>
            <a:pPr lvl="0"/>
            <a:r>
              <a:rPr lang="zh-TW" altLang="en-US" noProof="0" dirty="0" smtClean="0"/>
              <a:t>按一下以編輯母片文字樣式</a:t>
            </a:r>
          </a:p>
          <a:p>
            <a:pPr lvl="1"/>
            <a:r>
              <a:rPr lang="zh-TW" altLang="en-US" noProof="0" dirty="0" smtClean="0"/>
              <a:t>第二層</a:t>
            </a:r>
          </a:p>
          <a:p>
            <a:pPr lvl="2"/>
            <a:r>
              <a:rPr lang="zh-TW" altLang="en-US" noProof="0" dirty="0" smtClean="0"/>
              <a:t>第三層</a:t>
            </a:r>
          </a:p>
          <a:p>
            <a:pPr lvl="3"/>
            <a:r>
              <a:rPr lang="zh-TW" altLang="en-US" noProof="0" dirty="0" smtClean="0"/>
              <a:t>第四層</a:t>
            </a:r>
          </a:p>
          <a:p>
            <a:pPr lvl="4"/>
            <a:r>
              <a:rPr lang="zh-TW" altLang="en-US" noProof="0" dirty="0" smtClean="0"/>
              <a:t>第五層</a:t>
            </a:r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3002"/>
            <a:ext cx="2900204" cy="493315"/>
          </a:xfrm>
          <a:prstGeom prst="rect">
            <a:avLst/>
          </a:prstGeom>
        </p:spPr>
        <p:txBody>
          <a:bodyPr vert="horz" lIns="88335" tIns="44168" rIns="88335" bIns="44168" rtlCol="0" anchor="b"/>
          <a:lstStyle>
            <a:lvl1pPr algn="l" defTabSz="1215758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791117" y="9373002"/>
            <a:ext cx="2900204" cy="493315"/>
          </a:xfrm>
          <a:prstGeom prst="rect">
            <a:avLst/>
          </a:prstGeom>
        </p:spPr>
        <p:txBody>
          <a:bodyPr vert="horz" lIns="88335" tIns="44168" rIns="88335" bIns="44168" rtlCol="0" anchor="b"/>
          <a:lstStyle>
            <a:lvl1pPr algn="r" defTabSz="1215758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7DB7416-07C7-4F4B-806A-72F2C3D713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863427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217613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8013" algn="l" defTabSz="1217613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7613" algn="l" defTabSz="1217613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7213" algn="l" defTabSz="1217613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6813" algn="l" defTabSz="1217613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577" algn="l" defTabSz="121903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093" algn="l" defTabSz="121903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608" algn="l" defTabSz="121903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123" algn="l" defTabSz="121903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76139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284202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474671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61641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61913" y="742950"/>
            <a:ext cx="6569075" cy="36972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2448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2448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02448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DB7416-07C7-4F4B-806A-72F2C3D7136E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02448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609600" y="274638"/>
            <a:ext cx="109712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03" tIns="51952" rIns="103903" bIns="51952"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8940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33512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8084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42656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defTabSz="914400"/>
            <a:endParaRPr lang="zh-TW" altLang="en-US" sz="3600" b="1">
              <a:solidFill>
                <a:srgbClr val="CC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357188" y="1412875"/>
            <a:ext cx="11501437" cy="508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453" tIns="12272" rIns="20453" bIns="12272"/>
          <a:lstStyle>
            <a:lvl1pPr marL="388938" indent="-388938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8940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33512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8084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42656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defTabSz="914400">
              <a:spcBef>
                <a:spcPct val="20000"/>
              </a:spcBef>
              <a:buClr>
                <a:srgbClr val="1B34B1"/>
              </a:buClr>
              <a:buSzPct val="80000"/>
              <a:buFont typeface="Wingdings" pitchFamily="2" charset="2"/>
              <a:buChar char="p"/>
            </a:pPr>
            <a:endParaRPr lang="zh-TW" altLang="en-US" sz="2700" b="1">
              <a:solidFill>
                <a:srgbClr val="4584D3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54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lIns="103903" tIns="51952" rIns="103903" bIns="51952"/>
          <a:lstStyle/>
          <a:p>
            <a:endParaRPr lang="zh-TW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D8AF95B3-5CC3-4AE8-A528-7741D5F0B3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13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121" y="4407921"/>
            <a:ext cx="10361851" cy="1362390"/>
          </a:xfrm>
        </p:spPr>
        <p:txBody>
          <a:bodyPr lIns="103903" tIns="51952" rIns="103903" bIns="51952" anchor="t"/>
          <a:lstStyle>
            <a:lvl1pPr algn="l">
              <a:defRPr sz="45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A73238DA-934C-4561-8D3D-56125AE4A3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365124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lIns="103903" tIns="51952" rIns="103903" bIns="51952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57508" y="1413202"/>
            <a:ext cx="5655648" cy="508276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00700" y="1413202"/>
            <a:ext cx="5657602" cy="508276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7A072E90-572E-43DC-A2D8-8D0C4CF13C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287502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21" y="274701"/>
            <a:ext cx="10971372" cy="1143265"/>
          </a:xfrm>
        </p:spPr>
        <p:txBody>
          <a:bodyPr lIns="103903" tIns="51952" rIns="103903" bIns="51952"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053" cy="63991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00" b="1"/>
            </a:lvl1pPr>
            <a:lvl2pPr marL="519516" indent="0">
              <a:buNone/>
              <a:defRPr sz="2300" b="1"/>
            </a:lvl2pPr>
            <a:lvl3pPr marL="1039033" indent="0">
              <a:buNone/>
              <a:defRPr sz="2000" b="1"/>
            </a:lvl3pPr>
            <a:lvl4pPr marL="1558549" indent="0">
              <a:buNone/>
              <a:defRPr sz="1800" b="1"/>
            </a:lvl4pPr>
            <a:lvl5pPr marL="2078065" indent="0">
              <a:buNone/>
              <a:defRPr sz="1800" b="1"/>
            </a:lvl5pPr>
            <a:lvl6pPr marL="2597582" indent="0">
              <a:buNone/>
              <a:defRPr sz="1800" b="1"/>
            </a:lvl6pPr>
            <a:lvl7pPr marL="3117098" indent="0">
              <a:buNone/>
              <a:defRPr sz="1800" b="1"/>
            </a:lvl7pPr>
            <a:lvl8pPr marL="3636615" indent="0">
              <a:buNone/>
              <a:defRPr sz="1800" b="1"/>
            </a:lvl8pPr>
            <a:lvl9pPr marL="4156131" indent="0">
              <a:buNone/>
              <a:defRPr sz="18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053" cy="3952203"/>
          </a:xfrm>
          <a:prstGeom prst="rect">
            <a:avLst/>
          </a:prstGeo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2887" y="1535469"/>
            <a:ext cx="5388006" cy="63991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00" b="1"/>
            </a:lvl1pPr>
            <a:lvl2pPr marL="519516" indent="0">
              <a:buNone/>
              <a:defRPr sz="2300" b="1"/>
            </a:lvl2pPr>
            <a:lvl3pPr marL="1039033" indent="0">
              <a:buNone/>
              <a:defRPr sz="2000" b="1"/>
            </a:lvl3pPr>
            <a:lvl4pPr marL="1558549" indent="0">
              <a:buNone/>
              <a:defRPr sz="1800" b="1"/>
            </a:lvl4pPr>
            <a:lvl5pPr marL="2078065" indent="0">
              <a:buNone/>
              <a:defRPr sz="1800" b="1"/>
            </a:lvl5pPr>
            <a:lvl6pPr marL="2597582" indent="0">
              <a:buNone/>
              <a:defRPr sz="1800" b="1"/>
            </a:lvl6pPr>
            <a:lvl7pPr marL="3117098" indent="0">
              <a:buNone/>
              <a:defRPr sz="1800" b="1"/>
            </a:lvl7pPr>
            <a:lvl8pPr marL="3636615" indent="0">
              <a:buNone/>
              <a:defRPr sz="1800" b="1"/>
            </a:lvl8pPr>
            <a:lvl9pPr marL="4156131" indent="0">
              <a:buNone/>
              <a:defRPr sz="18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2887" y="2175379"/>
            <a:ext cx="5388006" cy="3952203"/>
          </a:xfrm>
          <a:prstGeom prst="rect">
            <a:avLst/>
          </a:prstGeo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7002FA7F-F2AB-4733-987D-054B8F4FFA0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678947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lIns="103903" tIns="51952" rIns="103903" bIns="51952"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8BBE2647-7E52-452A-AED5-63FBD0151E0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988373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B9E14A2-1D51-4C01-986F-B9D1EA2DCC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847192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20" y="273113"/>
            <a:ext cx="4010725" cy="1162319"/>
          </a:xfrm>
        </p:spPr>
        <p:txBody>
          <a:bodyPr lIns="103903" tIns="51952" rIns="103903" bIns="51952" anchor="b"/>
          <a:lstStyle>
            <a:lvl1pPr algn="l">
              <a:defRPr sz="23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64" y="273114"/>
            <a:ext cx="6814128" cy="5854468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520" y="1435433"/>
            <a:ext cx="4010725" cy="46921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519516" indent="0">
              <a:buNone/>
              <a:defRPr sz="1400"/>
            </a:lvl2pPr>
            <a:lvl3pPr marL="1039033" indent="0">
              <a:buNone/>
              <a:defRPr sz="1100"/>
            </a:lvl3pPr>
            <a:lvl4pPr marL="1558549" indent="0">
              <a:buNone/>
              <a:defRPr sz="1000"/>
            </a:lvl4pPr>
            <a:lvl5pPr marL="2078065" indent="0">
              <a:buNone/>
              <a:defRPr sz="1000"/>
            </a:lvl5pPr>
            <a:lvl6pPr marL="2597582" indent="0">
              <a:buNone/>
              <a:defRPr sz="1000"/>
            </a:lvl6pPr>
            <a:lvl7pPr marL="3117098" indent="0">
              <a:buNone/>
              <a:defRPr sz="1000"/>
            </a:lvl7pPr>
            <a:lvl8pPr marL="3636615" indent="0">
              <a:buNone/>
              <a:defRPr sz="1000"/>
            </a:lvl8pPr>
            <a:lvl9pPr marL="4156131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A2BC8E9-9829-436F-8D3F-3EC780201F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613327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243" y="4801712"/>
            <a:ext cx="7314248" cy="566869"/>
          </a:xfrm>
        </p:spPr>
        <p:txBody>
          <a:bodyPr lIns="103903" tIns="51952" rIns="103903" bIns="51952" anchor="b"/>
          <a:lstStyle>
            <a:lvl1pPr algn="l">
              <a:defRPr sz="23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243" y="612917"/>
            <a:ext cx="7314248" cy="41157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/>
            </a:lvl1pPr>
            <a:lvl2pPr marL="519516" indent="0">
              <a:buNone/>
              <a:defRPr sz="3200"/>
            </a:lvl2pPr>
            <a:lvl3pPr marL="1039033" indent="0">
              <a:buNone/>
              <a:defRPr sz="2700"/>
            </a:lvl3pPr>
            <a:lvl4pPr marL="1558549" indent="0">
              <a:buNone/>
              <a:defRPr sz="2300"/>
            </a:lvl4pPr>
            <a:lvl5pPr marL="2078065" indent="0">
              <a:buNone/>
              <a:defRPr sz="2300"/>
            </a:lvl5pPr>
            <a:lvl6pPr marL="2597582" indent="0">
              <a:buNone/>
              <a:defRPr sz="2300"/>
            </a:lvl6pPr>
            <a:lvl7pPr marL="3117098" indent="0">
              <a:buNone/>
              <a:defRPr sz="2300"/>
            </a:lvl7pPr>
            <a:lvl8pPr marL="3636615" indent="0">
              <a:buNone/>
              <a:defRPr sz="2300"/>
            </a:lvl8pPr>
            <a:lvl9pPr marL="4156131" indent="0">
              <a:buNone/>
              <a:defRPr sz="23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243" y="5368581"/>
            <a:ext cx="7314248" cy="8050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519516" indent="0">
              <a:buNone/>
              <a:defRPr sz="1400"/>
            </a:lvl2pPr>
            <a:lvl3pPr marL="1039033" indent="0">
              <a:buNone/>
              <a:defRPr sz="1100"/>
            </a:lvl3pPr>
            <a:lvl4pPr marL="1558549" indent="0">
              <a:buNone/>
              <a:defRPr sz="1000"/>
            </a:lvl4pPr>
            <a:lvl5pPr marL="2078065" indent="0">
              <a:buNone/>
              <a:defRPr sz="1000"/>
            </a:lvl5pPr>
            <a:lvl6pPr marL="2597582" indent="0">
              <a:buNone/>
              <a:defRPr sz="1000"/>
            </a:lvl6pPr>
            <a:lvl7pPr marL="3117098" indent="0">
              <a:buNone/>
              <a:defRPr sz="1000"/>
            </a:lvl7pPr>
            <a:lvl8pPr marL="3636615" indent="0">
              <a:buNone/>
              <a:defRPr sz="1000"/>
            </a:lvl8pPr>
            <a:lvl9pPr marL="4156131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9973DF0-0E40-41FD-A665-52436D4362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53064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lIns="103903" tIns="51952" rIns="103903" bIns="51952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57188" y="1412875"/>
            <a:ext cx="11501437" cy="50831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3BA64117-B374-4F02-8DAC-90BBD594DA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817422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84569" y="174666"/>
            <a:ext cx="2873733" cy="6321301"/>
          </a:xfrm>
        </p:spPr>
        <p:txBody>
          <a:bodyPr vert="eaVert" lIns="103903" tIns="51952" rIns="103903" bIns="51952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57508" y="174666"/>
            <a:ext cx="8439517" cy="632130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A51581B-3B06-48D1-B69F-F9B5FFC1C7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773856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7470" y="174665"/>
            <a:ext cx="10238775" cy="635147"/>
          </a:xfrm>
        </p:spPr>
        <p:txBody>
          <a:bodyPr lIns="103903" tIns="51952" rIns="103903" bIns="51952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357508" y="1413202"/>
            <a:ext cx="5655648" cy="50827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00700" y="1413202"/>
            <a:ext cx="5657602" cy="50827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81DB6DB6-181D-43A1-8EDD-722DAFD068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281239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OverChart" preserve="1">
  <p:cSld name="Vertical Title and Text over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4569" y="274702"/>
            <a:ext cx="2873733" cy="6221265"/>
          </a:xfrm>
          <a:prstGeom prst="rect">
            <a:avLst/>
          </a:prstGeom>
        </p:spPr>
        <p:txBody>
          <a:bodyPr vert="eaVert" lIns="103903" tIns="51952" rIns="103903" bIns="51952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sz="half" idx="1"/>
          </p:nvPr>
        </p:nvSpPr>
        <p:spPr>
          <a:xfrm>
            <a:off x="357508" y="274702"/>
            <a:ext cx="8439517" cy="30344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357508" y="3461552"/>
            <a:ext cx="8439517" cy="3034415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1219031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55D989FC-B68D-4FDE-9CBB-474941B1C6F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2710987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18898" y="381089"/>
            <a:ext cx="10971372" cy="2210312"/>
          </a:xfrm>
          <a:prstGeom prst="rect">
            <a:avLst/>
          </a:prstGeom>
        </p:spPr>
        <p:txBody>
          <a:bodyPr lIns="54425" rIns="272125" anchor="b">
            <a:normAutofit/>
          </a:bodyPr>
          <a:lstStyle>
            <a:lvl1pPr marL="0" algn="r">
              <a:defRPr sz="57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844430" y="2820053"/>
            <a:ext cx="8745840" cy="1753006"/>
          </a:xfrm>
          <a:prstGeom prst="rect">
            <a:avLst/>
          </a:prstGeom>
        </p:spPr>
        <p:txBody>
          <a:bodyPr lIns="54425" rIns="293895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544251" indent="0" algn="ctr">
              <a:buNone/>
            </a:lvl2pPr>
            <a:lvl3pPr marL="1088502" indent="0" algn="ctr">
              <a:buNone/>
            </a:lvl3pPr>
            <a:lvl4pPr marL="1632753" indent="0" algn="ctr">
              <a:buNone/>
            </a:lvl4pPr>
            <a:lvl5pPr marL="2177004" indent="0" algn="ctr">
              <a:buNone/>
            </a:lvl5pPr>
            <a:lvl6pPr marL="2721254" indent="0" algn="ctr">
              <a:buNone/>
            </a:lvl6pPr>
            <a:lvl7pPr marL="3265505" indent="0" algn="ctr">
              <a:buNone/>
            </a:lvl7pPr>
            <a:lvl8pPr marL="3809756" indent="0" algn="ctr">
              <a:buNone/>
            </a:lvl8pPr>
            <a:lvl9pPr marL="4354007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7415835" y="6510511"/>
            <a:ext cx="4002519" cy="274384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pPr>
              <a:defRPr/>
            </a:pPr>
            <a:fld id="{F1D0C702-A966-4869-BF21-0696F28270F8}" type="datetime1">
              <a:rPr lang="zh-TW" altLang="en-US" smtClean="0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11517103" y="6510511"/>
            <a:ext cx="618970" cy="274384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20A637E-85E3-4910-B007-9A8FF51FBE1F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2133322" y="6510511"/>
            <a:ext cx="5209274" cy="274384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0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eaLnBrk="1" hangingPunct="1"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478301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4566" y="1269554"/>
            <a:ext cx="11521280" cy="50405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994853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>
              <a:defRPr sz="36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415835" y="6402282"/>
            <a:ext cx="4002519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3AF07-BF7F-4A67-B379-4A174E580521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26975" y="6402282"/>
            <a:ext cx="5615621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8914D-D43F-400E-851E-C962C817101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23494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34566" y="1600572"/>
            <a:ext cx="5616624" cy="4527011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39223" y="1600572"/>
            <a:ext cx="5616624" cy="4527011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9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415835" y="6402282"/>
            <a:ext cx="4002519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CA85B-228E-4E31-A4B9-21DE4D68FA2E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26975" y="6402282"/>
            <a:ext cx="5615621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1DDA2-70A0-40D4-92A4-2A50BBDE5A2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386513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34566" y="1535469"/>
            <a:ext cx="5616624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4566" y="2175378"/>
            <a:ext cx="5616624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239222" y="1535469"/>
            <a:ext cx="5616624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39222" y="2175378"/>
            <a:ext cx="5616624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415835" y="6402282"/>
            <a:ext cx="4002519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C6BDC-46F9-4EEF-B521-9AA749B0EDF8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26975" y="6402282"/>
            <a:ext cx="5615621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25ECF-0946-4BA3-89B8-C04A705A871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002651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415835" y="6402282"/>
            <a:ext cx="4002519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4692A-616E-4831-930F-2145F7461EF3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26975" y="6402282"/>
            <a:ext cx="5615621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7D9B4-4069-4C48-A294-A553301342C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6594995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57188" y="1412875"/>
            <a:ext cx="11501437" cy="50831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415835" y="6402282"/>
            <a:ext cx="4002519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B8090-B388-4354-A275-59929ED52B1A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26975" y="6402282"/>
            <a:ext cx="5615621" cy="27438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E05AE-EB48-4ABE-B406-D7E1FC00AEA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399675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4566" y="1269554"/>
            <a:ext cx="11521280" cy="50405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994853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>
              <a:defRPr sz="36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A2657-2EC3-44CA-8AB2-F90BEA80D4F2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4F00E-7733-4FFF-B088-3075C2D0AEF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988779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34566" y="1600572"/>
            <a:ext cx="5616624" cy="4527011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39223" y="1600572"/>
            <a:ext cx="5616624" cy="4527011"/>
          </a:xfrm>
          <a:prstGeom prst="rect">
            <a:avLst/>
          </a:prstGeo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9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4759D-4995-4D40-B32A-E6B64892AA4D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4DF89-55F2-46CE-825E-93F2694A5A5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480821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34566" y="1535469"/>
            <a:ext cx="5616624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4566" y="2175378"/>
            <a:ext cx="5616624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239222" y="1535469"/>
            <a:ext cx="5616624" cy="63991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39222" y="2175378"/>
            <a:ext cx="5616624" cy="395220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77EC-17E4-4212-AED0-AA321DAF4F32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8CBE1-1FCA-4BCD-9FAB-3A76AD1D328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4014955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21D94-DBE9-4986-9AF8-4A9F73A96FE6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A9604-03F0-4CB0-8F76-E2C112F14C1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674726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57188" y="1412875"/>
            <a:ext cx="11501437" cy="50831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BA0EF-5D89-4DA9-B84B-298947721D7A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DBAD7-440B-4FF4-A753-8D40884AE1D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369726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9325269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9618394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8950600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7683834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9013641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599240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 userDrawn="1"/>
        </p:nvSpPr>
        <p:spPr bwMode="auto">
          <a:xfrm flipV="1">
            <a:off x="0" y="730250"/>
            <a:ext cx="12080875" cy="6032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3" tIns="40818" rIns="81633" bIns="40818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1219031">
              <a:defRPr/>
            </a:pPr>
            <a:endParaRPr kumimoji="0" lang="zh-TW" altLang="en-US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7"/>
          <p:cNvGrpSpPr>
            <a:grpSpLocks/>
          </p:cNvGrpSpPr>
          <p:nvPr userDrawn="1"/>
        </p:nvGrpSpPr>
        <p:grpSpPr bwMode="auto">
          <a:xfrm>
            <a:off x="-19050" y="187325"/>
            <a:ext cx="1884363" cy="493713"/>
            <a:chOff x="-14288" y="187325"/>
            <a:chExt cx="1412876" cy="331789"/>
          </a:xfrm>
        </p:grpSpPr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57238" y="187326"/>
              <a:ext cx="641350" cy="331788"/>
            </a:xfrm>
            <a:custGeom>
              <a:avLst/>
              <a:gdLst>
                <a:gd name="T0" fmla="*/ 2147483647 w 823"/>
                <a:gd name="T1" fmla="*/ 2147483647 h 628"/>
                <a:gd name="T2" fmla="*/ 2147483647 w 823"/>
                <a:gd name="T3" fmla="*/ 2147483647 h 628"/>
                <a:gd name="T4" fmla="*/ 2147483647 w 823"/>
                <a:gd name="T5" fmla="*/ 2147483647 h 628"/>
                <a:gd name="T6" fmla="*/ 2147483647 w 823"/>
                <a:gd name="T7" fmla="*/ 2147483647 h 628"/>
                <a:gd name="T8" fmla="*/ 2147483647 w 823"/>
                <a:gd name="T9" fmla="*/ 2147483647 h 628"/>
                <a:gd name="T10" fmla="*/ 2147483647 w 823"/>
                <a:gd name="T11" fmla="*/ 2147483647 h 628"/>
                <a:gd name="T12" fmla="*/ 2147483647 w 823"/>
                <a:gd name="T13" fmla="*/ 2147483647 h 628"/>
                <a:gd name="T14" fmla="*/ 2147483647 w 823"/>
                <a:gd name="T15" fmla="*/ 2147483647 h 628"/>
                <a:gd name="T16" fmla="*/ 2147483647 w 823"/>
                <a:gd name="T17" fmla="*/ 2147483647 h 628"/>
                <a:gd name="T18" fmla="*/ 2147483647 w 823"/>
                <a:gd name="T19" fmla="*/ 2147483647 h 628"/>
                <a:gd name="T20" fmla="*/ 2147483647 w 823"/>
                <a:gd name="T21" fmla="*/ 2147483647 h 628"/>
                <a:gd name="T22" fmla="*/ 2147483647 w 823"/>
                <a:gd name="T23" fmla="*/ 2147483647 h 628"/>
                <a:gd name="T24" fmla="*/ 2147483647 w 823"/>
                <a:gd name="T25" fmla="*/ 2147483647 h 628"/>
                <a:gd name="T26" fmla="*/ 2147483647 w 823"/>
                <a:gd name="T27" fmla="*/ 2147483647 h 628"/>
                <a:gd name="T28" fmla="*/ 2147483647 w 823"/>
                <a:gd name="T29" fmla="*/ 2147483647 h 628"/>
                <a:gd name="T30" fmla="*/ 2147483647 w 823"/>
                <a:gd name="T31" fmla="*/ 2147483647 h 628"/>
                <a:gd name="T32" fmla="*/ 2147483647 w 823"/>
                <a:gd name="T33" fmla="*/ 2147483647 h 628"/>
                <a:gd name="T34" fmla="*/ 2147483647 w 823"/>
                <a:gd name="T35" fmla="*/ 2147483647 h 628"/>
                <a:gd name="T36" fmla="*/ 2147483647 w 823"/>
                <a:gd name="T37" fmla="*/ 2147483647 h 628"/>
                <a:gd name="T38" fmla="*/ 2147483647 w 823"/>
                <a:gd name="T39" fmla="*/ 2147483647 h 628"/>
                <a:gd name="T40" fmla="*/ 2147483647 w 823"/>
                <a:gd name="T41" fmla="*/ 2147483647 h 628"/>
                <a:gd name="T42" fmla="*/ 2147483647 w 823"/>
                <a:gd name="T43" fmla="*/ 2147483647 h 628"/>
                <a:gd name="T44" fmla="*/ 2147483647 w 823"/>
                <a:gd name="T45" fmla="*/ 2147483647 h 628"/>
                <a:gd name="T46" fmla="*/ 2147483647 w 823"/>
                <a:gd name="T47" fmla="*/ 2147483647 h 628"/>
                <a:gd name="T48" fmla="*/ 2147483647 w 823"/>
                <a:gd name="T49" fmla="*/ 2147483647 h 628"/>
                <a:gd name="T50" fmla="*/ 2147483647 w 823"/>
                <a:gd name="T51" fmla="*/ 2147483647 h 628"/>
                <a:gd name="T52" fmla="*/ 2147483647 w 823"/>
                <a:gd name="T53" fmla="*/ 2147483647 h 628"/>
                <a:gd name="T54" fmla="*/ 2147483647 w 823"/>
                <a:gd name="T55" fmla="*/ 2147483647 h 628"/>
                <a:gd name="T56" fmla="*/ 2147483647 w 823"/>
                <a:gd name="T57" fmla="*/ 2147483647 h 628"/>
                <a:gd name="T58" fmla="*/ 2147483647 w 823"/>
                <a:gd name="T59" fmla="*/ 2147483647 h 628"/>
                <a:gd name="T60" fmla="*/ 2147483647 w 823"/>
                <a:gd name="T61" fmla="*/ 2147483647 h 628"/>
                <a:gd name="T62" fmla="*/ 2147483647 w 823"/>
                <a:gd name="T63" fmla="*/ 2147483647 h 628"/>
                <a:gd name="T64" fmla="*/ 2147483647 w 823"/>
                <a:gd name="T65" fmla="*/ 2147483647 h 628"/>
                <a:gd name="T66" fmla="*/ 2147483647 w 823"/>
                <a:gd name="T67" fmla="*/ 0 h 628"/>
                <a:gd name="T68" fmla="*/ 2147483647 w 823"/>
                <a:gd name="T69" fmla="*/ 0 h 628"/>
                <a:gd name="T70" fmla="*/ 0 w 823"/>
                <a:gd name="T71" fmla="*/ 2147483647 h 628"/>
                <a:gd name="T72" fmla="*/ 2147483647 w 823"/>
                <a:gd name="T73" fmla="*/ 2147483647 h 628"/>
                <a:gd name="T74" fmla="*/ 2147483647 w 823"/>
                <a:gd name="T75" fmla="*/ 2147483647 h 628"/>
                <a:gd name="T76" fmla="*/ 2147483647 w 823"/>
                <a:gd name="T77" fmla="*/ 2147483647 h 6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23"/>
                <a:gd name="T118" fmla="*/ 0 h 628"/>
                <a:gd name="T119" fmla="*/ 823 w 823"/>
                <a:gd name="T120" fmla="*/ 628 h 62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23" h="628">
                  <a:moveTo>
                    <a:pt x="512" y="531"/>
                  </a:moveTo>
                  <a:lnTo>
                    <a:pt x="462" y="531"/>
                  </a:lnTo>
                  <a:lnTo>
                    <a:pt x="442" y="524"/>
                  </a:lnTo>
                  <a:lnTo>
                    <a:pt x="420" y="519"/>
                  </a:lnTo>
                  <a:lnTo>
                    <a:pt x="401" y="509"/>
                  </a:lnTo>
                  <a:lnTo>
                    <a:pt x="384" y="499"/>
                  </a:lnTo>
                  <a:lnTo>
                    <a:pt x="367" y="487"/>
                  </a:lnTo>
                  <a:lnTo>
                    <a:pt x="351" y="474"/>
                  </a:lnTo>
                  <a:lnTo>
                    <a:pt x="338" y="458"/>
                  </a:lnTo>
                  <a:lnTo>
                    <a:pt x="326" y="443"/>
                  </a:lnTo>
                  <a:lnTo>
                    <a:pt x="317" y="426"/>
                  </a:lnTo>
                  <a:lnTo>
                    <a:pt x="311" y="407"/>
                  </a:lnTo>
                  <a:lnTo>
                    <a:pt x="306" y="388"/>
                  </a:lnTo>
                  <a:lnTo>
                    <a:pt x="302" y="370"/>
                  </a:lnTo>
                  <a:lnTo>
                    <a:pt x="302" y="347"/>
                  </a:lnTo>
                  <a:lnTo>
                    <a:pt x="306" y="328"/>
                  </a:lnTo>
                  <a:lnTo>
                    <a:pt x="311" y="306"/>
                  </a:lnTo>
                  <a:lnTo>
                    <a:pt x="319" y="287"/>
                  </a:lnTo>
                  <a:lnTo>
                    <a:pt x="328" y="265"/>
                  </a:lnTo>
                  <a:lnTo>
                    <a:pt x="342" y="245"/>
                  </a:lnTo>
                  <a:lnTo>
                    <a:pt x="359" y="222"/>
                  </a:lnTo>
                  <a:lnTo>
                    <a:pt x="380" y="204"/>
                  </a:lnTo>
                  <a:lnTo>
                    <a:pt x="402" y="185"/>
                  </a:lnTo>
                  <a:lnTo>
                    <a:pt x="430" y="169"/>
                  </a:lnTo>
                  <a:lnTo>
                    <a:pt x="460" y="151"/>
                  </a:lnTo>
                  <a:lnTo>
                    <a:pt x="495" y="139"/>
                  </a:lnTo>
                  <a:lnTo>
                    <a:pt x="531" y="121"/>
                  </a:lnTo>
                  <a:lnTo>
                    <a:pt x="574" y="108"/>
                  </a:lnTo>
                  <a:lnTo>
                    <a:pt x="620" y="98"/>
                  </a:lnTo>
                  <a:lnTo>
                    <a:pt x="670" y="90"/>
                  </a:lnTo>
                  <a:lnTo>
                    <a:pt x="723" y="83"/>
                  </a:lnTo>
                  <a:lnTo>
                    <a:pt x="781" y="77"/>
                  </a:lnTo>
                  <a:lnTo>
                    <a:pt x="786" y="73"/>
                  </a:lnTo>
                  <a:lnTo>
                    <a:pt x="823" y="0"/>
                  </a:lnTo>
                  <a:lnTo>
                    <a:pt x="361" y="0"/>
                  </a:lnTo>
                  <a:lnTo>
                    <a:pt x="0" y="628"/>
                  </a:lnTo>
                  <a:lnTo>
                    <a:pt x="457" y="628"/>
                  </a:lnTo>
                  <a:lnTo>
                    <a:pt x="518" y="527"/>
                  </a:lnTo>
                  <a:lnTo>
                    <a:pt x="512" y="531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Rectangle 11"/>
            <p:cNvSpPr>
              <a:spLocks noChangeArrowheads="1"/>
            </p:cNvSpPr>
            <p:nvPr userDrawn="1"/>
          </p:nvSpPr>
          <p:spPr bwMode="auto">
            <a:xfrm>
              <a:off x="149225" y="204788"/>
              <a:ext cx="769938" cy="17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defTabSz="7175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8940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33512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8084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4265613" indent="-608013" defTabSz="7175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eaLnBrk="1" hangingPunct="1"/>
              <a:r>
                <a:rPr kumimoji="0" lang="zh-TW" altLang="en-US" sz="1700">
                  <a:solidFill>
                    <a:srgbClr val="FFFF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經濟部</a:t>
              </a:r>
              <a:endParaRPr kumimoji="0" lang="zh-TW" altLang="en-US" sz="19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 userDrawn="1"/>
          </p:nvSpPr>
          <p:spPr bwMode="auto">
            <a:xfrm>
              <a:off x="-14288" y="187325"/>
              <a:ext cx="998538" cy="331788"/>
            </a:xfrm>
            <a:custGeom>
              <a:avLst/>
              <a:gdLst>
                <a:gd name="T0" fmla="*/ 2147483647 w 1445"/>
                <a:gd name="T1" fmla="*/ 2147483647 h 627"/>
                <a:gd name="T2" fmla="*/ 2147483647 w 1445"/>
                <a:gd name="T3" fmla="*/ 0 h 627"/>
                <a:gd name="T4" fmla="*/ 0 w 1445"/>
                <a:gd name="T5" fmla="*/ 0 h 627"/>
                <a:gd name="T6" fmla="*/ 0 w 1445"/>
                <a:gd name="T7" fmla="*/ 2147483647 h 627"/>
                <a:gd name="T8" fmla="*/ 2147483647 w 1445"/>
                <a:gd name="T9" fmla="*/ 2147483647 h 6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5"/>
                <a:gd name="T16" fmla="*/ 0 h 627"/>
                <a:gd name="T17" fmla="*/ 1445 w 1445"/>
                <a:gd name="T18" fmla="*/ 627 h 6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5" h="627">
                  <a:moveTo>
                    <a:pt x="1084" y="627"/>
                  </a:moveTo>
                  <a:lnTo>
                    <a:pt x="1445" y="0"/>
                  </a:lnTo>
                  <a:lnTo>
                    <a:pt x="0" y="0"/>
                  </a:lnTo>
                  <a:lnTo>
                    <a:pt x="0" y="627"/>
                  </a:lnTo>
                  <a:lnTo>
                    <a:pt x="1084" y="627"/>
                  </a:lnTo>
                  <a:close/>
                </a:path>
              </a:pathLst>
            </a:custGeom>
            <a:solidFill>
              <a:srgbClr val="000080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8"/>
            <p:cNvSpPr>
              <a:spLocks/>
            </p:cNvSpPr>
            <p:nvPr userDrawn="1"/>
          </p:nvSpPr>
          <p:spPr bwMode="auto">
            <a:xfrm>
              <a:off x="1065213" y="287338"/>
              <a:ext cx="311150" cy="196850"/>
            </a:xfrm>
            <a:custGeom>
              <a:avLst/>
              <a:gdLst>
                <a:gd name="T0" fmla="*/ 2147483647 w 398"/>
                <a:gd name="T1" fmla="*/ 0 h 342"/>
                <a:gd name="T2" fmla="*/ 0 w 398"/>
                <a:gd name="T3" fmla="*/ 2147483647 h 342"/>
                <a:gd name="T4" fmla="*/ 2147483647 w 398"/>
                <a:gd name="T5" fmla="*/ 2147483647 h 342"/>
                <a:gd name="T6" fmla="*/ 2147483647 w 398"/>
                <a:gd name="T7" fmla="*/ 0 h 3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8"/>
                <a:gd name="T13" fmla="*/ 0 h 342"/>
                <a:gd name="T14" fmla="*/ 398 w 398"/>
                <a:gd name="T15" fmla="*/ 342 h 3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8" h="342">
                  <a:moveTo>
                    <a:pt x="398" y="0"/>
                  </a:moveTo>
                  <a:lnTo>
                    <a:pt x="0" y="162"/>
                  </a:lnTo>
                  <a:lnTo>
                    <a:pt x="209" y="342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 Box 14"/>
            <p:cNvSpPr txBox="1">
              <a:spLocks noChangeArrowheads="1"/>
            </p:cNvSpPr>
            <p:nvPr userDrawn="1"/>
          </p:nvSpPr>
          <p:spPr bwMode="auto">
            <a:xfrm>
              <a:off x="70223" y="204395"/>
              <a:ext cx="914144" cy="228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Times New Roman" pitchFamily="18" charset="0"/>
                  <a:ea typeface="新細明體" charset="-120"/>
                </a:defRPr>
              </a:lvl9pPr>
            </a:lstStyle>
            <a:p>
              <a:pPr defTabSz="12190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600" dirty="0" smtClean="0">
                  <a:solidFill>
                    <a:prstClr val="white"/>
                  </a:solidFill>
                  <a:ea typeface="標楷體" panose="03000509000000000000" pitchFamily="65" charset="-120"/>
                  <a:cs typeface="Times New Roman" panose="02020603050405020304" pitchFamily="18" charset="0"/>
                </a:rPr>
                <a:t>經濟部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4247002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281" y="2130921"/>
            <a:ext cx="10361851" cy="147036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181CD0-D595-48A4-8E08-2F9C6B015062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013825" y="6357938"/>
            <a:ext cx="2844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4CF2B-C2C6-475F-BEE2-0782841B026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334149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4566" y="1269554"/>
            <a:ext cx="11521280" cy="504056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994853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>
              <a:defRPr sz="36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50935-77AB-420A-BC06-90692A6D5C62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E9B2-9F08-456A-8882-914F3D5AA12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12180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2959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2959" y="2907386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1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03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54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06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5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6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12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5BFAD-3829-425E-824F-F04401C9FE96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0D5A0-CA71-46C7-9567-27807AC86A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0967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34566" y="1600572"/>
            <a:ext cx="5616624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39223" y="1600572"/>
            <a:ext cx="5616624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9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9D0F3-2212-4260-96F5-7B0069233EA5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95DAC-CDC6-4795-B9A0-A6453729907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208255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34566" y="1535469"/>
            <a:ext cx="5616624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4566" y="2175378"/>
            <a:ext cx="5616624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239222" y="1535469"/>
            <a:ext cx="5616624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15" indent="0">
              <a:buNone/>
              <a:defRPr sz="2700" b="1"/>
            </a:lvl2pPr>
            <a:lvl3pPr marL="1219031" indent="0">
              <a:buNone/>
              <a:defRPr sz="2400" b="1"/>
            </a:lvl3pPr>
            <a:lvl4pPr marL="1828546" indent="0">
              <a:buNone/>
              <a:defRPr sz="2100" b="1"/>
            </a:lvl4pPr>
            <a:lvl5pPr marL="2438062" indent="0">
              <a:buNone/>
              <a:defRPr sz="2100" b="1"/>
            </a:lvl5pPr>
            <a:lvl6pPr marL="3047577" indent="0">
              <a:buNone/>
              <a:defRPr sz="2100" b="1"/>
            </a:lvl6pPr>
            <a:lvl7pPr marL="3657093" indent="0">
              <a:buNone/>
              <a:defRPr sz="2100" b="1"/>
            </a:lvl7pPr>
            <a:lvl8pPr marL="4266608" indent="0">
              <a:buNone/>
              <a:defRPr sz="2100" b="1"/>
            </a:lvl8pPr>
            <a:lvl9pPr marL="4876123" indent="0">
              <a:buNone/>
              <a:defRPr sz="21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39222" y="2175378"/>
            <a:ext cx="5616624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DC9DB-3DE4-4392-AE77-9FF7353E90EF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E2122-11C3-44DA-A91A-D45FC647B67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0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25570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ABBA6-4A6E-416D-9F94-CA8B5F844EE8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09E6B-2197-4AA0-B0D7-05008AA0F26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53237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66D51-CAD3-4105-B6FB-B94532C9DB79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27C24-3E69-4642-B89C-318197E943A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5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31529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4566" y="273112"/>
            <a:ext cx="4320480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114" y="273116"/>
            <a:ext cx="7089732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34566" y="1435436"/>
            <a:ext cx="4320480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515" indent="0">
              <a:buNone/>
              <a:defRPr sz="1600"/>
            </a:lvl2pPr>
            <a:lvl3pPr marL="1219031" indent="0">
              <a:buNone/>
              <a:defRPr sz="1300"/>
            </a:lvl3pPr>
            <a:lvl4pPr marL="1828546" indent="0">
              <a:buNone/>
              <a:defRPr sz="1200"/>
            </a:lvl4pPr>
            <a:lvl5pPr marL="2438062" indent="0">
              <a:buNone/>
              <a:defRPr sz="1200"/>
            </a:lvl5pPr>
            <a:lvl6pPr marL="3047577" indent="0">
              <a:buNone/>
              <a:defRPr sz="1200"/>
            </a:lvl6pPr>
            <a:lvl7pPr marL="3657093" indent="0">
              <a:buNone/>
              <a:defRPr sz="1200"/>
            </a:lvl7pPr>
            <a:lvl8pPr marL="4266608" indent="0">
              <a:buNone/>
              <a:defRPr sz="1200"/>
            </a:lvl8pPr>
            <a:lvl9pPr marL="4876123" indent="0">
              <a:buNone/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8143C-48E5-4C05-84F8-20768DA254D3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D2939-2D8A-4175-A00F-8F0C873D555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07734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406" y="4801713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</p:spPr>
        <p:txBody>
          <a:bodyPr rtlCol="0">
            <a:normAutofit/>
          </a:bodyPr>
          <a:lstStyle>
            <a:lvl1pPr marL="0" indent="0">
              <a:buNone/>
              <a:defRPr sz="4300"/>
            </a:lvl1pPr>
            <a:lvl2pPr marL="609515" indent="0">
              <a:buNone/>
              <a:defRPr sz="3700"/>
            </a:lvl2pPr>
            <a:lvl3pPr marL="1219031" indent="0">
              <a:buNone/>
              <a:defRPr sz="3200"/>
            </a:lvl3pPr>
            <a:lvl4pPr marL="1828546" indent="0">
              <a:buNone/>
              <a:defRPr sz="2700"/>
            </a:lvl4pPr>
            <a:lvl5pPr marL="2438062" indent="0">
              <a:buNone/>
              <a:defRPr sz="2700"/>
            </a:lvl5pPr>
            <a:lvl6pPr marL="3047577" indent="0">
              <a:buNone/>
              <a:defRPr sz="2700"/>
            </a:lvl6pPr>
            <a:lvl7pPr marL="3657093" indent="0">
              <a:buNone/>
              <a:defRPr sz="2700"/>
            </a:lvl7pPr>
            <a:lvl8pPr marL="4266608" indent="0">
              <a:buNone/>
              <a:defRPr sz="2700"/>
            </a:lvl8pPr>
            <a:lvl9pPr marL="4876123" indent="0">
              <a:buNone/>
              <a:defRPr sz="27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406" y="5368582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515" indent="0">
              <a:buNone/>
              <a:defRPr sz="1600"/>
            </a:lvl2pPr>
            <a:lvl3pPr marL="1219031" indent="0">
              <a:buNone/>
              <a:defRPr sz="1300"/>
            </a:lvl3pPr>
            <a:lvl4pPr marL="1828546" indent="0">
              <a:buNone/>
              <a:defRPr sz="1200"/>
            </a:lvl4pPr>
            <a:lvl5pPr marL="2438062" indent="0">
              <a:buNone/>
              <a:defRPr sz="1200"/>
            </a:lvl5pPr>
            <a:lvl6pPr marL="3047577" indent="0">
              <a:buNone/>
              <a:defRPr sz="1200"/>
            </a:lvl6pPr>
            <a:lvl7pPr marL="3657093" indent="0">
              <a:buNone/>
              <a:defRPr sz="1200"/>
            </a:lvl7pPr>
            <a:lvl8pPr marL="4266608" indent="0">
              <a:buNone/>
              <a:defRPr sz="1200"/>
            </a:lvl8pPr>
            <a:lvl9pPr marL="4876123" indent="0">
              <a:buNone/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EB4B4-AA3A-4EC6-9C0D-757531AC1253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743A0-0471-4A11-959A-7DEF690625A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39508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334566" y="274701"/>
            <a:ext cx="11521280" cy="114326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000" b="1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4D686-2D05-4F4F-85BC-7F41CE14EF85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F54CD-A882-4049-9DBE-0092F27EDC3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95944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CE7A1-5F3E-431F-9C1D-53EC569A2223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E21F1-6EB2-4C9C-9C1D-517EA740701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03406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226906" y="684420"/>
            <a:ext cx="11772955" cy="119063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 lIns="91435" tIns="45718" rIns="91435" bIns="45718"/>
          <a:lstStyle>
            <a:lvl1pPr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z="2400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977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98000" y="6583363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903" tIns="51952" rIns="103903" bIns="51952" numCol="1" anchor="t" anchorCtr="0" compatLnSpc="1">
            <a:prstTxWarp prst="textNoShape">
              <a:avLst/>
            </a:prstTxWarp>
          </a:bodyPr>
          <a:lstStyle>
            <a:lvl1pPr algn="r" defTabSz="914400">
              <a:defRPr kumimoji="1" sz="1600" b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C3C626EB-3A7A-47B5-AF58-03A34AD0368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3" name="Rectangle 9"/>
          <p:cNvSpPr>
            <a:spLocks noChangeArrowheads="1"/>
          </p:cNvSpPr>
          <p:nvPr userDrawn="1"/>
        </p:nvSpPr>
        <p:spPr bwMode="auto">
          <a:xfrm>
            <a:off x="17463" y="0"/>
            <a:ext cx="8461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8940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33512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8084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4265613" indent="-608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defTabSz="914400" eaLnBrk="1" hangingPunct="1"/>
            <a:r>
              <a:rPr lang="zh-TW" altLang="en-US" sz="2200" b="1">
                <a:solidFill>
                  <a:srgbClr val="FFFFFF"/>
                </a:solidFill>
                <a:latin typeface="細明體" pitchFamily="49" charset="-120"/>
                <a:ea typeface="標楷體" pitchFamily="65" charset="-120"/>
              </a:rPr>
              <a:t>經濟部</a:t>
            </a:r>
            <a:endParaRPr lang="zh-TW" altLang="en-US" b="1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2054" name="圖片 9"/>
          <p:cNvPicPr>
            <a:picLocks noChangeAspect="1"/>
          </p:cNvPicPr>
          <p:nvPr userDrawn="1"/>
        </p:nvPicPr>
        <p:blipFill>
          <a:blip r:embed="rId3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"/>
            <a:ext cx="166528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440531" y="3286124"/>
            <a:ext cx="11404508" cy="14367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/>
          <a:lstStyle>
            <a:lvl1pPr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0" smtClean="0">
              <a:solidFill>
                <a:srgbClr val="000000"/>
              </a:solidFill>
              <a:latin typeface="Times New Roman" pitchFamily="18" charset="0"/>
              <a:ea typeface="BiauKai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61" r:id="rId14"/>
    <p:sldLayoutId id="2147483962" r:id="rId15"/>
    <p:sldLayoutId id="2147483959" r:id="rId16"/>
    <p:sldLayoutId id="2147483889" r:id="rId17"/>
    <p:sldLayoutId id="2147483890" r:id="rId18"/>
    <p:sldLayoutId id="2147483891" r:id="rId19"/>
    <p:sldLayoutId id="2147483895" r:id="rId20"/>
    <p:sldLayoutId id="2147483897" r:id="rId21"/>
    <p:sldLayoutId id="2147483899" r:id="rId22"/>
    <p:sldLayoutId id="2147483900" r:id="rId23"/>
    <p:sldLayoutId id="2147483901" r:id="rId24"/>
    <p:sldLayoutId id="2147483905" r:id="rId25"/>
    <p:sldLayoutId id="2147483933" r:id="rId26"/>
    <p:sldLayoutId id="2147483934" r:id="rId27"/>
    <p:sldLayoutId id="2147483935" r:id="rId28"/>
    <p:sldLayoutId id="2147483936" r:id="rId29"/>
    <p:sldLayoutId id="2147483937" r:id="rId30"/>
    <p:sldLayoutId id="2147483938" r:id="rId31"/>
    <p:sldLayoutId id="2147483939" r:id="rId3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標楷體" pitchFamily="65" charset="-12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標楷體" pitchFamily="65" charset="-120"/>
        </a:defRPr>
      </a:lvl5pPr>
      <a:lvl6pPr marL="519516" algn="ctr" rtl="0" fontAlgn="base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1039033" algn="ctr" rtl="0" fontAlgn="base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558549" algn="ctr" rtl="0" fontAlgn="base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2078065" algn="ctr" rtl="0" fontAlgn="base">
        <a:spcBef>
          <a:spcPct val="0"/>
        </a:spcBef>
        <a:spcAft>
          <a:spcPct val="0"/>
        </a:spcAft>
        <a:defRPr kumimoji="1" sz="36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88938" indent="-388938" algn="l" rtl="0" eaLnBrk="0" fontAlgn="base" hangingPunct="0">
        <a:spcBef>
          <a:spcPct val="20000"/>
        </a:spcBef>
        <a:spcAft>
          <a:spcPct val="0"/>
        </a:spcAft>
        <a:buClr>
          <a:srgbClr val="1B34B1"/>
        </a:buClr>
        <a:buSzPct val="80000"/>
        <a:buFont typeface="Wingdings" pitchFamily="2" charset="2"/>
        <a:buChar char="p"/>
        <a:defRPr kumimoji="1" sz="27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標楷體" pitchFamily="65" charset="-120"/>
        </a:defRPr>
      </a:lvl1pPr>
      <a:lvl2pPr marL="842963" indent="-323850" algn="l" rtl="0" eaLnBrk="0" fontAlgn="base" hangingPunct="0">
        <a:spcBef>
          <a:spcPct val="20000"/>
        </a:spcBef>
        <a:spcAft>
          <a:spcPct val="0"/>
        </a:spcAft>
        <a:buChar char="–"/>
        <a:defRPr kumimoji="1" sz="23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標楷體" pitchFamily="65" charset="-120"/>
        </a:defRPr>
      </a:lvl2pPr>
      <a:lvl3pPr marL="1298575" indent="-258763" algn="l" rtl="0" eaLnBrk="0" fontAlgn="base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標楷體" pitchFamily="65" charset="-120"/>
        </a:defRPr>
      </a:lvl3pPr>
      <a:lvl4pPr marL="1817688" indent="-258763" algn="l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標楷體" pitchFamily="65" charset="-120"/>
        </a:defRPr>
      </a:lvl4pPr>
      <a:lvl5pPr marL="2336800" indent="-258763" algn="l" rtl="0" eaLnBrk="0" fontAlgn="base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標楷體" pitchFamily="65" charset="-120"/>
        </a:defRPr>
      </a:lvl5pPr>
      <a:lvl6pPr marL="2857340" indent="-259758" algn="l" rtl="0" fontAlgn="base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3376856" indent="-259758" algn="l" rtl="0" fontAlgn="base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896373" indent="-259758" algn="l" rtl="0" fontAlgn="base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4415889" indent="-259758" algn="l" rtl="0" fontAlgn="base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9516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9033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8549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8065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7582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7098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36615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56131" algn="l" defTabSz="10390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34963" y="274638"/>
            <a:ext cx="115204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04" tIns="60952" rIns="121904" bIns="6095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34963" y="1600200"/>
            <a:ext cx="11520487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04" tIns="60952" rIns="121904" bIns="609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34963" y="6357938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l" defTabSz="1219031" fontAlgn="auto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pPr>
              <a:defRPr/>
            </a:pPr>
            <a:fld id="{9A42180F-AA1C-434A-B8DA-DC1FA5E88255}" type="datetime1">
              <a:rPr lang="zh-TW" altLang="en-US"/>
              <a:pPr>
                <a:defRPr/>
              </a:pPr>
              <a:t>2015/11/12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7938"/>
            <a:ext cx="3859213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ctr" defTabSz="1219031" fontAlgn="auto">
              <a:spcBef>
                <a:spcPts val="0"/>
              </a:spcBef>
              <a:spcAft>
                <a:spcPts val="0"/>
              </a:spcAft>
              <a:defRPr kumimoji="0" sz="160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010650" y="6357938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pPr>
              <a:defRPr/>
            </a:pPr>
            <a:fld id="{4B3E30C4-E1A5-4C36-99D0-D0C0CA6F2B4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pic>
        <p:nvPicPr>
          <p:cNvPr id="4103" name="圖片 7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"/>
            <a:ext cx="166528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4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標楷體" pitchFamily="65" charset="-120"/>
          <a:cs typeface="Arial" charset="0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5pPr>
      <a:lvl6pPr marL="3352335" indent="-304758" algn="l" defTabSz="1219031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850" indent="-304758" algn="l" defTabSz="1219031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6" indent="-304758" algn="l" defTabSz="1219031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881" indent="-304758" algn="l" defTabSz="1219031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15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31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46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062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577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093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608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23" algn="l" defTabSz="12190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4805105" y="5525136"/>
            <a:ext cx="2675358" cy="49212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lIns="91424" tIns="45712" rIns="91424" bIns="45712"/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n-US" altLang="zh-TW" sz="28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en-US" sz="28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8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11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8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  <a:endParaRPr lang="zh-TW" altLang="en-US" sz="28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342881" indent="-342881" algn="ctr" eaLnBrk="0" hangingPunct="0">
              <a:spcBef>
                <a:spcPct val="20000"/>
              </a:spcBef>
              <a:defRPr/>
            </a:pPr>
            <a:endParaRPr kumimoji="0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5846" name="Rectangle 5"/>
          <p:cNvSpPr>
            <a:spLocks noChangeArrowheads="1"/>
          </p:cNvSpPr>
          <p:nvPr/>
        </p:nvSpPr>
        <p:spPr bwMode="auto">
          <a:xfrm>
            <a:off x="15875" y="2277666"/>
            <a:ext cx="118808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pPr algn="ctr">
              <a:spcBef>
                <a:spcPct val="20000"/>
              </a:spcBef>
              <a:buFont typeface="Wingdings" pitchFamily="2" charset="2"/>
              <a:buNone/>
            </a:pPr>
            <a:r>
              <a:rPr kumimoji="0" lang="en-US" altLang="zh-TW" sz="4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2015 </a:t>
            </a:r>
            <a:r>
              <a:rPr kumimoji="0" lang="zh-TW" altLang="en-US" sz="4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en-US" altLang="zh-TW" sz="4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4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全球創業挑戰賽成果報告</a:t>
            </a:r>
          </a:p>
        </p:txBody>
      </p:sp>
      <p:sp>
        <p:nvSpPr>
          <p:cNvPr id="3" name="Rectangle 2"/>
          <p:cNvSpPr/>
          <p:nvPr/>
        </p:nvSpPr>
        <p:spPr>
          <a:xfrm>
            <a:off x="4622135" y="4221882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經濟部中小企業處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40531" y="3286124"/>
            <a:ext cx="11404508" cy="14367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100000">
                <a:srgbClr val="0066FF"/>
              </a:gs>
            </a:gsLst>
            <a:lin ang="0" scaled="1"/>
          </a:gradFill>
          <a:ln>
            <a:noFill/>
          </a:ln>
          <a:extLst/>
        </p:spPr>
        <p:txBody>
          <a:bodyPr/>
          <a:lstStyle>
            <a:lvl1pPr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fontAlgn="base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0" smtClean="0">
              <a:solidFill>
                <a:srgbClr val="000000"/>
              </a:solidFill>
              <a:latin typeface="Times New Roman" pitchFamily="18" charset="0"/>
              <a:ea typeface="BiauKai" charset="-120"/>
            </a:endParaRPr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9294313" y="6391449"/>
            <a:ext cx="2844800" cy="365125"/>
          </a:xfrm>
        </p:spPr>
        <p:txBody>
          <a:bodyPr/>
          <a:lstStyle/>
          <a:p>
            <a:pPr>
              <a:defRPr/>
            </a:pPr>
            <a:fld id="{72E8914D-D43F-400E-851E-C962C817101A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  <p:sp>
        <p:nvSpPr>
          <p:cNvPr id="8" name="文字方塊 1"/>
          <p:cNvSpPr txBox="1">
            <a:spLocks noChangeArrowheads="1"/>
          </p:cNvSpPr>
          <p:nvPr/>
        </p:nvSpPr>
        <p:spPr bwMode="auto">
          <a:xfrm>
            <a:off x="15875" y="591865"/>
            <a:ext cx="45982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r>
              <a:rPr lang="zh-TW" altLang="en-US" sz="2400" dirty="0">
                <a:solidFill>
                  <a:srgbClr val="000066"/>
                </a:solidFill>
              </a:rPr>
              <a:t>行政院第</a:t>
            </a:r>
            <a:r>
              <a:rPr lang="en-US" altLang="zh-TW" sz="2400" dirty="0">
                <a:solidFill>
                  <a:srgbClr val="000066"/>
                </a:solidFill>
              </a:rPr>
              <a:t>3474</a:t>
            </a:r>
            <a:r>
              <a:rPr lang="zh-TW" altLang="en-US" sz="2400" dirty="0" smtClean="0">
                <a:solidFill>
                  <a:srgbClr val="000066"/>
                </a:solidFill>
              </a:rPr>
              <a:t>次</a:t>
            </a:r>
            <a:r>
              <a:rPr lang="zh-TW" altLang="en-US" sz="2400" dirty="0">
                <a:solidFill>
                  <a:srgbClr val="000066"/>
                </a:solidFill>
              </a:rPr>
              <a:t>會議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183992" y="486995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報告人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葉雲龍 處長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09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42820527"/>
              </p:ext>
            </p:extLst>
          </p:nvPr>
        </p:nvGraphicFramePr>
        <p:xfrm>
          <a:off x="861360" y="1485578"/>
          <a:ext cx="10512772" cy="4536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6867" name="標題 1"/>
          <p:cNvSpPr>
            <a:spLocks noGrp="1"/>
          </p:cNvSpPr>
          <p:nvPr>
            <p:ph type="title"/>
          </p:nvPr>
        </p:nvSpPr>
        <p:spPr>
          <a:xfrm>
            <a:off x="334963" y="-170606"/>
            <a:ext cx="11520487" cy="995363"/>
          </a:xfrm>
        </p:spPr>
        <p:txBody>
          <a:bodyPr/>
          <a:lstStyle/>
          <a:p>
            <a:pPr algn="ctr" eaLnBrk="1" hangingPunct="1"/>
            <a:r>
              <a:rPr lang="zh-TW" altLang="en-US" dirty="0" smtClean="0">
                <a:latin typeface="標楷體" pitchFamily="65" charset="-120"/>
                <a:cs typeface="Arial" charset="0"/>
              </a:rPr>
              <a:t>簡報大綱</a:t>
            </a:r>
            <a:endParaRPr lang="zh-TW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9294313" y="6391449"/>
            <a:ext cx="2844800" cy="365125"/>
          </a:xfrm>
        </p:spPr>
        <p:txBody>
          <a:bodyPr/>
          <a:lstStyle/>
          <a:p>
            <a:pPr>
              <a:defRPr/>
            </a:pPr>
            <a:fld id="{72E8914D-D43F-400E-851E-C962C817101A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90464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97021" y="5277818"/>
            <a:ext cx="11606287" cy="45623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indent="0">
              <a:defRPr/>
            </a:pPr>
            <a:r>
              <a:rPr lang="zh-TW" altLang="en-US" sz="2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三、新創事業於</a:t>
            </a:r>
            <a:r>
              <a:rPr lang="zh-TW" altLang="en-US" sz="2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早期階段資金需求</a:t>
            </a:r>
            <a:r>
              <a:rPr lang="zh-TW" altLang="en-US" sz="2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殷切，亟需建置國際平台</a:t>
            </a:r>
            <a:endParaRPr lang="en-US" altLang="zh-TW" sz="2600" b="1" dirty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0165" y="3069754"/>
            <a:ext cx="11623143" cy="50405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6350" lvl="1" indent="0">
              <a:spcBef>
                <a:spcPts val="600"/>
              </a:spcBef>
              <a:defRPr/>
            </a:pPr>
            <a:r>
              <a:rPr lang="zh-TW" altLang="en-US" sz="2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二、亞太地區運用加速器網絡整合已為發展方向</a:t>
            </a:r>
            <a:endParaRPr lang="en-US" altLang="zh-TW" sz="2600" b="1" dirty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8854" y="765498"/>
            <a:ext cx="11606287" cy="45623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一、推動</a:t>
            </a:r>
            <a:r>
              <a:rPr lang="zh-TW" altLang="en-US" sz="2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創新創業</a:t>
            </a:r>
            <a:r>
              <a:rPr lang="zh-TW" altLang="en-US" sz="2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為</a:t>
            </a:r>
            <a:r>
              <a:rPr lang="zh-TW" altLang="en-US" sz="2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全球發展趨勢</a:t>
            </a:r>
            <a:endParaRPr lang="en-US" altLang="zh-TW" sz="2600" b="1" dirty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021" y="1269554"/>
            <a:ext cx="11589430" cy="175222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lvl="1" indent="-450850">
              <a:spcBef>
                <a:spcPts val="600"/>
              </a:spcBef>
              <a:defRPr/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速度」及「創新」已成為全球產業競爭的成功關鍵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，推動創新創業協助中小企業加速成長茁壯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，已成為各國政府及跨國大企業競相發展重點。</a:t>
            </a:r>
            <a:endParaRPr lang="en-US" altLang="zh-TW" sz="20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450850" lvl="1" indent="-450850">
              <a:spcBef>
                <a:spcPts val="600"/>
              </a:spcBef>
              <a:defRPr/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 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「育成加速器」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最早出現在美國矽谷，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Y. </a:t>
            </a:r>
            <a:r>
              <a:rPr lang="en-US" altLang="zh-TW" sz="2000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Combinator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即為最具代表之育成加速器。透過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業師輔導（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Mentoring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）、創投天使資金挹注（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Funding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國際市場連結（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Networking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等機制，快速協助新創事業成長及提升附加價值。</a:t>
            </a:r>
            <a:endParaRPr lang="en-US" altLang="zh-TW" sz="20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標題 5"/>
          <p:cNvSpPr txBox="1">
            <a:spLocks noGrp="1"/>
          </p:cNvSpPr>
          <p:nvPr>
            <p:ph type="title"/>
          </p:nvPr>
        </p:nvSpPr>
        <p:spPr bwMode="auto">
          <a:xfrm>
            <a:off x="364910" y="-170606"/>
            <a:ext cx="11521280" cy="994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defTabSz="1219031" eaLnBrk="1" hangingPunct="1"/>
            <a:r>
              <a:rPr kumimoji="1" lang="zh-TW" altLang="en-US" dirty="0" smtClean="0">
                <a:latin typeface="Times New Roman"/>
                <a:ea typeface="標楷體"/>
                <a:cs typeface="+mn-cs"/>
              </a:rPr>
              <a:t>壹、前言</a:t>
            </a:r>
            <a:endParaRPr kumimoji="1" lang="zh-TW" altLang="en-US" dirty="0">
              <a:latin typeface="Times New Roman"/>
              <a:ea typeface="標楷體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7021" y="3573810"/>
            <a:ext cx="11589169" cy="1632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lvl="1" indent="-446088"/>
            <a:r>
              <a:rPr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根據全球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加速器網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絡（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GAN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）統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計，全球加速器約有</a:t>
            </a:r>
            <a:r>
              <a:rPr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60%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集中在北美洲，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亞洲僅占約</a:t>
            </a:r>
            <a:r>
              <a:rPr lang="en-US" altLang="zh-TW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14%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，顯示亞太地區加速器較少，資源尚待整合，仍有大幅成長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空間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450850" lvl="1" indent="-446088"/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我國遂於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2014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年主導在臺成立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加速器網絡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(AAN)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，並透過與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美國育成協會（</a:t>
            </a:r>
            <a:r>
              <a:rPr lang="en-US" altLang="zh-TW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NBIA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）、歐洲育成網絡（</a:t>
            </a:r>
            <a:r>
              <a:rPr lang="en-US" altLang="zh-TW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EBN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）、亞洲育成協會（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AABI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國際育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成組織學習交流，整合亞太及國際最新育成加速器趨勢及資源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供新創團隊運用。目前此網絡已有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15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個經濟體，逾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個會員加入。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7020" y="5719638"/>
            <a:ext cx="11606287" cy="87850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lvl="1" indent="0">
              <a:spcBef>
                <a:spcPts val="600"/>
              </a:spcBef>
              <a:defRPr/>
            </a:pP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對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新創事業來說，面臨最大的問題在「創業資金不足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」。因此，透過創業挑戰賽搭建國際平台提供媒體曝光，有利接觸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及獲得投資人的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青睞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解決早期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階段資金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缺口問題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</a:p>
        </p:txBody>
      </p:sp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9371086" y="6391449"/>
            <a:ext cx="2844800" cy="365125"/>
          </a:xfrm>
        </p:spPr>
        <p:txBody>
          <a:bodyPr/>
          <a:lstStyle/>
          <a:p>
            <a:pPr>
              <a:defRPr/>
            </a:pPr>
            <a:fld id="{72E8914D-D43F-400E-851E-C962C817101A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57762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03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9345613" y="6357938"/>
            <a:ext cx="28448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217613" fontAlgn="base">
              <a:spcBef>
                <a:spcPct val="0"/>
              </a:spcBef>
              <a:spcAft>
                <a:spcPct val="0"/>
              </a:spcAft>
            </a:pPr>
            <a:fld id="{998A2F18-0395-4313-AD26-15572C7D8AAF}" type="slidenum">
              <a:rPr lang="zh-TW" altLang="en-US" smtClean="0">
                <a:latin typeface="Arial" charset="0"/>
              </a:rPr>
              <a:pPr defTabSz="1217613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TW" altLang="en-US" dirty="0" smtClean="0">
              <a:latin typeface="Arial" charset="0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262558" y="1485578"/>
            <a:ext cx="11520886" cy="504056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622300" indent="-622300" algn="just"/>
            <a:r>
              <a:rPr lang="en-US" altLang="zh-TW" sz="28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8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en-US" altLang="zh-TW" sz="28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經濟部在</a:t>
            </a:r>
            <a:r>
              <a:rPr kumimoji="0" lang="en-US" altLang="zh-TW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中小企業部長會議</a:t>
            </a:r>
            <a:r>
              <a:rPr kumimoji="0" lang="en-US" altLang="zh-TW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(SMEMM)</a:t>
            </a:r>
            <a:r>
              <a:rPr kumimoji="0" lang="zh-TW" altLang="en-US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及工作小組</a:t>
            </a:r>
            <a:r>
              <a:rPr kumimoji="0" lang="en-US" altLang="zh-TW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(SMEWG)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向來表現活躍，引領議題發展方向。</a:t>
            </a:r>
            <a:r>
              <a:rPr kumimoji="0" lang="en-US" altLang="zh-TW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2012~2014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年間，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各會員體支持下，我國以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階段模式，分別在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提出「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創業加速器」、「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加速器網絡」以及「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加速器網絡－早階投資」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倡議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(Initiative)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並獲通過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凝聚共識推動亞太育成加速器機制發展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6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/>
            <a:endParaRPr kumimoji="0" lang="en-US" altLang="zh-TW" sz="26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622300" indent="-622300" algn="just"/>
            <a:r>
              <a:rPr lang="en-US" altLang="zh-TW" sz="28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8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為落實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倡議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，經濟部自</a:t>
            </a:r>
            <a:r>
              <a:rPr kumimoji="0" lang="en-US" altLang="zh-TW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2013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起至今</a:t>
            </a:r>
            <a:r>
              <a:rPr kumimoji="0" lang="en-US" altLang="zh-TW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共</a:t>
            </a:r>
            <a:r>
              <a:rPr kumimoji="0" lang="en-US" altLang="zh-TW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en-US" altLang="zh-TW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，每年除單位預算外，並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向國際組織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爭取經費支持</a:t>
            </a:r>
            <a:r>
              <a:rPr kumimoji="0" lang="en-US" altLang="zh-TW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計約</a:t>
            </a:r>
            <a:r>
              <a:rPr kumimoji="0" lang="en-US" altLang="zh-TW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36</a:t>
            </a:r>
            <a:r>
              <a:rPr kumimoji="0" lang="zh-TW" altLang="en-US" sz="2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萬美元</a:t>
            </a:r>
            <a:r>
              <a:rPr kumimoji="0" lang="en-US" altLang="zh-TW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，亦於國內申請外交部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專案經費支應，及獲跨國企業美商英特爾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(Intel)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及德商西門子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(Siemens)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贊助合作，在臺舉辦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創業挑戰賽</a:t>
            </a:r>
            <a:r>
              <a:rPr kumimoji="0" lang="zh-TW" altLang="en-US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舉辦至今已有</a:t>
            </a:r>
            <a:r>
              <a:rPr kumimoji="0" lang="en-US" altLang="zh-TW" sz="2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21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</a:t>
            </a:r>
            <a:r>
              <a:rPr kumimoji="0" lang="en-US" altLang="zh-TW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經濟體，超過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90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隊亞太優質新創團隊及</a:t>
            </a:r>
            <a:r>
              <a:rPr kumimoji="0" lang="en-US" altLang="zh-TW" sz="26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1,000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位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育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成代表與會，並協助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眾多創新型中小企業成功</a:t>
            </a:r>
            <a:r>
              <a:rPr kumimoji="0" lang="zh-TW" altLang="en-US" sz="26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走向國際取得</a:t>
            </a:r>
            <a:r>
              <a:rPr kumimoji="0" lang="zh-TW" altLang="en-US" sz="26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高成長。</a:t>
            </a:r>
            <a:endParaRPr kumimoji="0" lang="en-US" altLang="zh-TW" sz="26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標題 5"/>
          <p:cNvSpPr txBox="1">
            <a:spLocks noGrp="1"/>
          </p:cNvSpPr>
          <p:nvPr>
            <p:ph type="title"/>
          </p:nvPr>
        </p:nvSpPr>
        <p:spPr bwMode="auto">
          <a:xfrm>
            <a:off x="-529530" y="858148"/>
            <a:ext cx="5400600" cy="490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defTabSz="1219031" eaLnBrk="1" hangingPunct="1"/>
            <a:r>
              <a:rPr kumimoji="1" lang="zh-TW" altLang="en-US" sz="3200" dirty="0" smtClean="0">
                <a:latin typeface="Times New Roman"/>
                <a:ea typeface="標楷體"/>
                <a:cs typeface="+mn-cs"/>
              </a:rPr>
              <a:t>一、辦理挑戰賽背景</a:t>
            </a:r>
            <a:endParaRPr kumimoji="1" lang="zh-TW" altLang="en-US" sz="3200" dirty="0">
              <a:latin typeface="Times New Roman"/>
              <a:ea typeface="標楷體"/>
              <a:cs typeface="+mn-cs"/>
            </a:endParaRPr>
          </a:p>
        </p:txBody>
      </p:sp>
      <p:sp>
        <p:nvSpPr>
          <p:cNvPr id="9" name="標題 5"/>
          <p:cNvSpPr txBox="1">
            <a:spLocks/>
          </p:cNvSpPr>
          <p:nvPr/>
        </p:nvSpPr>
        <p:spPr bwMode="auto">
          <a:xfrm>
            <a:off x="1918742" y="-26590"/>
            <a:ext cx="82804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defTabSz="1219031" eaLnBrk="1" hangingPunct="1"/>
            <a:r>
              <a:rPr lang="zh-TW" altLang="en-US" sz="3600" b="1" dirty="0">
                <a:latin typeface="Times New Roman"/>
                <a:ea typeface="標楷體"/>
              </a:rPr>
              <a:t>貳</a:t>
            </a:r>
            <a:r>
              <a:rPr lang="zh-TW" altLang="en-US" sz="3600" b="1" dirty="0" smtClean="0">
                <a:latin typeface="Times New Roman"/>
                <a:ea typeface="標楷體"/>
              </a:rPr>
              <a:t>、推動作法</a:t>
            </a:r>
            <a:endParaRPr lang="zh-TW" altLang="en-US" sz="3600" b="1" dirty="0">
              <a:latin typeface="Times New Roman"/>
              <a:ea typeface="標楷體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279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" name="表格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0365064"/>
              </p:ext>
            </p:extLst>
          </p:nvPr>
        </p:nvGraphicFramePr>
        <p:xfrm>
          <a:off x="277151" y="1404000"/>
          <a:ext cx="5113338" cy="51029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83327"/>
                <a:gridCol w="3630011"/>
              </a:tblGrid>
              <a:tr h="673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baseline="0" dirty="0" smtClean="0"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  日期</a:t>
                      </a:r>
                      <a:endParaRPr lang="zh-TW" altLang="en-US" sz="1800" b="1" dirty="0"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活動名稱</a:t>
                      </a:r>
                      <a:endParaRPr lang="zh-TW" altLang="en-US" sz="1800" b="1" dirty="0"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/>
                </a:tc>
              </a:tr>
              <a:tr h="402944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21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日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啟動記者會</a:t>
                      </a: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經濟部</a:t>
                      </a: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2000" b="1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707449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日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APEC</a:t>
                      </a: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加速器網絡論壇 </a:t>
                      </a: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</a:t>
                      </a: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zh-TW" altLang="en-US" sz="18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（海外熱身賽</a:t>
                      </a:r>
                      <a:r>
                        <a:rPr lang="zh-TW" altLang="en-US" sz="1800" b="1" baseline="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</a:t>
                      </a:r>
                      <a:r>
                        <a:rPr lang="zh-TW" altLang="en-US" sz="18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：美國亞特蘭大）</a:t>
                      </a:r>
                      <a:endParaRPr lang="zh-TW" altLang="en-US" sz="1800" b="1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465822"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月至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線上報名徵件</a:t>
                      </a:r>
                      <a:endParaRPr lang="zh-TW" altLang="en-US" sz="2000" b="1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767591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31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日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公告全球入圍團隊</a:t>
                      </a:r>
                      <a:endParaRPr lang="zh-TW" altLang="en-US" sz="2000" b="1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914817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21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日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APEC</a:t>
                      </a: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加速器網絡論壇 </a:t>
                      </a: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II</a:t>
                      </a:r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endParaRPr lang="en-US" altLang="zh-TW" sz="20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zh-TW" altLang="en-US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（海外熱身賽 </a:t>
                      </a:r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II</a:t>
                      </a:r>
                      <a:r>
                        <a:rPr lang="zh-TW" altLang="en-US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：菲律賓怡朗市）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44110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-10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團隊輔導期 </a:t>
                      </a:r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(Boot Camp)</a:t>
                      </a:r>
                      <a:endParaRPr lang="zh-TW" altLang="en-US" sz="2000" b="1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  <a:tr h="729658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lang="en-US" altLang="zh-TW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19-20</a:t>
                      </a:r>
                      <a:r>
                        <a:rPr lang="zh-TW" altLang="en-US" sz="16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日</a:t>
                      </a:r>
                      <a:endParaRPr lang="en-US" altLang="zh-TW" sz="1600" b="1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000" b="1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APEC</a:t>
                      </a:r>
                      <a:r>
                        <a:rPr kumimoji="1" lang="zh-TW" altLang="en-US" sz="2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全球創業挑戰賽 決賽</a:t>
                      </a:r>
                      <a:endParaRPr kumimoji="1" lang="en-US" altLang="zh-TW" sz="2000" b="1" u="none" strike="noStrike" kern="1200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21897" marR="121897" marT="45725" marB="45725" anchor="ctr"/>
                </a:tc>
              </a:tr>
            </a:tbl>
          </a:graphicData>
        </a:graphic>
      </p:graphicFrame>
      <p:pic>
        <p:nvPicPr>
          <p:cNvPr id="49202" name="Picture 2" descr="C:\Users\d24185\Dropbox\APEC TEAM\1.AAN for ESI\1. 20150421_Press Conference\PIC\无命名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166" y="734753"/>
            <a:ext cx="5976664" cy="22629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203" name="矩形 4"/>
          <p:cNvSpPr>
            <a:spLocks noChangeArrowheads="1"/>
          </p:cNvSpPr>
          <p:nvPr/>
        </p:nvSpPr>
        <p:spPr bwMode="auto">
          <a:xfrm>
            <a:off x="4150990" y="36707"/>
            <a:ext cx="34563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19031" eaLnBrk="0" hangingPunct="0"/>
            <a:r>
              <a:rPr lang="zh-TW" altLang="en-US" sz="3200" b="1" dirty="0">
                <a:latin typeface="Times New Roman"/>
                <a:ea typeface="標楷體"/>
              </a:rPr>
              <a:t>二</a:t>
            </a:r>
            <a:r>
              <a:rPr lang="zh-TW" altLang="en-US" sz="3200" b="1" dirty="0" smtClean="0">
                <a:latin typeface="Times New Roman"/>
                <a:ea typeface="標楷體"/>
              </a:rPr>
              <a:t>、活動期</a:t>
            </a:r>
            <a:r>
              <a:rPr lang="zh-TW" altLang="en-US" sz="3200" b="1" dirty="0">
                <a:latin typeface="Times New Roman"/>
                <a:ea typeface="標楷體"/>
              </a:rPr>
              <a:t>程</a:t>
            </a:r>
          </a:p>
        </p:txBody>
      </p:sp>
      <p:sp>
        <p:nvSpPr>
          <p:cNvPr id="2" name="Rectangle 1"/>
          <p:cNvSpPr/>
          <p:nvPr/>
        </p:nvSpPr>
        <p:spPr>
          <a:xfrm>
            <a:off x="5482648" y="3469222"/>
            <a:ext cx="6552723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eaLnBrk="1" hangingPunct="1"/>
            <a:r>
              <a:rPr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 </a:t>
            </a:r>
            <a:r>
              <a:rPr kumimoji="0" lang="en-US" altLang="zh-TW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kumimoji="0" lang="en-US" altLang="zh-TW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21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日啟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動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記者會後，</a:t>
            </a:r>
            <a:r>
              <a:rPr kumimoji="0" lang="en-US" altLang="zh-TW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月至</a:t>
            </a:r>
            <a:r>
              <a:rPr kumimoji="0" lang="en-US" altLang="zh-TW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月間分別於</a:t>
            </a:r>
            <a:r>
              <a:rPr kumimoji="0" lang="zh-TW" altLang="en-US" sz="20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</a:t>
            </a:r>
            <a:r>
              <a:rPr kumimoji="0" lang="zh-TW" altLang="en-US" sz="20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北、新北、臺中、高雄舉辦</a:t>
            </a:r>
            <a:r>
              <a:rPr kumimoji="0"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場徵件說明會</a:t>
            </a:r>
            <a:r>
              <a:rPr kumimoji="0" lang="zh-TW" altLang="en-US" sz="20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廣徵</a:t>
            </a:r>
            <a:r>
              <a:rPr kumimoji="0" lang="zh-TW" altLang="en-US" sz="20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我國優質新創團隊踴躍</a:t>
            </a:r>
            <a:r>
              <a:rPr kumimoji="0" lang="zh-TW" altLang="en-US" sz="20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參加</a:t>
            </a:r>
            <a:r>
              <a:rPr kumimoji="0" lang="zh-TW" altLang="en-US" sz="20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zh-TW" altLang="en-US" sz="2000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投影片編號版面配置區 3"/>
          <p:cNvSpPr txBox="1">
            <a:spLocks/>
          </p:cNvSpPr>
          <p:nvPr/>
        </p:nvSpPr>
        <p:spPr>
          <a:xfrm>
            <a:off x="9294313" y="6449045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rtl="0" fontAlgn="auto">
              <a:spcBef>
                <a:spcPts val="0"/>
              </a:spcBef>
              <a:spcAft>
                <a:spcPts val="0"/>
              </a:spcAft>
              <a:defRPr kumimoji="0" sz="1300" b="0" kern="120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  <a:lvl2pPr marL="608013" indent="-150813" algn="l" defTabSz="1217613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2pPr>
            <a:lvl3pPr marL="1217613" indent="-303213" algn="l" defTabSz="1217613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3pPr>
            <a:lvl4pPr marL="1827213" indent="-455613" algn="l" defTabSz="1217613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4pPr>
            <a:lvl5pPr marL="2436813" indent="-608013" algn="l" defTabSz="1217613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9pPr>
          </a:lstStyle>
          <a:p>
            <a:pPr>
              <a:defRPr/>
            </a:pPr>
            <a:fld id="{72E8914D-D43F-400E-851E-C962C817101A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5772531" y="2862623"/>
            <a:ext cx="6008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0" lang="en-US" altLang="zh-TW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Intel</a:t>
            </a:r>
            <a:r>
              <a:rPr kumimoji="0" lang="zh-TW" altLang="en-US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亞太</a:t>
            </a:r>
            <a:r>
              <a:rPr kumimoji="0" lang="zh-TW" altLang="en-US" sz="1600" dirty="0" smtClean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區</a:t>
            </a:r>
            <a:r>
              <a:rPr kumimoji="0" lang="zh-TW" altLang="en-US" sz="1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顏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亦君總監</a:t>
            </a:r>
            <a:r>
              <a:rPr kumimoji="0" lang="en-US" altLang="zh-TW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左一</a:t>
            </a:r>
            <a:r>
              <a:rPr kumimoji="0" lang="en-US" altLang="zh-TW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外交</a:t>
            </a:r>
            <a:r>
              <a:rPr kumimoji="0" lang="zh-TW" altLang="en-US" sz="1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部國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際組織</a:t>
            </a:r>
            <a:r>
              <a:rPr kumimoji="0" lang="zh-TW" altLang="en-US" sz="1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司周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</a:t>
            </a:r>
            <a:r>
              <a:rPr kumimoji="0" lang="zh-TW" altLang="en-US" sz="1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竹前司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長</a:t>
            </a:r>
            <a:r>
              <a:rPr kumimoji="0" lang="en-US" altLang="zh-TW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右二</a:t>
            </a:r>
            <a:r>
              <a:rPr kumimoji="0" lang="en-US" altLang="zh-TW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zh-TW" altLang="en-US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kumimoji="0" lang="en-US" altLang="zh-TW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Siemens</a:t>
            </a:r>
            <a:r>
              <a:rPr kumimoji="0" lang="zh-TW" altLang="en-US" sz="1600" dirty="0">
                <a:solidFill>
                  <a:schemeClr val="dk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運輸事業部</a:t>
            </a:r>
            <a:r>
              <a:rPr kumimoji="0" lang="zh-TW" altLang="en-US" sz="16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王漢光總經理（右一）</a:t>
            </a:r>
          </a:p>
        </p:txBody>
      </p:sp>
      <p:sp>
        <p:nvSpPr>
          <p:cNvPr id="12" name="文字方塊 17"/>
          <p:cNvSpPr txBox="1">
            <a:spLocks noChangeArrowheads="1"/>
          </p:cNvSpPr>
          <p:nvPr/>
        </p:nvSpPr>
        <p:spPr bwMode="auto">
          <a:xfrm>
            <a:off x="5491603" y="4576536"/>
            <a:ext cx="6615053" cy="725466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marL="450850" indent="-450850" eaLnBrk="1" hangingPunct="1"/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與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美國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於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亞特蘭大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菲律賓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於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怡朗市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合辦</a:t>
            </a:r>
            <a:r>
              <a:rPr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場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海外熱身賽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，分別選出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智利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新加坡</a:t>
            </a:r>
            <a:r>
              <a:rPr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團隊來臺參加全球決賽。</a:t>
            </a:r>
            <a:endParaRPr kumimoji="0" lang="en-US" altLang="zh-TW" sz="2000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3" name="文字方塊 17"/>
          <p:cNvSpPr txBox="1">
            <a:spLocks noChangeArrowheads="1"/>
          </p:cNvSpPr>
          <p:nvPr/>
        </p:nvSpPr>
        <p:spPr bwMode="auto">
          <a:xfrm>
            <a:off x="5482648" y="5401143"/>
            <a:ext cx="6543769" cy="1341019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marL="450850" indent="-450850" algn="just" eaLnBrk="1" hangingPunct="1"/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於決賽前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舉辦</a:t>
            </a:r>
            <a:r>
              <a:rPr kumimoji="0" lang="en-US" altLang="zh-TW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場國際培訓營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邀請美國</a:t>
            </a:r>
            <a:r>
              <a:rPr kumimoji="0"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矽谷知名加速育成顧問團隊</a:t>
            </a:r>
            <a:r>
              <a:rPr kumimoji="0" lang="en-US" altLang="zh-TW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Startup Experience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kumimoji="0"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麥肯錫公司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顧問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來臺協助提升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團隊英文簡報技巧及能力，建立具國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際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競爭力之企業營運</a:t>
            </a:r>
            <a:r>
              <a:rPr kumimoji="0"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計</a:t>
            </a:r>
            <a:r>
              <a:rPr kumimoji="0" lang="zh-TW" altLang="en-US" sz="2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畫。</a:t>
            </a:r>
            <a:endParaRPr kumimoji="0" lang="en-US" altLang="zh-TW" sz="2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0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9263558" y="6377037"/>
            <a:ext cx="28448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217613" fontAlgn="base">
              <a:spcBef>
                <a:spcPct val="0"/>
              </a:spcBef>
              <a:spcAft>
                <a:spcPct val="0"/>
              </a:spcAft>
            </a:pPr>
            <a:fld id="{998A2F18-0395-4313-AD26-15572C7D8AAF}" type="slidenum">
              <a:rPr lang="zh-TW" altLang="en-US" smtClean="0">
                <a:latin typeface="Arial" charset="0"/>
              </a:rPr>
              <a:pPr defTabSz="1217613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zh-TW" alt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910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12475" y="870600"/>
            <a:ext cx="10657184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9" name="文字方塊 5"/>
          <p:cNvSpPr txBox="1">
            <a:spLocks noChangeArrowheads="1"/>
          </p:cNvSpPr>
          <p:nvPr/>
        </p:nvSpPr>
        <p:spPr bwMode="auto">
          <a:xfrm>
            <a:off x="244422" y="870600"/>
            <a:ext cx="11894064" cy="1248686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just" eaLnBrk="1" hangingPunct="1"/>
            <a:r>
              <a:rPr kumimoji="0" lang="zh-TW" altLang="en-US" sz="26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kumimoji="0" lang="en-US" altLang="zh-TW" sz="26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2015 APEC</a:t>
            </a:r>
            <a:r>
              <a:rPr kumimoji="0" lang="zh-TW" altLang="en-US" sz="26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全球創業挑戰賽」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於</a:t>
            </a:r>
            <a:r>
              <a:rPr kumimoji="0"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kumimoji="0"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kumimoji="0"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假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臺北文創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大樓</a:t>
            </a:r>
            <a:r>
              <a:rPr kumimoji="0"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登場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，由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經濟部會同外交部與英特爾及西門子攜手合辦，吸引</a:t>
            </a:r>
            <a:r>
              <a:rPr kumimoji="0"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全球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超過</a:t>
            </a:r>
            <a:r>
              <a:rPr kumimoji="0"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200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名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國內外企業菁英、天使投資人、創投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、加速器代表及產業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專家共襄盛舉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gray">
          <a:xfrm>
            <a:off x="57807" y="2685733"/>
            <a:ext cx="0" cy="232580"/>
          </a:xfrm>
          <a:prstGeom prst="line">
            <a:avLst/>
          </a:prstGeom>
          <a:noFill/>
          <a:ln w="19050">
            <a:solidFill>
              <a:srgbClr val="FFFFFF">
                <a:alpha val="20000"/>
              </a:srgbClr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</a:pPr>
            <a:endParaRPr kumimoji="0" lang="zh-TW" altLang="en-US" sz="1800" b="1" kern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2" name="矩形 4"/>
          <p:cNvSpPr>
            <a:spLocks noChangeArrowheads="1"/>
          </p:cNvSpPr>
          <p:nvPr/>
        </p:nvSpPr>
        <p:spPr bwMode="auto">
          <a:xfrm>
            <a:off x="2381250" y="0"/>
            <a:ext cx="75628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1219031"/>
            <a:r>
              <a:rPr lang="zh-TW" altLang="en-US" sz="3200" b="1" dirty="0">
                <a:latin typeface="Times New Roman"/>
                <a:ea typeface="標楷體"/>
              </a:rPr>
              <a:t>三</a:t>
            </a:r>
            <a:r>
              <a:rPr lang="zh-TW" altLang="en-US" sz="3200" b="1" dirty="0" smtClean="0">
                <a:latin typeface="Times New Roman"/>
                <a:ea typeface="標楷體"/>
              </a:rPr>
              <a:t>、全球決賽概況</a:t>
            </a:r>
            <a:endParaRPr lang="zh-TW" altLang="en-US" sz="3200" b="1" dirty="0">
              <a:latin typeface="Times New Roman"/>
              <a:ea typeface="標楷體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6534" y="2685733"/>
            <a:ext cx="6042017" cy="391240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38" name="文字方塊 5"/>
          <p:cNvSpPr txBox="1">
            <a:spLocks noChangeArrowheads="1"/>
          </p:cNvSpPr>
          <p:nvPr/>
        </p:nvSpPr>
        <p:spPr bwMode="auto">
          <a:xfrm>
            <a:off x="77240" y="2846210"/>
            <a:ext cx="5873950" cy="2233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just" eaLnBrk="1"/>
            <a:r>
              <a:rPr kumimoji="0" lang="zh-TW" altLang="en-US" sz="23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楊次長偉甫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en-US" altLang="zh-TW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企業諮詢委員會</a:t>
            </a:r>
            <a:r>
              <a:rPr kumimoji="0" lang="en-US" altLang="zh-TW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(ABAC)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代表</a:t>
            </a:r>
            <a:r>
              <a:rPr kumimoji="0" lang="zh-TW" altLang="en-US" sz="23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白熙</a:t>
            </a:r>
            <a:r>
              <a:rPr kumimoji="0" lang="zh-TW" altLang="en-US" sz="23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禮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kumimoji="0" lang="en-US" altLang="zh-TW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Antonio </a:t>
            </a:r>
            <a:r>
              <a:rPr kumimoji="0" lang="en-US" altLang="zh-TW" sz="2300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Basilio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）、英</a:t>
            </a:r>
            <a:r>
              <a:rPr kumimoji="0" lang="zh-TW" altLang="en-US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特爾副總裁陳立生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、臺灣</a:t>
            </a:r>
            <a:r>
              <a:rPr kumimoji="0" lang="zh-TW" altLang="en-US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西門子總經理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王漢光為</a:t>
            </a:r>
            <a:r>
              <a:rPr kumimoji="0" lang="zh-TW" altLang="en-US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活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動揭</a:t>
            </a:r>
            <a:r>
              <a:rPr kumimoji="0" lang="zh-TW" altLang="en-US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開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序幕，美國</a:t>
            </a:r>
            <a:r>
              <a:rPr kumimoji="0" lang="zh-TW" altLang="en-US" sz="23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商務部國際貿易署海外商務服務副署長</a:t>
            </a:r>
            <a:r>
              <a:rPr kumimoji="0" lang="en-US" altLang="zh-TW" sz="23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Ms. Judy Rising </a:t>
            </a:r>
            <a:r>
              <a:rPr kumimoji="0" lang="en-US" altLang="zh-TW" sz="2300" b="1" dirty="0" err="1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Reinke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特應邀出席擔任貴賓講者及評審。</a:t>
            </a:r>
            <a:endParaRPr kumimoji="0" lang="en-US" altLang="zh-TW" sz="23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9" name="文字方塊 5"/>
          <p:cNvSpPr txBox="1">
            <a:spLocks noChangeArrowheads="1"/>
          </p:cNvSpPr>
          <p:nvPr/>
        </p:nvSpPr>
        <p:spPr bwMode="auto">
          <a:xfrm>
            <a:off x="72645" y="5658558"/>
            <a:ext cx="5878545" cy="84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just" eaLnBrk="1" hangingPunct="1"/>
            <a:r>
              <a:rPr kumimoji="0" lang="zh-TW" altLang="en-US" sz="23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沈次長榮津</a:t>
            </a:r>
            <a:r>
              <a:rPr kumimoji="0" lang="zh-TW" altLang="en-US" sz="23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與英特爾、西門子代表等共同頒發獎項。</a:t>
            </a:r>
            <a:endParaRPr kumimoji="0" lang="en-US" altLang="zh-TW" sz="23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40" name="圓角化對角線角落矩形 39"/>
          <p:cNvSpPr/>
          <p:nvPr/>
        </p:nvSpPr>
        <p:spPr bwMode="auto">
          <a:xfrm>
            <a:off x="190550" y="2310760"/>
            <a:ext cx="1923554" cy="47629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C9900"/>
          </a:solidFill>
          <a:ln w="38100">
            <a:solidFill>
              <a:sysClr val="window" lastClr="FFFFF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kumimoji="0" lang="zh-TW" altLang="en-US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</a:t>
            </a:r>
            <a:r>
              <a:rPr kumimoji="0" lang="zh-TW" altLang="en-US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b="1" kern="0" dirty="0">
              <a:solidFill>
                <a:prstClr val="white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圓角化對角線角落矩形 40"/>
          <p:cNvSpPr/>
          <p:nvPr/>
        </p:nvSpPr>
        <p:spPr bwMode="auto">
          <a:xfrm>
            <a:off x="118542" y="5185752"/>
            <a:ext cx="1949470" cy="47629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C9900"/>
          </a:solidFill>
          <a:ln w="38100">
            <a:solidFill>
              <a:sysClr val="window" lastClr="FFFFF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kumimoji="0" lang="en-US" altLang="zh-TW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kumimoji="0" lang="zh-TW" altLang="en-US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kumimoji="0" lang="zh-TW" altLang="en-US" b="1" kern="0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b="1" kern="0" dirty="0">
              <a:solidFill>
                <a:prstClr val="white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投影片編號版面配置區 3"/>
          <p:cNvSpPr txBox="1">
            <a:spLocks/>
          </p:cNvSpPr>
          <p:nvPr/>
        </p:nvSpPr>
        <p:spPr>
          <a:xfrm>
            <a:off x="9436270" y="6480164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6</a:t>
            </a:fld>
            <a:endParaRPr lang="zh-TW" altLang="en-US" dirty="0"/>
          </a:p>
        </p:txBody>
      </p:sp>
      <p:pic>
        <p:nvPicPr>
          <p:cNvPr id="1026" name="Picture 2" descr="C:\Users\Jeffery\Dropbox\TIER_SMEA\部務會議_APEC全球創業挑戰賽報告\沈次頒獎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214" y="4336925"/>
            <a:ext cx="2942412" cy="1840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effery\Dropbox\TIER_SMEA\部務會議_APEC全球創業挑戰賽報告\楊次長致詞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206" y="2277666"/>
            <a:ext cx="2934214" cy="17527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378976" y="3933850"/>
            <a:ext cx="22365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經濟部楊</a:t>
            </a:r>
            <a:r>
              <a:rPr kumimoji="0" lang="zh-TW" altLang="en-US" sz="1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次</a:t>
            </a:r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長開幕致詞</a:t>
            </a:r>
            <a:endParaRPr lang="en-US" sz="1600" dirty="0">
              <a:solidFill>
                <a:srgbClr val="3333CC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383238" y="6124937"/>
            <a:ext cx="22365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經濟部沈次長出席頒獎</a:t>
            </a:r>
            <a:endParaRPr lang="en-US" sz="1600" dirty="0">
              <a:solidFill>
                <a:srgbClr val="3333CC"/>
              </a:solidFill>
            </a:endParaRPr>
          </a:p>
        </p:txBody>
      </p:sp>
      <p:pic>
        <p:nvPicPr>
          <p:cNvPr id="1028" name="Picture 4" descr="C:\Users\Jeffery\Dropbox\TIER_SMEA\部務會議_APEC全球創業挑戰賽報告\Judy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3558" y="4293890"/>
            <a:ext cx="2702216" cy="1840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9263558" y="6094090"/>
            <a:ext cx="26869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美國商務部副署長</a:t>
            </a:r>
            <a:r>
              <a:rPr kumimoji="0" lang="en-US" altLang="zh-TW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Ms</a:t>
            </a:r>
            <a:r>
              <a:rPr kumimoji="0" lang="en-US" altLang="zh-TW" sz="1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. Judy </a:t>
            </a:r>
            <a:endParaRPr kumimoji="0" lang="en-US" altLang="zh-TW" sz="1600" b="1" dirty="0" smtClean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kumimoji="0" lang="en-US" altLang="zh-TW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Rising </a:t>
            </a:r>
            <a:r>
              <a:rPr kumimoji="0" lang="en-US" altLang="zh-TW" sz="1600" b="1" dirty="0" err="1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Reinke</a:t>
            </a:r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擔任貴賓講者</a:t>
            </a:r>
            <a:endParaRPr lang="en-US" sz="1600" dirty="0">
              <a:solidFill>
                <a:srgbClr val="3333CC"/>
              </a:solidFill>
            </a:endParaRPr>
          </a:p>
        </p:txBody>
      </p:sp>
      <p:pic>
        <p:nvPicPr>
          <p:cNvPr id="1029" name="Picture 5" descr="C:\Users\Jeffery\Dropbox\TIER_SMEA\部務會議_APEC全球創業挑戰賽報告\Antonio Basilio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2260805"/>
            <a:ext cx="2657773" cy="17450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47534" y="3933850"/>
            <a:ext cx="33843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TW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ABAC</a:t>
            </a:r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代表白</a:t>
            </a:r>
            <a:r>
              <a:rPr kumimoji="0" lang="zh-TW" altLang="en-US" sz="1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熙</a:t>
            </a:r>
            <a:r>
              <a:rPr kumimoji="0" lang="zh-TW" altLang="en-US" sz="16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禮開幕</a:t>
            </a:r>
            <a:r>
              <a:rPr kumimoji="0" lang="zh-TW" altLang="en-US" sz="16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致詞</a:t>
            </a:r>
            <a:endParaRPr kumimoji="0" lang="en-US" sz="1600" b="1" dirty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731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4"/>
          <p:cNvSpPr>
            <a:spLocks noChangeArrowheads="1"/>
          </p:cNvSpPr>
          <p:nvPr/>
        </p:nvSpPr>
        <p:spPr bwMode="auto">
          <a:xfrm>
            <a:off x="2381250" y="0"/>
            <a:ext cx="75628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1219031"/>
            <a:r>
              <a:rPr lang="zh-TW" altLang="en-US" sz="3200" b="1" dirty="0">
                <a:latin typeface="Times New Roman"/>
                <a:ea typeface="標楷體"/>
              </a:rPr>
              <a:t>四</a:t>
            </a:r>
            <a:r>
              <a:rPr lang="zh-TW" altLang="en-US" sz="3200" b="1" dirty="0" smtClean="0">
                <a:latin typeface="Times New Roman"/>
                <a:ea typeface="標楷體"/>
              </a:rPr>
              <a:t>、本屆獲</a:t>
            </a:r>
            <a:r>
              <a:rPr lang="zh-TW" altLang="en-US" sz="3200" b="1" dirty="0">
                <a:latin typeface="Times New Roman"/>
                <a:ea typeface="標楷體"/>
              </a:rPr>
              <a:t>獎</a:t>
            </a:r>
            <a:r>
              <a:rPr lang="zh-TW" altLang="en-US" sz="3200" b="1" dirty="0" smtClean="0">
                <a:latin typeface="Times New Roman"/>
                <a:ea typeface="標楷體"/>
              </a:rPr>
              <a:t>團隊</a:t>
            </a:r>
            <a:endParaRPr lang="zh-TW" altLang="en-US" sz="3200" b="1" dirty="0">
              <a:latin typeface="Times New Roman"/>
              <a:ea typeface="標楷體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9371086" y="6336147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7</a:t>
            </a:fld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712475" y="870600"/>
            <a:ext cx="10657184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文字方塊 5"/>
          <p:cNvSpPr txBox="1">
            <a:spLocks noChangeArrowheads="1"/>
          </p:cNvSpPr>
          <p:nvPr/>
        </p:nvSpPr>
        <p:spPr bwMode="auto">
          <a:xfrm>
            <a:off x="190550" y="834442"/>
            <a:ext cx="11593288" cy="1956572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marL="622300" indent="-622300" algn="just" eaLnBrk="1"/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本年度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個獎項中，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我國團隊即囊括</a:t>
            </a:r>
            <a:r>
              <a:rPr kumimoji="0"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項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，包括宅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妝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en-US" altLang="zh-TW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iStaging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、高塔科技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GHOSTA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學悅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科技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en-US" altLang="zh-TW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Zuvio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、鹿普登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en-US" altLang="zh-TW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Loopd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en-US" altLang="zh-TW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ense-</a:t>
            </a:r>
            <a:r>
              <a:rPr kumimoji="0" lang="en-US" altLang="zh-TW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、得仕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優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en-US" altLang="zh-TW" dirty="0" err="1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Docceo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36575" indent="-536575" algn="just" eaLnBrk="1"/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kumimoji="0"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其中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宅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妝獲英特爾首獎獎金</a:t>
            </a:r>
            <a:r>
              <a:rPr kumimoji="0"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萬美元，係首次將冠軍</a:t>
            </a:r>
            <a:r>
              <a:rPr kumimoji="0"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殊榮留在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臺灣，並獲赴英國倫敦參加英特爾舉辦全球競賽</a:t>
            </a:r>
            <a:r>
              <a:rPr kumimoji="0" lang="en-US" altLang="zh-TW" b="1" dirty="0" err="1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ChallengeUp</a:t>
            </a:r>
            <a:r>
              <a:rPr kumimoji="0"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!(11/30-12/1)</a:t>
            </a:r>
            <a:r>
              <a:rPr kumimoji="0"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機會</a:t>
            </a:r>
            <a:r>
              <a:rPr kumimoji="0"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0"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成功在國際舞台上發光發熱。</a:t>
            </a:r>
            <a:endParaRPr kumimoji="0" lang="en-US" altLang="zh-TW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55787767"/>
              </p:ext>
            </p:extLst>
          </p:nvPr>
        </p:nvGraphicFramePr>
        <p:xfrm>
          <a:off x="247071" y="2781722"/>
          <a:ext cx="7792351" cy="4023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23599"/>
                <a:gridCol w="720080"/>
                <a:gridCol w="1008112"/>
                <a:gridCol w="1800200"/>
                <a:gridCol w="3240360"/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獎項</a:t>
                      </a:r>
                      <a:endParaRPr lang="zh-TW" altLang="en-US" sz="2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國籍</a:t>
                      </a:r>
                      <a:endParaRPr lang="zh-TW" altLang="en-US" sz="2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得獎團隊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團隊特色</a:t>
                      </a:r>
                      <a:endParaRPr lang="zh-TW" altLang="en-US" sz="2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17023">
                <a:tc rowSpan="3">
                  <a:txBody>
                    <a:bodyPr/>
                    <a:lstStyle/>
                    <a:p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英特爾獎</a:t>
                      </a:r>
                      <a:endParaRPr lang="zh-TW" altLang="en-US" sz="1600" dirty="0">
                        <a:solidFill>
                          <a:srgbClr val="3333CC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0" lang="en-US" altLang="zh-TW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endParaRPr lang="zh-TW" altLang="en-US" sz="1600" dirty="0" smtClean="0">
                        <a:solidFill>
                          <a:srgbClr val="3333CC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宅妝 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600" b="1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iStaging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設計數位宅妝平台協助房仲業銷售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783">
                <a:tc vMerge="1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dirty="0" smtClean="0">
                        <a:solidFill>
                          <a:srgbClr val="9966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0" lang="en-US" altLang="zh-TW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endParaRPr lang="zh-TW" altLang="en-US" sz="1600" dirty="0" smtClean="0">
                        <a:solidFill>
                          <a:srgbClr val="3333CC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日本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東京女子醫科大學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應用於外科手術之非接觸式電腦操作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dirty="0" smtClean="0">
                        <a:solidFill>
                          <a:srgbClr val="9966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0" lang="en-US" altLang="zh-TW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TW" altLang="en-US" sz="1600" b="1" dirty="0" smtClean="0">
                          <a:solidFill>
                            <a:srgbClr val="3333CC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endParaRPr lang="zh-TW" altLang="en-US" sz="1600" dirty="0" smtClean="0">
                        <a:solidFill>
                          <a:srgbClr val="3333CC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印度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Skywriting Alphabets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兒童書寫文字互動學習軟體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295">
                <a:tc rowSpan="2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西門子獎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endParaRPr lang="zh-TW" altLang="en-US" sz="16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高塔科技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(GHOSTA)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採用擴增實境技術之智慧安全帽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55">
                <a:tc vMerge="1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香港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err="1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DeLight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具能源控制效率之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LED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燈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中小企業處獎</a:t>
                      </a:r>
                      <a:endParaRPr lang="zh-TW" altLang="en-US" sz="1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</a:p>
                    <a:p>
                      <a:endParaRPr lang="zh-TW" altLang="en-US" sz="1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鹿普登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600" b="1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Loopd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交換名片資訊之穿戴式智慧吊牌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567">
                <a:tc vMerge="1">
                  <a:txBody>
                    <a:bodyPr/>
                    <a:lstStyle/>
                    <a:p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學悅科技 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600" b="1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Zuvio</a:t>
                      </a:r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雲端即時互動教學軟體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327">
                <a:tc gridSpan="2"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婦女創業獎 </a:t>
                      </a: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pt-BR" altLang="zh-TW" sz="16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e n s e-i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為盲人設計之實感技術眼鏡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團隊合作獎 </a:t>
                      </a: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我國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得仕優</a:t>
                      </a:r>
                      <a:r>
                        <a:rPr kumimoji="0" lang="zh-TW" altLang="en-US" sz="16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6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en-US" altLang="zh-TW" sz="16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Docceo</a:t>
                      </a:r>
                      <a:r>
                        <a:rPr kumimoji="0" lang="en-US" altLang="zh-TW" sz="16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結合物聯網、雲端之智慧飯店方案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40">
                <a:tc gridSpan="2">
                  <a:txBody>
                    <a:bodyPr/>
                    <a:lstStyle/>
                    <a:p>
                      <a:r>
                        <a:rPr kumimoji="0" lang="zh-TW" altLang="en-US" sz="1600" b="1" dirty="0" smtClean="0"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線上人氣獎 </a:t>
                      </a:r>
                      <a:r>
                        <a:rPr kumimoji="0" lang="en-US" altLang="zh-TW" sz="1600" b="1" dirty="0" smtClean="0"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kumimoji="0" lang="zh-TW" altLang="en-US" sz="1600" b="1" dirty="0" smtClean="0"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600" b="1" dirty="0" smtClean="0"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菲律賓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UP Bike Share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城市自行車共享方案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圖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336" y="2579928"/>
            <a:ext cx="3249117" cy="1857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92"/>
          <p:cNvSpPr/>
          <p:nvPr/>
        </p:nvSpPr>
        <p:spPr>
          <a:xfrm>
            <a:off x="8210761" y="4346153"/>
            <a:ext cx="39796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en-US" sz="14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我國團隊宅妝</a:t>
            </a:r>
            <a:r>
              <a:rPr kumimoji="0" lang="zh-TW" altLang="en-US" sz="14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kumimoji="0" lang="en-US" altLang="zh-TW" sz="1400" b="1" dirty="0" err="1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iStaging</a:t>
            </a:r>
            <a:r>
              <a:rPr kumimoji="0" lang="zh-TW" altLang="en-US" sz="14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r>
              <a:rPr kumimoji="0" lang="zh-TW" altLang="en-US" sz="14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獲英特爾</a:t>
            </a:r>
            <a:r>
              <a:rPr kumimoji="0" lang="zh-TW" altLang="en-US" sz="14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獎</a:t>
            </a:r>
            <a:r>
              <a:rPr kumimoji="0" lang="zh-TW" altLang="en-US" sz="14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冠軍殊榮</a:t>
            </a:r>
            <a:endParaRPr lang="en-US" sz="1400" dirty="0">
              <a:solidFill>
                <a:srgbClr val="3333CC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2" name="Rectangle 92"/>
          <p:cNvSpPr/>
          <p:nvPr/>
        </p:nvSpPr>
        <p:spPr>
          <a:xfrm>
            <a:off x="8282770" y="6434385"/>
            <a:ext cx="35730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TW" altLang="en-US" sz="1400" b="1" dirty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外交部王</a:t>
            </a:r>
            <a:r>
              <a:rPr kumimoji="0" lang="zh-TW" altLang="en-US" sz="1400" b="1" dirty="0" smtClean="0">
                <a:solidFill>
                  <a:srgbClr val="3333CC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參事志發出席頒發</a:t>
            </a:r>
            <a:r>
              <a:rPr lang="zh-TW" altLang="en-US" sz="1400" b="1" dirty="0" smtClean="0">
                <a:solidFill>
                  <a:srgbClr val="3333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中小企業處獎</a:t>
            </a:r>
            <a:endParaRPr lang="zh-TW" altLang="en-US" sz="1400" b="1" dirty="0">
              <a:solidFill>
                <a:srgbClr val="3333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cmchang\Dropbox\TIER_SMEA\部務會議_APEC全球創業挑戰賽報告\Photos\SMEA AWARD_Zuvio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336" y="4672822"/>
            <a:ext cx="3249117" cy="1853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646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2381250" y="0"/>
            <a:ext cx="7562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1219031"/>
            <a:r>
              <a:rPr lang="zh-TW" altLang="en-US" sz="3600" b="1" dirty="0" smtClean="0">
                <a:solidFill>
                  <a:prstClr val="black"/>
                </a:solidFill>
                <a:latin typeface="Times New Roman"/>
                <a:ea typeface="標楷體"/>
              </a:rPr>
              <a:t>參、我國獲</a:t>
            </a:r>
            <a:r>
              <a:rPr lang="zh-TW" altLang="en-US" sz="3600" b="1" dirty="0">
                <a:solidFill>
                  <a:prstClr val="black"/>
                </a:solidFill>
                <a:latin typeface="Times New Roman"/>
                <a:ea typeface="標楷體"/>
              </a:rPr>
              <a:t>獎</a:t>
            </a:r>
            <a:r>
              <a:rPr lang="zh-TW" altLang="en-US" sz="3600" b="1" dirty="0" smtClean="0">
                <a:solidFill>
                  <a:prstClr val="black"/>
                </a:solidFill>
                <a:latin typeface="Times New Roman"/>
                <a:ea typeface="標楷體"/>
              </a:rPr>
              <a:t>團隊</a:t>
            </a:r>
            <a:r>
              <a:rPr lang="zh-TW" altLang="en-US" sz="3600" b="1" dirty="0">
                <a:solidFill>
                  <a:prstClr val="black"/>
                </a:solidFill>
                <a:latin typeface="Times New Roman"/>
                <a:ea typeface="標楷體"/>
              </a:rPr>
              <a:t>介紹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96393019"/>
              </p:ext>
            </p:extLst>
          </p:nvPr>
        </p:nvGraphicFramePr>
        <p:xfrm>
          <a:off x="190550" y="909514"/>
          <a:ext cx="11809312" cy="5779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7549"/>
                <a:gridCol w="4053068"/>
                <a:gridCol w="3758695"/>
              </a:tblGrid>
              <a:tr h="499269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宅妝 </a:t>
                      </a:r>
                      <a:r>
                        <a:rPr lang="en-US" altLang="zh-TW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2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iStaging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高塔科技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/GHOSTA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Sense-</a:t>
                      </a:r>
                      <a:r>
                        <a:rPr lang="en-US" altLang="zh-TW" sz="2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i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970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英特爾首獎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西門子獎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婦女創業獎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92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得仕優 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 </a:t>
                      </a:r>
                      <a:r>
                        <a:rPr lang="en-US" altLang="zh-TW" sz="2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Docceo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19031" rtl="0" eaLnBrk="1" latinLnBrk="0" hangingPunct="1"/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鹿普登</a:t>
                      </a:r>
                      <a:r>
                        <a:rPr lang="en-US" altLang="zh-TW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lang="en-US" altLang="zh-TW" sz="2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Loopd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學悅科技 </a:t>
                      </a:r>
                      <a:r>
                        <a:rPr lang="en-US" altLang="zh-TW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 </a:t>
                      </a:r>
                      <a:r>
                        <a:rPr lang="en-US" altLang="zh-TW" sz="2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Zuvio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1835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團隊合作獎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中小企業處獎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中小企業處獎</a:t>
                      </a: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20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6" name="圖片 5" descr="11227921_740283596118092_2788043174038696890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6608" y="4869954"/>
            <a:ext cx="2998318" cy="1779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13" descr="_MG_3155-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799062" y="4892898"/>
            <a:ext cx="2736304" cy="177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d24185\Desktop\ZUVI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687494" y="4877142"/>
            <a:ext cx="2945664" cy="1793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11" descr="IMG_1330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555964" y="1728749"/>
            <a:ext cx="3522848" cy="1983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投影片編號版面配置區 3"/>
          <p:cNvSpPr txBox="1">
            <a:spLocks/>
          </p:cNvSpPr>
          <p:nvPr/>
        </p:nvSpPr>
        <p:spPr>
          <a:xfrm>
            <a:off x="9443094" y="6521053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8</a:t>
            </a:fld>
            <a:endParaRPr lang="zh-TW" altLang="en-US" dirty="0"/>
          </a:p>
        </p:txBody>
      </p:sp>
      <p:pic>
        <p:nvPicPr>
          <p:cNvPr id="11" name="Picture 3" descr="C:\Users\Jeffery\Desktop\10_1-3-p1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49" y="1773610"/>
            <a:ext cx="3093459" cy="20583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wjchuang.SMEA\Dropbox\TIER_SMEA (1)\行政院第3474次院會報告_2015 APEC全球創業挑戰賽成果報告\Sensi-i (female Presenter)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984" y="1773611"/>
            <a:ext cx="3126266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8624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19379" y="6437509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9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79" y="44202"/>
            <a:ext cx="8915400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400">
              <a:defRPr/>
            </a:pP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一、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宅妝股份有限公司 </a:t>
            </a:r>
            <a:r>
              <a:rPr lang="en-US" altLang="zh-TW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en-US" altLang="zh-TW" kern="0" dirty="0" err="1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iStaging</a:t>
            </a:r>
            <a:r>
              <a:rPr lang="en-US" altLang="zh-TW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118541" y="1555385"/>
            <a:ext cx="7779849" cy="478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400" eaLnBrk="1" hangingPunct="1">
              <a:lnSpc>
                <a:spcPts val="20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設立時間：</a:t>
            </a:r>
            <a:r>
              <a:rPr lang="en-US" altLang="zh-TW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2010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實收資本額：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1,250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萬元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員工人數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600"/>
              </a:spcAft>
              <a:buFont typeface="Arial" charset="0"/>
              <a:buChar char="•"/>
            </a:pPr>
            <a:r>
              <a:rPr lang="zh-TW" altLang="en-US" sz="2000" b="0" dirty="0" smtClean="0">
                <a:latin typeface="Times New Roman" pitchFamily="18" charset="0"/>
                <a:cs typeface="Times New Roman" pitchFamily="18" charset="0"/>
              </a:rPr>
              <a:t>引進工研院開發技術</a:t>
            </a:r>
            <a:endParaRPr lang="en-US" altLang="zh-TW" sz="2000" b="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獲獎關鍵因素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6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研發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團隊技術創新並擁有多項跨國專利、市場定位明確，與生活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傢俱消費需求端緊密結合。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0" indent="-179388" defTabSz="914400" eaLnBrk="1" hangingPunct="1">
              <a:lnSpc>
                <a:spcPts val="2200"/>
              </a:lnSpc>
              <a:spcAft>
                <a:spcPts val="6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「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老婆未來的樣子，看丈母娘就知道；家未來的樣子，問信義房屋就知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道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」近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日電視上熱播廣告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，即是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宅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妝穿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越實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境之「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數位宅妝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」平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台技術。此技術透過平板電腦及手機等載具，將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擴增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(AR)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及虛擬實境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(VR)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看屋引進房仲產業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，讓使用者結合看屋環境與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傢俱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依實體進行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1:1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縮放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，降低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銷售房屋成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本，並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與信義房屋合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作。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三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其他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政府單位資源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支持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6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國發會國發基金投資、經濟部工業局雲端產業服務團輔導。</a:t>
            </a:r>
            <a:endParaRPr lang="en-US" altLang="zh-TW" sz="2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118541" y="807817"/>
            <a:ext cx="6897592" cy="74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英特爾首獎</a:t>
            </a:r>
            <a:r>
              <a:rPr lang="en-US" altLang="zh-TW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唯一現金獎</a:t>
            </a:r>
            <a:r>
              <a:rPr lang="en-US" altLang="zh-TW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defTabSz="914400" eaLnBrk="0" hangingPunct="0">
              <a:spcBef>
                <a:spcPct val="20000"/>
              </a:spcBef>
              <a:defRPr/>
            </a:pPr>
            <a:r>
              <a:rPr lang="en-US" altLang="zh-TW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(10</a:t>
            </a:r>
            <a:r>
              <a:rPr lang="zh-TW" altLang="en-US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萬美元獎金及</a:t>
            </a:r>
            <a:r>
              <a:rPr lang="zh-TW" altLang="en-US" sz="2000" b="1" u="sng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赴</a:t>
            </a:r>
            <a:r>
              <a:rPr kumimoji="0" lang="zh-TW" altLang="en-US" sz="2000" b="1" u="sng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英國倫敦參加</a:t>
            </a:r>
            <a:r>
              <a:rPr kumimoji="0" lang="en-US" altLang="zh-TW" sz="2000" b="1" u="sng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Intel </a:t>
            </a:r>
            <a:r>
              <a:rPr kumimoji="0" lang="en-US" altLang="zh-TW" sz="2000" b="1" u="sng" dirty="0" err="1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ChallengeUp</a:t>
            </a:r>
            <a:r>
              <a:rPr kumimoji="0"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!)</a:t>
            </a:r>
            <a:endParaRPr lang="en-US" altLang="zh-TW" sz="2000" b="1" u="sng" dirty="0">
              <a:solidFill>
                <a:srgbClr val="00009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456" y="3666647"/>
            <a:ext cx="3841793" cy="2505045"/>
          </a:xfrm>
          <a:prstGeom prst="rect">
            <a:avLst/>
          </a:prstGeom>
        </p:spPr>
      </p:pic>
      <p:sp>
        <p:nvSpPr>
          <p:cNvPr id="9" name="文字方塊 5"/>
          <p:cNvSpPr txBox="1">
            <a:spLocks noChangeArrowheads="1"/>
          </p:cNvSpPr>
          <p:nvPr/>
        </p:nvSpPr>
        <p:spPr bwMode="auto">
          <a:xfrm>
            <a:off x="5015086" y="2656838"/>
            <a:ext cx="3422807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2000" dirty="0" smtClean="0">
                <a:latin typeface="Times New Roman" pitchFamily="18" charset="0"/>
              </a:rPr>
              <a:t>創</a:t>
            </a:r>
            <a:r>
              <a:rPr lang="zh-TW" altLang="en-US" sz="2000" dirty="0">
                <a:latin typeface="Times New Roman" pitchFamily="18" charset="0"/>
              </a:rPr>
              <a:t>辦</a:t>
            </a:r>
            <a:r>
              <a:rPr lang="zh-TW" altLang="en-US" sz="2000" dirty="0" smtClean="0">
                <a:latin typeface="Times New Roman" pitchFamily="18" charset="0"/>
              </a:rPr>
              <a:t>人 李鐘彬</a:t>
            </a:r>
            <a:endParaRPr lang="en-US" altLang="zh-TW" sz="2000" dirty="0">
              <a:latin typeface="Times New Roman" pitchFamily="18" charset="0"/>
            </a:endParaRPr>
          </a:p>
        </p:txBody>
      </p:sp>
      <p:pic>
        <p:nvPicPr>
          <p:cNvPr id="10" name="圖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043" y="832429"/>
            <a:ext cx="1764265" cy="1824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Jeffery\Desktop\Istaging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118" y="969497"/>
            <a:ext cx="3890701" cy="23338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文字方塊 5"/>
          <p:cNvSpPr txBox="1">
            <a:spLocks noChangeArrowheads="1"/>
          </p:cNvSpPr>
          <p:nvPr/>
        </p:nvSpPr>
        <p:spPr bwMode="auto">
          <a:xfrm>
            <a:off x="7813596" y="6228646"/>
            <a:ext cx="4179511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獲英特爾首獎，由英特爾新科技集團副總裁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Mr. </a:t>
            </a:r>
            <a:r>
              <a:rPr lang="en-US" altLang="zh-TW" sz="16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Achintya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16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Bhowmik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左一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頒發獎項。</a:t>
            </a:r>
            <a:endParaRPr lang="en-US" altLang="zh-TW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字方塊 5"/>
          <p:cNvSpPr txBox="1">
            <a:spLocks noChangeArrowheads="1"/>
          </p:cNvSpPr>
          <p:nvPr/>
        </p:nvSpPr>
        <p:spPr bwMode="auto">
          <a:xfrm>
            <a:off x="8198064" y="3294482"/>
            <a:ext cx="3422807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6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數位宅妝</a:t>
            </a:r>
            <a:r>
              <a:rPr lang="en-US" altLang="zh-TW" sz="16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</a:t>
            </a:r>
            <a:endParaRPr lang="en-US" altLang="zh-TW" sz="1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846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71086" y="6454130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10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79" y="16947"/>
            <a:ext cx="8915400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400">
              <a:defRPr/>
            </a:pP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二、高</a:t>
            </a: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塔科技股份有限公司 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(GHOSTA)</a:t>
            </a:r>
            <a:endParaRPr lang="en-US" altLang="zh-TW" kern="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218072" y="1732783"/>
            <a:ext cx="7329639" cy="4080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400" eaLnBrk="1" hangingPunct="1">
              <a:lnSpc>
                <a:spcPts val="20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設立時間：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2015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實收資本額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萬元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由交大育成加速器輔導</a:t>
            </a:r>
            <a:endParaRPr lang="en-US" altLang="zh-TW" sz="18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獲獎關鍵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因素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6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產品構想創新、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市場定位明確，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與交通消費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需求端緊密結合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0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「安全帽不再只是一個堅硬的材料。」該產品具備擴增實境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(AR)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與虛擬實境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(VR)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影像合成功能，透過網路及聲控，騎士可從安全帽的擋風遮罩上獲取環境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及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路線等資訊並可進行電話接聽，提升行駛安全。</a:t>
            </a:r>
            <a:endParaRPr lang="en-US" altLang="zh-TW" sz="18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ts val="21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三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其他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政府單位資源支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持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1950" lvl="0" indent="-188913" defTabSz="914400" eaLnBrk="1" hangingPunct="1">
              <a:lnSpc>
                <a:spcPts val="21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國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發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會臺灣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新創競技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場計畫輔導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226064" y="802379"/>
            <a:ext cx="594115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西門子獎</a:t>
            </a:r>
          </a:p>
          <a:p>
            <a:pPr defTabSz="914400" eaLnBrk="0" hangingPunct="0">
              <a:spcBef>
                <a:spcPct val="20000"/>
              </a:spcBef>
              <a:defRPr/>
            </a:pPr>
            <a:r>
              <a:rPr lang="en-US" altLang="zh-TW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赴上海參加浦江論壇及與西門子技術合作機會</a:t>
            </a:r>
            <a:r>
              <a:rPr lang="en-US" altLang="zh-TW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1026" name="Picture 2" descr="C:\Users\cmchang\Dropbox\TIER_SMEA\部務會議_APEC全球創業挑戰賽報告\Photos\Siemens Award_Ghosta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398" y="3732072"/>
            <a:ext cx="4005824" cy="24292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effery\Desktop\0_30-ea-133-02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398" y="875733"/>
            <a:ext cx="4005823" cy="24922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字方塊 5"/>
          <p:cNvSpPr txBox="1">
            <a:spLocks noChangeArrowheads="1"/>
          </p:cNvSpPr>
          <p:nvPr/>
        </p:nvSpPr>
        <p:spPr bwMode="auto">
          <a:xfrm>
            <a:off x="8406414" y="3384332"/>
            <a:ext cx="3422807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數位智慧安全帽</a:t>
            </a:r>
            <a:endParaRPr lang="en-US" altLang="zh-TW" sz="1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字方塊 5"/>
          <p:cNvSpPr txBox="1">
            <a:spLocks noChangeArrowheads="1"/>
          </p:cNvSpPr>
          <p:nvPr/>
        </p:nvSpPr>
        <p:spPr bwMode="auto">
          <a:xfrm>
            <a:off x="4727054" y="2853137"/>
            <a:ext cx="3422807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2000" dirty="0" smtClean="0">
                <a:latin typeface="Times New Roman" pitchFamily="18" charset="0"/>
              </a:rPr>
              <a:t>創辦人 徐家鋐</a:t>
            </a:r>
            <a:endParaRPr lang="en-US" altLang="zh-TW" sz="2000" dirty="0">
              <a:latin typeface="Times New Roman" pitchFamily="18" charset="0"/>
            </a:endParaRPr>
          </a:p>
        </p:txBody>
      </p:sp>
      <p:sp>
        <p:nvSpPr>
          <p:cNvPr id="15" name="文字方塊 5"/>
          <p:cNvSpPr txBox="1">
            <a:spLocks noChangeArrowheads="1"/>
          </p:cNvSpPr>
          <p:nvPr/>
        </p:nvSpPr>
        <p:spPr bwMode="auto">
          <a:xfrm>
            <a:off x="7607374" y="6183228"/>
            <a:ext cx="43204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獲</a:t>
            </a:r>
            <a:r>
              <a:rPr lang="zh-TW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西門子</a:t>
            </a: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獎，由西門子台灣運蘇事業部王漢光總經理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左</a:t>
            </a:r>
            <a:r>
              <a:rPr lang="en-US" altLang="zh-TW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en-US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頒發獎項。</a:t>
            </a:r>
            <a:endParaRPr lang="en-US" altLang="zh-TW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370" y="897628"/>
            <a:ext cx="1771747" cy="1936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6962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effery\Desktop\Sensi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311" y="849279"/>
            <a:ext cx="4359480" cy="26384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19379" y="6377037"/>
            <a:ext cx="2844800" cy="365125"/>
          </a:xfrm>
          <a:prstGeom prst="rect">
            <a:avLst/>
          </a:prstGeom>
        </p:spPr>
        <p:txBody>
          <a:bodyPr vert="horz" lIns="121881" tIns="60941" rIns="121881" bIns="60941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11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80" y="16947"/>
            <a:ext cx="8915399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23" tIns="45711" rIns="91423" bIns="45711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341">
              <a:defRPr/>
            </a:pP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三、</a:t>
            </a:r>
            <a:r>
              <a:rPr lang="pt-BR" altLang="zh-TW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S </a:t>
            </a:r>
            <a:r>
              <a:rPr lang="pt-BR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e n s e-i</a:t>
            </a:r>
            <a:endParaRPr lang="en-US" altLang="zh-TW" kern="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118542" y="2176297"/>
            <a:ext cx="7537651" cy="341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3" tIns="45711" rIns="91423" bIns="45711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341" eaLnBrk="1" hangingPunct="1">
              <a:lnSpc>
                <a:spcPts val="20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</a:endParaRPr>
          </a:p>
          <a:p>
            <a:pPr marL="360340" indent="-179377" defTabSz="914341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團隊成立時間：</a:t>
            </a:r>
            <a:r>
              <a:rPr lang="en-US" altLang="zh-TW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2015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40" indent="-179377" defTabSz="914341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實收資本額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：申請中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40" indent="-179377" defTabSz="914341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員工人數：</a:t>
            </a:r>
            <a:r>
              <a:rPr lang="en-US" altLang="zh-TW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0963" indent="0" defTabSz="914341" eaLnBrk="1" hangingPunct="1">
              <a:lnSpc>
                <a:spcPts val="2200"/>
              </a:lnSpc>
            </a:pP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defTabSz="914341" eaLnBrk="1" hangingPunct="1">
              <a:lnSpc>
                <a:spcPts val="2000"/>
              </a:lnSpc>
              <a:tabLst>
                <a:tab pos="2333476" algn="l"/>
              </a:tabLst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關鍵因素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</a:endParaRPr>
          </a:p>
          <a:p>
            <a:pPr marL="360340" indent="-179377" algn="just" defTabSz="914341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產品定位明確，且由女性團隊成員代表參賽。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40" indent="-179377" algn="just" defTabSz="914341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產品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結合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 </a:t>
            </a:r>
            <a:r>
              <a:rPr lang="en-US" altLang="zh-TW" sz="20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RealSense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技術，透過</a:t>
            </a:r>
            <a:r>
              <a: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語音和震動方式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，提供</a:t>
            </a:r>
            <a:r>
              <a: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弱視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及</a:t>
            </a:r>
            <a:r>
              <a: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眼盲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者紅綠燈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秒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數提醒、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樓梯偵測、緊急狀況提醒等資訊，亦搭配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衛星定位與應用程式，如人臉辨識等，協助眼盲、弱視者生活之便利。</a:t>
            </a:r>
            <a:endParaRPr lang="en-US" altLang="zh-TW" sz="2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341" eaLnBrk="1" hangingPunct="1">
              <a:lnSpc>
                <a:spcPts val="2100"/>
              </a:lnSpc>
              <a:buFont typeface="Wingdings" pitchFamily="2" charset="2"/>
              <a:buChar char="n"/>
            </a:pPr>
            <a:endParaRPr lang="en-US" altLang="zh-TW" sz="2000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127858" y="981522"/>
            <a:ext cx="5319276" cy="503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defTabSz="914341" eaLnBrk="0" hangingPunct="0">
              <a:spcBef>
                <a:spcPct val="20000"/>
              </a:spcBef>
              <a:defRPr/>
            </a:pPr>
            <a:r>
              <a:rPr lang="zh-TW" altLang="en-US" b="1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婦女創業</a:t>
            </a: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獎</a:t>
            </a:r>
            <a:r>
              <a:rPr lang="zh-TW" altLang="en-US" b="1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endParaRPr lang="en-US" altLang="zh-TW" b="1" dirty="0" smtClean="0">
              <a:solidFill>
                <a:srgbClr val="00009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341" eaLnBrk="0" hangingPunct="0">
              <a:spcBef>
                <a:spcPct val="20000"/>
              </a:spcBef>
              <a:defRPr/>
            </a:pPr>
            <a:r>
              <a:rPr lang="en-US" altLang="zh-TW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鼓勵性質－</a:t>
            </a:r>
            <a:r>
              <a:rPr lang="en-US" altLang="zh-TW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Intel </a:t>
            </a:r>
            <a:r>
              <a:rPr lang="zh-TW" altLang="en-US" sz="2200" b="1" u="sng" dirty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筆</a:t>
            </a:r>
            <a:r>
              <a:rPr lang="zh-TW" altLang="en-US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電</a:t>
            </a:r>
            <a:r>
              <a:rPr lang="en-US" altLang="zh-TW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台</a:t>
            </a:r>
            <a:r>
              <a:rPr lang="en-US" altLang="zh-TW" sz="22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sz="2200" b="1" u="sng" dirty="0">
              <a:solidFill>
                <a:srgbClr val="00009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defTabSz="914341" eaLnBrk="0" hangingPunct="0">
              <a:spcBef>
                <a:spcPct val="20000"/>
              </a:spcBef>
              <a:defRPr/>
            </a:pPr>
            <a:endParaRPr lang="en-US" altLang="zh-TW" b="1" u="sng" dirty="0">
              <a:solidFill>
                <a:srgbClr val="00009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defTabSz="914341" eaLnBrk="0" hangingPunct="0">
              <a:spcBef>
                <a:spcPct val="20000"/>
              </a:spcBef>
              <a:defRPr/>
            </a:pPr>
            <a:endParaRPr lang="en-US" altLang="zh-TW" b="1" u="sng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46067" y="3486784"/>
            <a:ext cx="1800459" cy="369314"/>
          </a:xfrm>
          <a:prstGeom prst="rect">
            <a:avLst/>
          </a:prstGeom>
        </p:spPr>
        <p:txBody>
          <a:bodyPr wrap="none" lIns="91423" tIns="45711" rIns="91423" bIns="45711">
            <a:spAutoFit/>
          </a:bodyPr>
          <a:lstStyle/>
          <a:p>
            <a:r>
              <a:rPr lang="zh-TW" alt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智慧無障礙眼鏡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903518" y="6310114"/>
            <a:ext cx="2492956" cy="369314"/>
          </a:xfrm>
          <a:prstGeom prst="rect">
            <a:avLst/>
          </a:prstGeom>
        </p:spPr>
        <p:txBody>
          <a:bodyPr wrap="none" lIns="91423" tIns="45711" rIns="91423" bIns="45711">
            <a:spAutoFit/>
          </a:bodyPr>
          <a:lstStyle/>
          <a:p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女性團隊成員代表參賽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Jeffery\Desktop\FSC-13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298" y="3948668"/>
            <a:ext cx="3975502" cy="21850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effery\Desktop\sensi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273" y="909514"/>
            <a:ext cx="1889125" cy="1779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字方塊 5"/>
          <p:cNvSpPr txBox="1">
            <a:spLocks noChangeArrowheads="1"/>
          </p:cNvSpPr>
          <p:nvPr/>
        </p:nvSpPr>
        <p:spPr bwMode="auto">
          <a:xfrm>
            <a:off x="5474286" y="2709714"/>
            <a:ext cx="3069192" cy="361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3" tIns="45711" rIns="91423" bIns="45711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341" eaLnBrk="1" hangingPunct="1">
              <a:lnSpc>
                <a:spcPts val="2100"/>
              </a:lnSpc>
            </a:pP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行銷經理簡恒</a:t>
            </a:r>
            <a:endParaRPr lang="en-US" altLang="zh-TW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字方塊 5"/>
          <p:cNvSpPr txBox="1">
            <a:spLocks noChangeArrowheads="1"/>
          </p:cNvSpPr>
          <p:nvPr/>
        </p:nvSpPr>
        <p:spPr bwMode="auto">
          <a:xfrm>
            <a:off x="3358902" y="2709714"/>
            <a:ext cx="2592288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創辦人</a:t>
            </a:r>
            <a:r>
              <a:rPr lang="zh-TW" alt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黃渤</a:t>
            </a: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珽</a:t>
            </a:r>
            <a:endParaRPr lang="en-US" altLang="zh-TW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 descr="C:\Users\Jeffery\Desktop\黃渤珽_CEO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942" y="909514"/>
            <a:ext cx="2016224" cy="1797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8113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409376" y="6518709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12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79" y="16947"/>
            <a:ext cx="8915400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400">
              <a:defRPr/>
            </a:pP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四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、得</a:t>
            </a: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仕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優科</a:t>
            </a: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技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股份有限公司 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en-US" altLang="zh-TW" kern="0" dirty="0" err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Docceo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kern="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190550" y="2169358"/>
            <a:ext cx="6999699" cy="3708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400" eaLnBrk="1" hangingPunct="1">
              <a:lnSpc>
                <a:spcPts val="2000"/>
              </a:lnSpc>
            </a:pPr>
            <a:r>
              <a:rPr lang="en-US" altLang="zh-TW" sz="2200" u="sng" dirty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200" u="sng" dirty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200" u="sng" dirty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200" u="sng" dirty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200" dirty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200" dirty="0">
              <a:solidFill>
                <a:srgbClr val="FF0000"/>
              </a:solidFill>
              <a:latin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</a:t>
            </a:r>
            <a:r>
              <a:rPr lang="zh-TW" altLang="en-US" sz="2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司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設立時間：</a:t>
            </a:r>
            <a:r>
              <a:rPr lang="en-US" altLang="zh-TW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2012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實收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資本額：</a:t>
            </a:r>
            <a:r>
              <a:rPr 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1,140,000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</a:t>
            </a:r>
            <a:endParaRPr lang="en-US" altLang="zh-TW" sz="22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</a:t>
            </a:r>
            <a:r>
              <a:rPr lang="zh-TW" altLang="en-US" sz="22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人數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2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進駐法國</a:t>
            </a:r>
            <a:r>
              <a:rPr lang="en-US" altLang="zh-TW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Orange </a:t>
            </a:r>
            <a:r>
              <a:rPr lang="en-US" altLang="zh-TW" sz="2200" b="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Fab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在臺育成加速器</a:t>
            </a:r>
            <a:endParaRPr lang="en-US" altLang="zh-TW" sz="22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0975" indent="0" defTabSz="914400" eaLnBrk="1" hangingPunct="1">
              <a:lnSpc>
                <a:spcPts val="2200"/>
              </a:lnSpc>
            </a:pPr>
            <a:endParaRPr lang="en-US" altLang="zh-TW" sz="2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</a:t>
            </a:r>
            <a:r>
              <a:rPr lang="zh-TW" altLang="en-US" sz="22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關鍵因</a:t>
            </a:r>
            <a:r>
              <a:rPr lang="zh-TW" altLang="en-US" sz="2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素</a:t>
            </a:r>
            <a:r>
              <a:rPr lang="zh-TW" altLang="en-US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係美國、瑞典及荷蘭等外籍人士在臺創業，開發數位管家</a:t>
            </a:r>
            <a:r>
              <a:rPr lang="en-US" altLang="zh-TW" sz="2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DigiJames</a:t>
            </a:r>
            <a:r>
              <a:rPr lang="zh-TW" altLang="en-US" sz="2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，結合物聯網、雲端及</a:t>
            </a:r>
            <a:r>
              <a:rPr lang="en-US" altLang="zh-TW" sz="22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，已跟香格里拉飯店</a:t>
            </a:r>
            <a:r>
              <a:rPr lang="zh-TW" altLang="en-US" sz="2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合作，消費者可以控制飯店房間裡的所有電器，得知飯店服務資訊，同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時飯店可預</a:t>
            </a:r>
            <a:r>
              <a:rPr lang="zh-TW" altLang="en-US" sz="2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測顧客的喜好與需</a:t>
            </a:r>
            <a:r>
              <a:rPr lang="zh-TW" altLang="en-US" sz="22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求。</a:t>
            </a:r>
            <a:endParaRPr lang="en-US" altLang="zh-TW" sz="22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 eaLnBrk="1" hangingPunct="1">
              <a:lnSpc>
                <a:spcPts val="2100"/>
              </a:lnSpc>
              <a:buFont typeface="Wingdings" pitchFamily="2" charset="2"/>
              <a:buChar char="n"/>
            </a:pPr>
            <a:endParaRPr lang="en-US" altLang="zh-TW" sz="2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161591" y="911908"/>
            <a:ext cx="4950962" cy="789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b="1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團隊合作</a:t>
            </a: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獎</a:t>
            </a:r>
            <a:endParaRPr lang="en-US" altLang="zh-TW" b="1" dirty="0" smtClean="0">
              <a:solidFill>
                <a:srgbClr val="00009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5"/>
          <p:cNvSpPr txBox="1">
            <a:spLocks noChangeArrowheads="1"/>
          </p:cNvSpPr>
          <p:nvPr/>
        </p:nvSpPr>
        <p:spPr bwMode="auto">
          <a:xfrm>
            <a:off x="4572675" y="2781722"/>
            <a:ext cx="3422807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創辦人 </a:t>
            </a:r>
            <a:r>
              <a:rPr lang="en-GB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Todd Gordon</a:t>
            </a:r>
            <a:r>
              <a:rPr lang="zh-TW" altLang="en-US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altLang="zh-TW" sz="1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Jeffery\Dropbox\TIER_SMEA\行政院第3474次院會報告_2015 APEC全球創業挑戰賽成果報告\團隊簡報\Photos\團隊合作獎_Docceo_西門子王漢光總經理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91" y="4021065"/>
            <a:ext cx="4252604" cy="25006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effery\Desktop\Docceo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90" y="911908"/>
            <a:ext cx="4243320" cy="27953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Jeffery\Desktop\Todd_Docceo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553" y="911908"/>
            <a:ext cx="2343050" cy="1898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9047534" y="36487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智</a:t>
            </a: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慧旅館管理系統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59957" y="644830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獲團隊合作獎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566" y="1341562"/>
            <a:ext cx="46474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（鼓勵性質－西門子咖啡機</a:t>
            </a:r>
            <a:r>
              <a:rPr lang="en-US" altLang="zh-TW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台）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8823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19379" y="6449045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13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79" y="16947"/>
            <a:ext cx="8915400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400">
              <a:defRPr/>
            </a:pP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五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、鹿</a:t>
            </a: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普登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有限公司 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en-US" altLang="zh-TW" kern="0" dirty="0" err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Loopd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kern="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187569" y="1779702"/>
            <a:ext cx="7563821" cy="388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400" eaLnBrk="1" hangingPunct="1">
              <a:lnSpc>
                <a:spcPts val="20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設立時間：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0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進駐臺大創業創新中心</a:t>
            </a:r>
            <a:r>
              <a:rPr lang="en-US" altLang="zh-TW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(NTU Garage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獲獎關鍵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因素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產品構想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創新且技術具市場競爭力、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市場定位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明確。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0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「用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握手取代換名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片，讓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社交活動更便利。」採用藍芽雙向溝通技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術，透過穿戴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式「吊牌」，快速取得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個人數位化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名片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資料等社交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資訊，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並可供會展主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辦單位管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理展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場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內人流及記錄互動模式。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ts val="2100"/>
              </a:lnSpc>
            </a:pP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三</a:t>
            </a:r>
            <a:r>
              <a:rPr lang="en-US" altLang="zh-TW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其他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政府單位資源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支持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spcAft>
                <a:spcPts val="1200"/>
              </a:spcAft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國發會臺灣新創競技場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計畫輔導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164699" y="765498"/>
            <a:ext cx="53192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中小企業處獎</a:t>
            </a:r>
            <a:endParaRPr lang="en-US" altLang="zh-TW" b="1" dirty="0" smtClean="0">
              <a:solidFill>
                <a:srgbClr val="00009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eaLnBrk="0" hangingPunct="0">
              <a:spcBef>
                <a:spcPct val="20000"/>
              </a:spcBef>
              <a:defRPr/>
            </a:pPr>
            <a:r>
              <a:rPr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赴</a:t>
            </a:r>
            <a:r>
              <a:rPr kumimoji="0" lang="zh-TW" altLang="en-US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英國倫敦參加</a:t>
            </a:r>
            <a:r>
              <a:rPr kumimoji="0"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Intel </a:t>
            </a:r>
            <a:r>
              <a:rPr kumimoji="0" lang="en-US" altLang="zh-TW" sz="2000" b="1" u="sng" dirty="0" err="1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ChallengeUp</a:t>
            </a:r>
            <a:r>
              <a:rPr kumimoji="0"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!</a:t>
            </a:r>
            <a:r>
              <a:rPr kumimoji="0" lang="zh-TW" altLang="en-US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資格</a:t>
            </a:r>
            <a:r>
              <a:rPr kumimoji="0"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2000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5"/>
          <p:cNvSpPr txBox="1">
            <a:spLocks noChangeArrowheads="1"/>
          </p:cNvSpPr>
          <p:nvPr/>
        </p:nvSpPr>
        <p:spPr bwMode="auto">
          <a:xfrm>
            <a:off x="4758601" y="2748566"/>
            <a:ext cx="3422807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2000" dirty="0" smtClean="0">
                <a:latin typeface="Times New Roman" pitchFamily="18" charset="0"/>
              </a:rPr>
              <a:t>創辦人 洪彥倫 </a:t>
            </a:r>
            <a:endParaRPr lang="en-US" altLang="zh-TW" sz="2000" dirty="0">
              <a:latin typeface="Times New Roman" pitchFamily="18" charset="0"/>
            </a:endParaRPr>
          </a:p>
        </p:txBody>
      </p:sp>
      <p:pic>
        <p:nvPicPr>
          <p:cNvPr id="1029" name="Picture 5" descr="C:\Users\cmchang\Dropbox\TIER_SMEA\部務會議_APEC全球創業挑戰賽報告\Photos\Loopd_林副處長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90" y="3925001"/>
            <a:ext cx="4138828" cy="25227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effery\Desktop\Allan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468" y="899045"/>
            <a:ext cx="1898034" cy="19245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effery\Desktop\Loopd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90" y="974120"/>
            <a:ext cx="4104456" cy="2456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65497" y="3492119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穿戴</a:t>
            </a: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式吊牌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80234" y="639549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獲中小企業處獎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243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19379" y="6521053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14</a:t>
            </a:fld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1826379" y="16947"/>
            <a:ext cx="8915400" cy="649288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DDDDDD">
                <a:alpha val="7499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/>
                <a:ea typeface="微軟正黑體"/>
                <a:cs typeface="微軟正黑體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defTabSz="914400">
              <a:defRPr/>
            </a:pP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六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、學</a:t>
            </a:r>
            <a:r>
              <a:rPr lang="zh-TW" altLang="en-US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悅科技</a:t>
            </a:r>
            <a:r>
              <a:rPr lang="zh-TW" altLang="en-US" kern="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股份有限公司 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en-US" altLang="zh-TW" kern="0" dirty="0" err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Zuvio</a:t>
            </a:r>
            <a:r>
              <a:rPr lang="en-US" altLang="zh-TW" kern="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kern="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5"/>
          <p:cNvSpPr txBox="1">
            <a:spLocks noChangeArrowheads="1"/>
          </p:cNvSpPr>
          <p:nvPr/>
        </p:nvSpPr>
        <p:spPr bwMode="auto">
          <a:xfrm>
            <a:off x="142985" y="1760924"/>
            <a:ext cx="7560185" cy="4837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defTabSz="914400" eaLnBrk="1" hangingPunct="1">
              <a:lnSpc>
                <a:spcPts val="20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</a:rPr>
              <a:t>一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</a:rPr>
              <a:t>基本介紹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設立時間：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年</a:t>
            </a:r>
            <a:endParaRPr lang="en-US" altLang="zh-TW" sz="20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實收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資本額：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3,000,000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員工</a:t>
            </a:r>
            <a:r>
              <a:rPr lang="zh-TW" altLang="en-US" sz="20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進駐資策會育成加速器</a:t>
            </a:r>
            <a:endParaRPr lang="en-US" altLang="zh-TW" sz="20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endParaRPr lang="en-US" altLang="zh-TW" sz="2000" b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defTabSz="914400" eaLnBrk="1" hangingPunct="1">
              <a:lnSpc>
                <a:spcPts val="21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獲獎關鍵因素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lvl="0" indent="-179388" algn="just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市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場定位明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確，聚焦教育學習產業。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0" indent="-179388" algn="just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團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隊來自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於臺大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電機學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群，開發雲端即時反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饋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系統，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讓單向教學變成雙向溝通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。全臺已有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所以上大學、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千多位教授及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萬多名學生採用。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179388" algn="just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獲獎無數，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包括</a:t>
            </a:r>
            <a:r>
              <a:rPr lang="en-US" altLang="zh-TW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年臺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灣雲谷雲豹育成總冠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軍獎金</a:t>
            </a:r>
            <a:r>
              <a:rPr lang="en-US" altLang="zh-TW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萬等，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創辦人亦為行政院青年創業顧問。</a:t>
            </a:r>
            <a:endParaRPr lang="en-US" altLang="zh-TW" sz="2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0" indent="-179388" algn="just" defTabSz="914400" eaLnBrk="1" hangingPunct="1">
              <a:lnSpc>
                <a:spcPts val="2200"/>
              </a:lnSpc>
              <a:buFont typeface="Arial" charset="0"/>
              <a:buChar char="•"/>
            </a:pP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ts val="2100"/>
              </a:lnSpc>
            </a:pP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三</a:t>
            </a:r>
            <a:r>
              <a:rPr lang="en-US" altLang="zh-TW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其他政府單位資源支持</a:t>
            </a:r>
            <a:r>
              <a:rPr lang="zh-TW" alt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en-US" altLang="zh-TW" sz="2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科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技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部臺灣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矽谷科技基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金補助赴矽谷參加知名加速器培訓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179388" defTabSz="914400" eaLnBrk="1" hangingPunct="1">
              <a:lnSpc>
                <a:spcPts val="2200"/>
              </a:lnSpc>
              <a:buFont typeface="Arial" charset="0"/>
              <a:buChar char="•"/>
            </a:pP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科技部創新</a:t>
            </a:r>
            <a:r>
              <a:rPr lang="zh-TW" altLang="en-US" sz="2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創業激勵計</a:t>
            </a:r>
            <a:r>
              <a:rPr lang="zh-TW" altLang="en-US" sz="2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畫輔導</a:t>
            </a:r>
            <a:endParaRPr lang="en-US" altLang="zh-TW" sz="20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內容版面配置區 2"/>
          <p:cNvSpPr>
            <a:spLocks/>
          </p:cNvSpPr>
          <p:nvPr/>
        </p:nvSpPr>
        <p:spPr bwMode="auto">
          <a:xfrm>
            <a:off x="118541" y="838324"/>
            <a:ext cx="5400601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sz="2200" b="1" dirty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中小企業處</a:t>
            </a:r>
            <a:r>
              <a:rPr lang="zh-TW" altLang="en-US" sz="2200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獎</a:t>
            </a:r>
            <a:endParaRPr lang="en-US" altLang="zh-TW" sz="2200" b="1" dirty="0" smtClean="0">
              <a:solidFill>
                <a:srgbClr val="00009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eaLnBrk="0" hangingPunct="0">
              <a:spcBef>
                <a:spcPct val="20000"/>
              </a:spcBef>
              <a:defRPr/>
            </a:pPr>
            <a:r>
              <a:rPr lang="zh-TW" altLang="en-US" sz="2000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000" b="1" u="sng" dirty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赴上海參加浦江創新</a:t>
            </a:r>
            <a:r>
              <a:rPr lang="zh-TW" altLang="en-US" sz="2000" b="1" u="sng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論壇資格</a:t>
            </a:r>
            <a:r>
              <a:rPr kumimoji="0" lang="en-US" altLang="zh-TW" sz="2000" b="1" u="sng" dirty="0" smtClean="0">
                <a:solidFill>
                  <a:srgbClr val="00009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2000" b="1" u="sng" dirty="0">
              <a:solidFill>
                <a:srgbClr val="00009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1027" name="Picture 3" descr="C:\Users\cmchang\Dropbox\TIER_SMEA\部務會議_APEC全球創業挑戰賽報告\Photos\SMEA AWARD_Zuvi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170" y="4221882"/>
            <a:ext cx="4368700" cy="2226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effery\Desktop\Jack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116" y="1173850"/>
            <a:ext cx="2295242" cy="1895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字方塊 5"/>
          <p:cNvSpPr txBox="1">
            <a:spLocks noChangeArrowheads="1"/>
          </p:cNvSpPr>
          <p:nvPr/>
        </p:nvSpPr>
        <p:spPr bwMode="auto">
          <a:xfrm>
            <a:off x="4933273" y="3037257"/>
            <a:ext cx="2592288" cy="36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indent="0" algn="ctr" defTabSz="914400" eaLnBrk="1" hangingPunct="1">
              <a:lnSpc>
                <a:spcPts val="2100"/>
              </a:lnSpc>
            </a:pPr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創辦人 趙式隆</a:t>
            </a:r>
            <a:endParaRPr lang="en-US" altLang="zh-TW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 descr="C:\Users\Jeffery\Desktop\31. Chinese Taipei_Zuvio_Pitch_Intel_頁面_0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291" y="960535"/>
            <a:ext cx="4389571" cy="26436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9159957" y="644830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獲中小企業處獎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582876" y="3635516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線上即時教學互動系統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428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752930072"/>
              </p:ext>
            </p:extLst>
          </p:nvPr>
        </p:nvGraphicFramePr>
        <p:xfrm>
          <a:off x="118542" y="3429794"/>
          <a:ext cx="11665297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1224"/>
                <a:gridCol w="2867361"/>
                <a:gridCol w="7626712"/>
              </a:tblGrid>
              <a:tr h="37694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公司名稱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賽後發展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95848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科智企業（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ServTech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0" lang="en-US" altLang="zh-TW" sz="2000" b="0" kern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獲國發基金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新臺幣</a:t>
                      </a:r>
                      <a:r>
                        <a:rPr kumimoji="0" lang="en-US" altLang="zh-TW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350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萬元</a:t>
                      </a: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投資</a:t>
                      </a:r>
                    </a:p>
                  </a:txBody>
                  <a:tcPr/>
                </a:tc>
              </a:tr>
              <a:tr h="379004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勝義科技（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HyXen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0" lang="en-US" altLang="zh-TW" sz="2000" b="0" kern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獲鴻海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逾百萬美元</a:t>
                      </a: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投資並擔任本年挑戰賽講者及贊助獎項</a:t>
                      </a:r>
                    </a:p>
                  </a:txBody>
                  <a:tcPr/>
                </a:tc>
              </a:tr>
              <a:tr h="379004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艾爾希格 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AirSig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0" lang="en-US" altLang="zh-TW" sz="2000" b="0" kern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獲鴻海</a:t>
                      </a:r>
                      <a:r>
                        <a:rPr kumimoji="0" lang="en-US" altLang="zh-TW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200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萬美元</a:t>
                      </a:r>
                      <a:r>
                        <a:rPr kumimoji="0" lang="zh-TW" altLang="en-US" sz="2000" kern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投資，創臺灣新創公司估值新高</a:t>
                      </a:r>
                    </a:p>
                  </a:txBody>
                  <a:tcPr/>
                </a:tc>
              </a:tr>
              <a:tr h="327221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創意引晴 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Viscovery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0" lang="en-US" altLang="zh-TW" sz="2000" b="0" kern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獲新加坡創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</a:t>
                      </a:r>
                      <a:r>
                        <a:rPr kumimoji="0" lang="en-US" altLang="zh-TW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500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萬美元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資金投資</a:t>
                      </a:r>
                      <a:endParaRPr kumimoji="0" lang="zh-TW" altLang="en-US" sz="2000" kern="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980"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2013</a:t>
                      </a:r>
                      <a:endParaRPr kumimoji="0" lang="zh-TW" altLang="en-US" sz="2000" b="0" kern="0" dirty="0">
                        <a:solidFill>
                          <a:schemeClr val="tx1"/>
                        </a:solidFill>
                        <a:latin typeface="Times New Roman" pitchFamily="18" charset="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走著瞧 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Gogolook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接受韓國</a:t>
                      </a:r>
                      <a:r>
                        <a:rPr kumimoji="0" lang="en-US" altLang="zh-TW" sz="2000" kern="0" dirty="0" err="1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Naver</a:t>
                      </a: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</a:t>
                      </a:r>
                      <a:r>
                        <a:rPr kumimoji="0" lang="en-US" altLang="zh-TW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Line</a:t>
                      </a: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母公司）以</a:t>
                      </a:r>
                      <a:r>
                        <a:rPr kumimoji="0" lang="en-US" altLang="zh-TW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1,800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萬美元</a:t>
                      </a: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投資</a:t>
                      </a:r>
                    </a:p>
                  </a:txBody>
                  <a:tcPr/>
                </a:tc>
              </a:tr>
              <a:tr h="349056">
                <a:tc>
                  <a:txBody>
                    <a:bodyPr/>
                    <a:lstStyle/>
                    <a:p>
                      <a:pPr marL="0" marR="0" indent="0" algn="ctr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綠夾克（</a:t>
                      </a:r>
                      <a:r>
                        <a:rPr kumimoji="0" lang="en-US" altLang="zh-TW" sz="2000" b="0" kern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Golface</a:t>
                      </a:r>
                      <a:r>
                        <a:rPr kumimoji="0" lang="zh-TW" altLang="en-US" sz="2000" b="0" kern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0" lang="en-US" altLang="zh-TW" sz="2000" b="0" kern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90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獲群聯電子等大企業計約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新臺幣</a:t>
                      </a:r>
                      <a:r>
                        <a:rPr kumimoji="0" lang="en-US" altLang="zh-TW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1,500</a:t>
                      </a:r>
                      <a:r>
                        <a:rPr kumimoji="0" lang="zh-TW" altLang="en-US" sz="2000" b="1" kern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萬元</a:t>
                      </a:r>
                      <a:r>
                        <a:rPr kumimoji="0" lang="zh-TW" altLang="en-US" sz="2000" kern="0" dirty="0" smtClean="0">
                          <a:solidFill>
                            <a:prstClr val="black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投資</a:t>
                      </a:r>
                      <a:endParaRPr lang="zh-TW" altLang="en-US" sz="20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2259642" y="-26590"/>
            <a:ext cx="7562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TW" altLang="en-US" sz="3600" b="1" dirty="0" smtClean="0">
                <a:latin typeface="Times New Roman"/>
                <a:ea typeface="標楷體"/>
              </a:rPr>
              <a:t>七、過去得獎團隊賽後</a:t>
            </a:r>
            <a:r>
              <a:rPr lang="zh-TW" altLang="en-US" sz="3600" b="1" dirty="0">
                <a:latin typeface="Times New Roman"/>
                <a:ea typeface="標楷體"/>
              </a:rPr>
              <a:t>發展</a:t>
            </a:r>
            <a:endParaRPr lang="en-US" altLang="zh-TW" sz="3600" b="1" dirty="0" smtClean="0">
              <a:latin typeface="Times New Roman"/>
              <a:ea typeface="標楷體"/>
            </a:endParaRP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9319379" y="6449045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15</a:t>
            </a:fld>
            <a:endParaRPr lang="zh-TW" altLang="en-US" dirty="0"/>
          </a:p>
        </p:txBody>
      </p:sp>
      <p:sp>
        <p:nvSpPr>
          <p:cNvPr id="9" name="文字方塊 5"/>
          <p:cNvSpPr txBox="1">
            <a:spLocks noChangeArrowheads="1"/>
          </p:cNvSpPr>
          <p:nvPr/>
        </p:nvSpPr>
        <p:spPr bwMode="auto">
          <a:xfrm>
            <a:off x="46534" y="909514"/>
            <a:ext cx="12045638" cy="2264349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marL="536575" indent="-536575" algn="just" eaLnBrk="1" hangingPunct="1">
              <a:lnSpc>
                <a:spcPts val="2800"/>
              </a:lnSpc>
            </a:pPr>
            <a:r>
              <a:rPr kumimoji="0" lang="en-US" altLang="zh-TW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kumimoji="0" lang="en-US" altLang="zh-TW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自</a:t>
            </a:r>
            <a:r>
              <a:rPr kumimoji="0" lang="en-US" altLang="zh-TW" sz="22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2013</a:t>
            </a:r>
            <a:r>
              <a:rPr kumimoji="0" lang="zh-TW" altLang="en-US" sz="22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年來，已有</a:t>
            </a:r>
            <a:r>
              <a:rPr kumimoji="0" lang="en-US" altLang="zh-TW" sz="22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21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</a:t>
            </a:r>
            <a:r>
              <a:rPr kumimoji="0" lang="en-US" altLang="zh-TW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經濟體，超過</a:t>
            </a:r>
            <a:r>
              <a:rPr kumimoji="0" lang="en-US" altLang="zh-TW" sz="22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90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隊亞太優質新創團隊及</a:t>
            </a:r>
            <a:r>
              <a:rPr kumimoji="0" lang="en-US" altLang="zh-TW" sz="22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1,000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位</a:t>
            </a:r>
            <a:r>
              <a:rPr kumimoji="0" lang="zh-TW" altLang="en-US" sz="2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</a:t>
            </a:r>
            <a:r>
              <a:rPr kumimoji="0" lang="zh-TW" altLang="en-US" sz="2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育</a:t>
            </a:r>
            <a:r>
              <a:rPr kumimoji="0" lang="zh-TW" altLang="en-US" sz="2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成代表與會</a:t>
            </a:r>
            <a:r>
              <a:rPr kumimoji="0" lang="zh-TW" altLang="en-US" sz="22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，並協助眾多數位科技創新中小企業，成功走向國際取得高成長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 eaLnBrk="1" hangingPunct="1">
              <a:lnSpc>
                <a:spcPts val="2800"/>
              </a:lnSpc>
            </a:pPr>
            <a:r>
              <a:rPr kumimoji="0" lang="en-US" altLang="zh-TW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kumimoji="0" lang="en-US" altLang="zh-TW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經追蹤訪談下列歷年我國得獎團隊，統整歸納回饋意見</a:t>
            </a:r>
            <a:r>
              <a:rPr kumimoji="0" lang="zh-TW" altLang="en-US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三點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如下</a:t>
            </a:r>
            <a:r>
              <a:rPr kumimoji="0" lang="en-US" altLang="zh-TW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:</a:t>
            </a:r>
          </a:p>
          <a:p>
            <a:pPr marL="2243138" lvl="0" indent="-2243138" algn="just" eaLnBrk="1" hangingPunct="1">
              <a:lnSpc>
                <a:spcPts val="2800"/>
              </a:lnSpc>
            </a:pPr>
            <a:r>
              <a:rPr kumimoji="0" lang="en-US" altLang="zh-TW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kumimoji="0" lang="zh-TW" altLang="en-US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zh-TW" altLang="en-US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國際級輔導</a:t>
            </a:r>
            <a:r>
              <a:rPr kumimoji="0" lang="en-US" altLang="zh-TW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(Boot Camp)</a:t>
            </a:r>
            <a:r>
              <a:rPr kumimoji="0" lang="zh-TW" altLang="en-US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係獲獎主要關鍵因素之一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0" algn="just" eaLnBrk="1" hangingPunct="1">
              <a:lnSpc>
                <a:spcPts val="2800"/>
              </a:lnSpc>
            </a:pPr>
            <a:r>
              <a:rPr kumimoji="0" lang="en-US" altLang="zh-TW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kumimoji="0" lang="zh-TW" altLang="en-US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zh-TW" altLang="en-US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公司知名度提升，獲得更多投資及與大企業合作機會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0" algn="just" eaLnBrk="1" hangingPunct="1">
              <a:lnSpc>
                <a:spcPts val="2800"/>
              </a:lnSpc>
            </a:pPr>
            <a:r>
              <a:rPr kumimoji="0" lang="en-US" altLang="zh-TW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kumimoji="0" lang="zh-TW" altLang="en-US" sz="22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zh-TW" altLang="en-US" sz="2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肯定政府作為，盼未來有更多國際鏈結機會以進軍海外新興及第二、第三市場</a:t>
            </a:r>
            <a:r>
              <a:rPr kumimoji="0" lang="zh-TW" altLang="en-US" sz="2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kumimoji="0"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向上箭號圖說文字 5"/>
          <p:cNvSpPr/>
          <p:nvPr/>
        </p:nvSpPr>
        <p:spPr>
          <a:xfrm>
            <a:off x="2854846" y="6166098"/>
            <a:ext cx="8784977" cy="615224"/>
          </a:xfrm>
          <a:prstGeom prst="upArrowCallou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以上</a:t>
            </a:r>
            <a:r>
              <a:rPr lang="en-US" altLang="zh-TW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家得獎團隊共計獲國內外投資金額逾新臺幣</a:t>
            </a:r>
            <a:r>
              <a:rPr lang="en-US" altLang="zh-TW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8.5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億元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660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 bwMode="auto">
          <a:xfrm>
            <a:off x="2092052" y="21131"/>
            <a:ext cx="7642289" cy="530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50" tIns="54425" rIns="108850" bIns="54425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9pPr>
          </a:lstStyle>
          <a:p>
            <a:pPr algn="ctr" defTabSz="1219031"/>
            <a:r>
              <a:rPr lang="zh-TW" altLang="en-US" sz="3600" dirty="0">
                <a:solidFill>
                  <a:prstClr val="black"/>
                </a:solidFill>
                <a:latin typeface="Times New Roman"/>
                <a:ea typeface="標楷體"/>
              </a:rPr>
              <a:t>肆</a:t>
            </a:r>
            <a:r>
              <a:rPr lang="zh-TW" altLang="en-US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、結語 </a:t>
            </a:r>
            <a:r>
              <a:rPr lang="en-US" altLang="zh-TW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(1/3)</a:t>
            </a:r>
            <a:endParaRPr lang="zh-TW" altLang="en-US" sz="3600" dirty="0">
              <a:solidFill>
                <a:prstClr val="black"/>
              </a:solidFill>
              <a:latin typeface="Times New Roman"/>
              <a:ea typeface="標楷體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118542" y="765498"/>
            <a:ext cx="11927856" cy="5957668"/>
          </a:xfrm>
          <a:prstGeom prst="rect">
            <a:avLst/>
          </a:prstGeom>
          <a:ln>
            <a:solidFill>
              <a:schemeClr val="accent1"/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/>
          <a:p>
            <a:pPr algn="just" hangingPunct="0">
              <a:spcBef>
                <a:spcPts val="0"/>
              </a:spcBef>
            </a:pP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本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次挑戰賽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項大獎中，我國即囊括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項，表現亮麗，顯示透過適當資源挹注及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國際培訓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臺灣科技新創團隊確有實力躍上國際舞台綻放光芒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。今後將續透過以下輔導資源，深化創業育成輔導服務：</a:t>
            </a:r>
            <a:endParaRPr lang="en-US" altLang="zh-TW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31813" indent="-531813" algn="just" hangingPunct="0">
              <a:spcBef>
                <a:spcPts val="1200"/>
              </a:spcBef>
              <a:spcAft>
                <a:spcPts val="1200"/>
              </a:spcAft>
            </a:pPr>
            <a:r>
              <a:rPr lang="zh-TW" altLang="en-US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一、深化網實扎根：</a:t>
            </a:r>
            <a:endParaRPr lang="en-US" altLang="zh-TW" b="1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177800" indent="-177800" algn="just" hangingPunct="0">
              <a:spcBef>
                <a:spcPts val="0"/>
              </a:spcBef>
            </a:pPr>
            <a:endParaRPr lang="en-US" altLang="zh-TW" sz="22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263558" y="6454130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16</a:t>
            </a:fld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8330901" y="6197456"/>
            <a:ext cx="37409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院長於青創基地與貴賓合影。</a:t>
            </a:r>
            <a:endParaRPr lang="zh-TW" altLang="en-US" sz="1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圖片 8" descr="行政院青創基地啟動，行政院毛治國院長與青年創業家及貴賓show出活力v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8255446" y="3759720"/>
            <a:ext cx="3640612" cy="23042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文字方塊 12"/>
          <p:cNvSpPr txBox="1"/>
          <p:nvPr/>
        </p:nvSpPr>
        <p:spPr>
          <a:xfrm>
            <a:off x="118543" y="2637706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indent="-536575"/>
            <a:r>
              <a:rPr lang="en-US" altLang="zh-TW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創業前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(0-1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階段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行動創業巡迴服務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深入校園進行廣宣，發掘具潛力創業新秀，交由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行政院青</a:t>
            </a:r>
            <a:r>
              <a:rPr lang="zh-TW" altLang="en-US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</a:t>
            </a:r>
            <a:r>
              <a:rPr lang="zh-TW" altLang="en-US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基地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一站式跨部會創業服務，搭配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0800-589-168</a:t>
            </a:r>
            <a:r>
              <a:rPr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青年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創業圓夢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網及行政院空總創新基地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，以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網實整合創業資源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，提供業師陪伴、舉辦青年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創業活動、媒合及創業空間，增加競爭力。</a:t>
            </a:r>
            <a:endParaRPr lang="en-US" altLang="zh-TW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36575" indent="-536575"/>
            <a:endParaRPr lang="en-US" altLang="zh-TW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36575" indent="-536575"/>
            <a:r>
              <a:rPr lang="en-US" altLang="zh-TW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en-US" altLang="zh-TW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創業後</a:t>
            </a:r>
            <a:r>
              <a:rPr lang="en-US" altLang="zh-TW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1-2</a:t>
            </a:r>
            <a:r>
              <a:rPr lang="zh-TW" altLang="en-US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階段</a:t>
            </a:r>
            <a:r>
              <a:rPr lang="en-US" altLang="zh-TW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：新創團隊均透過創業輔導及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育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成培訓，滿足各創業階段需求，營造完善創業環境。</a:t>
            </a:r>
            <a:endParaRPr lang="en-US" altLang="zh-TW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36575" indent="-536575"/>
            <a:endParaRPr lang="en-US" altLang="zh-TW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1028" name="Picture 4" descr="C:\Users\wjchuang.SMEA\Dropbox\TIER_SMEA (1)\行政院第3474次院會報告_2015 APEC全球創業挑戰賽成果報告\空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430" y="1629594"/>
            <a:ext cx="3774579" cy="1587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8471470" y="3390388"/>
            <a:ext cx="2883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院長於空總與貴賓合影。</a:t>
            </a:r>
            <a:endParaRPr lang="zh-TW" altLang="en-US" sz="1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17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 bwMode="auto">
          <a:xfrm>
            <a:off x="2092052" y="21131"/>
            <a:ext cx="7642289" cy="530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50" tIns="54425" rIns="108850" bIns="54425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9pPr>
          </a:lstStyle>
          <a:p>
            <a:pPr algn="ctr" defTabSz="1219031"/>
            <a:r>
              <a:rPr lang="zh-TW" altLang="en-US" sz="3600" dirty="0">
                <a:solidFill>
                  <a:prstClr val="black"/>
                </a:solidFill>
                <a:latin typeface="Times New Roman"/>
                <a:ea typeface="標楷體"/>
              </a:rPr>
              <a:t>肆</a:t>
            </a:r>
            <a:r>
              <a:rPr lang="zh-TW" altLang="en-US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、結語 </a:t>
            </a:r>
            <a:r>
              <a:rPr lang="en-US" altLang="zh-TW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(2/3)</a:t>
            </a:r>
            <a:endParaRPr lang="zh-TW" altLang="en-US" sz="3600" dirty="0">
              <a:solidFill>
                <a:prstClr val="black"/>
              </a:solidFill>
              <a:latin typeface="Times New Roman"/>
              <a:ea typeface="標楷體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141944" y="889071"/>
            <a:ext cx="11857918" cy="5188226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/>
          <a:p>
            <a:pPr marL="622300" indent="-622300" algn="just" defTabSz="1022729" hangingPunct="0">
              <a:lnSpc>
                <a:spcPts val="2940"/>
              </a:lnSpc>
            </a:pPr>
            <a:r>
              <a:rPr lang="zh-TW" altLang="en-US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二、搭建平台提高能見度：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深化連結創業生態圈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，建置跨部會資源平台提供新創事業國際曝光機會；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加強跨部會協調整合與計畫對接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如與</a:t>
            </a:r>
            <a:r>
              <a:rPr lang="zh-TW" altLang="en-US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科技</a:t>
            </a:r>
            <a:r>
              <a:rPr lang="zh-TW" altLang="en-US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部臺灣</a:t>
            </a:r>
            <a:r>
              <a:rPr lang="zh-TW" altLang="en-US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矽谷科技基金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臺灣</a:t>
            </a:r>
            <a:r>
              <a:rPr lang="zh-TW" altLang="en-US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快製中心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以及</a:t>
            </a:r>
            <a:r>
              <a:rPr lang="zh-TW" altLang="en-US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國發</a:t>
            </a:r>
            <a:r>
              <a:rPr lang="zh-TW" altLang="en-US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會臺灣</a:t>
            </a:r>
            <a:r>
              <a:rPr lang="zh-TW" altLang="en-US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新創競技場</a:t>
            </a:r>
            <a:r>
              <a:rPr lang="en-US" altLang="zh-TW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(TSS)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提供優質潛力團隊前進海外市場及異地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培訓，並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加強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促成商機媒合及技術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交流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5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622300" indent="-622300" algn="just" hangingPunct="0">
              <a:lnSpc>
                <a:spcPts val="3500"/>
              </a:lnSpc>
              <a:spcBef>
                <a:spcPts val="0"/>
              </a:spcBef>
            </a:pPr>
            <a:r>
              <a:rPr lang="zh-TW" altLang="en-US" sz="25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</a:t>
            </a:r>
            <a:r>
              <a:rPr lang="zh-TW" altLang="en-US" sz="25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5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強化</a:t>
            </a:r>
            <a:r>
              <a:rPr lang="zh-TW" altLang="en-US" sz="25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創新研發能量</a:t>
            </a:r>
            <a:r>
              <a:rPr lang="zh-TW" altLang="en-US" sz="25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zh-TW" altLang="en-US" sz="25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創新研發補助挹注對創新型創業團隊甚為重要</a:t>
            </a:r>
            <a:r>
              <a:rPr lang="zh-TW" altLang="en-US" sz="2500" b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5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經濟部透過</a:t>
            </a:r>
            <a:r>
              <a:rPr lang="en-US" altLang="zh-TW" sz="2500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SBIR(</a:t>
            </a:r>
            <a:r>
              <a:rPr lang="zh-TW" altLang="en-US" sz="2500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小型企業創新研發計畫</a:t>
            </a:r>
            <a:r>
              <a:rPr lang="en-US" altLang="zh-TW" sz="2500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en-US" altLang="zh-TW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SIIR(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服務業創新研發計畫</a:t>
            </a:r>
            <a:r>
              <a:rPr lang="en-US" altLang="zh-TW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，促進</a:t>
            </a:r>
            <a:r>
              <a:rPr lang="zh-TW" altLang="en-US" sz="25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新創事業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積極投入創新研發</a:t>
            </a:r>
            <a:r>
              <a:rPr lang="zh-TW" altLang="en-US" sz="25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，並</a:t>
            </a:r>
            <a:r>
              <a:rPr lang="zh-TW" altLang="en-US" sz="25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銜接跨部會資源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，如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教育部「智慧生活創新創業育成平台」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科技部「</a:t>
            </a:r>
            <a:r>
              <a:rPr lang="en-US" altLang="zh-TW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FITI(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創新創業激勵計畫</a:t>
            </a:r>
            <a:r>
              <a:rPr lang="en-US" altLang="zh-TW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</a:t>
            </a:r>
            <a:r>
              <a:rPr lang="zh-TW" altLang="en-US" sz="25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500" u="sng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農委會「農業科技產學合作</a:t>
            </a:r>
            <a:r>
              <a:rPr lang="zh-TW" altLang="en-US" sz="2500" u="sng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」等</a:t>
            </a:r>
            <a:r>
              <a:rPr lang="zh-TW" altLang="en-US" sz="25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500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622300" indent="-622300" algn="just" hangingPunct="0">
              <a:lnSpc>
                <a:spcPts val="3500"/>
              </a:lnSpc>
              <a:spcBef>
                <a:spcPts val="0"/>
              </a:spcBef>
            </a:pPr>
            <a:r>
              <a:rPr lang="zh-TW" altLang="en-US" sz="25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四、</a:t>
            </a:r>
            <a:r>
              <a:rPr lang="zh-TW" altLang="en-US" sz="25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協助新創早期各階段資金的取得：</a:t>
            </a:r>
            <a:r>
              <a:rPr lang="zh-TW" altLang="en-US" sz="2500" u="sng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國發基金</a:t>
            </a:r>
            <a:r>
              <a:rPr lang="zh-TW" altLang="en-US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已於本年</a:t>
            </a:r>
            <a:r>
              <a:rPr lang="en-US" altLang="zh-TW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同意動用</a:t>
            </a:r>
            <a:r>
              <a:rPr lang="zh-TW" altLang="en-US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lang="zh-TW" altLang="en-US" sz="25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加強投資中小企業實施方案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」額度</a:t>
            </a:r>
            <a:r>
              <a:rPr lang="zh-TW" altLang="en-US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約</a:t>
            </a:r>
            <a:r>
              <a:rPr lang="zh-TW" altLang="en-US" sz="25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新臺幣</a:t>
            </a:r>
            <a:r>
              <a:rPr lang="en-US" altLang="zh-TW" sz="25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24</a:t>
            </a:r>
            <a:r>
              <a:rPr lang="zh-TW" altLang="en-US" sz="25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億元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，將</a:t>
            </a:r>
            <a:r>
              <a:rPr lang="zh-TW" altLang="en-US" sz="25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引導創投增加投資早期新創事業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。此外，將</a:t>
            </a:r>
            <a:r>
              <a:rPr lang="zh-TW" altLang="en-US" sz="25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持續協助國內新創事業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取得</a:t>
            </a:r>
            <a:r>
              <a:rPr lang="zh-TW" altLang="en-US" sz="2500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國發基金創業天使計畫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500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推薦登錄金管會創櫃版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zh-TW" altLang="en-US" sz="2500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協助取得群眾募資</a:t>
            </a:r>
            <a:r>
              <a:rPr lang="zh-TW" altLang="en-US" sz="25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</a:t>
            </a:r>
            <a:r>
              <a:rPr lang="zh-TW" altLang="en-US" sz="250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資源，滿足其資金需求。</a:t>
            </a:r>
            <a:endParaRPr lang="en-US" altLang="zh-TW" sz="2500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60304" y="6450531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1758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 bwMode="auto">
          <a:xfrm>
            <a:off x="2092052" y="21131"/>
            <a:ext cx="7642289" cy="530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50" tIns="54425" rIns="108850" bIns="54425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  <a:cs typeface="+mn-cs"/>
              </a:defRPr>
            </a:lvl9pPr>
          </a:lstStyle>
          <a:p>
            <a:pPr algn="ctr" defTabSz="1219031"/>
            <a:r>
              <a:rPr lang="zh-TW" altLang="en-US" sz="3600" dirty="0">
                <a:solidFill>
                  <a:prstClr val="black"/>
                </a:solidFill>
                <a:latin typeface="Times New Roman"/>
                <a:ea typeface="標楷體"/>
              </a:rPr>
              <a:t>肆</a:t>
            </a:r>
            <a:r>
              <a:rPr lang="zh-TW" altLang="en-US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、結語 </a:t>
            </a:r>
            <a:r>
              <a:rPr lang="en-US" altLang="zh-TW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(</a:t>
            </a:r>
            <a:r>
              <a:rPr lang="en-US" altLang="zh-TW" sz="3600" dirty="0">
                <a:solidFill>
                  <a:prstClr val="black"/>
                </a:solidFill>
                <a:latin typeface="Times New Roman"/>
                <a:ea typeface="標楷體"/>
              </a:rPr>
              <a:t>3</a:t>
            </a:r>
            <a:r>
              <a:rPr lang="en-US" altLang="zh-TW" sz="3600" dirty="0" smtClean="0">
                <a:solidFill>
                  <a:prstClr val="black"/>
                </a:solidFill>
                <a:latin typeface="Times New Roman"/>
                <a:ea typeface="標楷體"/>
              </a:rPr>
              <a:t>/3)</a:t>
            </a:r>
            <a:endParaRPr lang="zh-TW" altLang="en-US" sz="3600" dirty="0">
              <a:solidFill>
                <a:prstClr val="black"/>
              </a:solidFill>
              <a:latin typeface="Times New Roman"/>
              <a:ea typeface="標楷體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118542" y="1413570"/>
            <a:ext cx="11809312" cy="3623695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850" tIns="54425" rIns="108850" bIns="54425">
            <a:spAutoFit/>
          </a:bodyPr>
          <a:lstStyle/>
          <a:p>
            <a:pPr marL="719138" indent="-719138" algn="just" defTabSz="1022729" hangingPunct="0">
              <a:lnSpc>
                <a:spcPts val="2940"/>
              </a:lnSpc>
              <a:spcBef>
                <a:spcPts val="1200"/>
              </a:spcBef>
              <a:spcAft>
                <a:spcPts val="1200"/>
              </a:spcAft>
            </a:pPr>
            <a:r>
              <a:rPr lang="zh-TW" altLang="en-US" sz="25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五</a:t>
            </a:r>
            <a:r>
              <a:rPr lang="zh-TW" altLang="en-US" sz="25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推動</a:t>
            </a:r>
            <a:r>
              <a:rPr lang="zh-TW" altLang="en-US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法規調適</a:t>
            </a:r>
            <a:r>
              <a:rPr lang="zh-TW" altLang="en-US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健全新創生態</a:t>
            </a:r>
            <a:r>
              <a:rPr lang="zh-TW" altLang="en-US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系統：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為因應國際發展趨勢，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依據新創事業發展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需求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，辦理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股票面額制彈性化、許可第三方發行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禮券及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技術股入股緩課等重要法規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調適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，透過持續辦理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新創事業座談會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以蒐集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創業過程中所面臨問題及改善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建議，適時提供由副院長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主持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之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創新創業</a:t>
            </a:r>
            <a:r>
              <a:rPr lang="zh-TW" altLang="en-US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政策會報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「創業環境組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」作為創新創業法規議題研析，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期能整合各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部會發揮綜效，健全</a:t>
            </a:r>
            <a:r>
              <a:rPr lang="zh-TW" altLang="en-US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我國經營環境及創業生態系統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 hangingPunct="0">
              <a:lnSpc>
                <a:spcPts val="3500"/>
              </a:lnSpc>
              <a:spcBef>
                <a:spcPts val="1200"/>
              </a:spcBef>
              <a:spcAft>
                <a:spcPts val="1200"/>
              </a:spcAft>
            </a:pP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最後，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為促進新創及中小企業參與全球跨境貿易商機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，經濟部已於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提出明年推動中小企業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O2O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(Online-to-Offline, 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網路到實體</a:t>
            </a:r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新商業模式應用倡議，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獲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APEC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審議通過，同意支應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138,628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美元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u="sng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盼續與外交部合作促成</a:t>
            </a:r>
            <a:r>
              <a:rPr lang="zh-TW" altLang="en-US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60304" y="6450531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46222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4"/>
          <p:cNvSpPr txBox="1">
            <a:spLocks noChangeArrowheads="1"/>
          </p:cNvSpPr>
          <p:nvPr/>
        </p:nvSpPr>
        <p:spPr bwMode="auto">
          <a:xfrm>
            <a:off x="4193926" y="2938512"/>
            <a:ext cx="37734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zh-TW" altLang="en-US" sz="5400" dirty="0">
                <a:solidFill>
                  <a:srgbClr val="C00000"/>
                </a:solidFill>
                <a:latin typeface="標楷體" pitchFamily="65" charset="-120"/>
              </a:rPr>
              <a:t>報告</a:t>
            </a:r>
            <a:r>
              <a:rPr lang="zh-TW" altLang="en-US" sz="5400" dirty="0" smtClean="0">
                <a:solidFill>
                  <a:srgbClr val="C00000"/>
                </a:solidFill>
                <a:latin typeface="標楷體" pitchFamily="65" charset="-120"/>
              </a:rPr>
              <a:t>完畢</a:t>
            </a:r>
            <a:endParaRPr lang="en-US" altLang="zh-TW" sz="5400" dirty="0" smtClean="0">
              <a:solidFill>
                <a:srgbClr val="C00000"/>
              </a:solidFill>
              <a:latin typeface="標楷體" pitchFamily="65" charset="-120"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9319379" y="6336147"/>
            <a:ext cx="284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defPPr>
              <a:defRPr lang="zh-TW"/>
            </a:defPPr>
            <a:lvl1pPr algn="r" defTabSz="1219031" fontAlgn="auto">
              <a:spcBef>
                <a:spcPts val="0"/>
              </a:spcBef>
              <a:spcAft>
                <a:spcPts val="0"/>
              </a:spcAft>
              <a:defRPr kumimoji="0" sz="1300" b="0">
                <a:solidFill>
                  <a:prstClr val="black"/>
                </a:solidFill>
                <a:latin typeface="Arial" pitchFamily="34" charset="0"/>
                <a:ea typeface="標楷體" pitchFamily="65" charset="-120"/>
                <a:cs typeface="Arial" pitchFamily="34" charset="0"/>
              </a:defRPr>
            </a:lvl1pPr>
          </a:lstStyle>
          <a:p>
            <a:fld id="{72E8914D-D43F-400E-851E-C962C817101A}" type="slidenum">
              <a:rPr lang="zh-TW" altLang="en-US"/>
              <a:pPr/>
              <a:t>19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自訂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15274</TotalTime>
  <Words>3282</Words>
  <Application>Microsoft Office PowerPoint</Application>
  <PresentationFormat>自訂</PresentationFormat>
  <Paragraphs>303</Paragraphs>
  <Slides>19</Slides>
  <Notes>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19</vt:i4>
      </vt:variant>
    </vt:vector>
  </HeadingPairs>
  <TitlesOfParts>
    <vt:vector size="21" baseType="lpstr">
      <vt:lpstr>自訂設計</vt:lpstr>
      <vt:lpstr>3_Office 佈景主題</vt:lpstr>
      <vt:lpstr>投影片 1</vt:lpstr>
      <vt:lpstr>簡報大綱</vt:lpstr>
      <vt:lpstr>壹、前言</vt:lpstr>
      <vt:lpstr>一、辦理挑戰賽背景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連科雄</dc:creator>
  <cp:lastModifiedBy>Administrator</cp:lastModifiedBy>
  <cp:revision>1320</cp:revision>
  <cp:lastPrinted>2015-11-11T01:40:02Z</cp:lastPrinted>
  <dcterms:created xsi:type="dcterms:W3CDTF">2015-06-06T05:11:33Z</dcterms:created>
  <dcterms:modified xsi:type="dcterms:W3CDTF">2015-11-12T06:39:22Z</dcterms:modified>
</cp:coreProperties>
</file>