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</p:sldMasterIdLst>
  <p:notesMasterIdLst>
    <p:notesMasterId r:id="rId6"/>
  </p:notesMasterIdLst>
  <p:sldIdLst>
    <p:sldId id="291" r:id="rId3"/>
    <p:sldId id="289" r:id="rId4"/>
    <p:sldId id="288" r:id="rId5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9B136A"/>
    <a:srgbClr val="009644"/>
    <a:srgbClr val="CC66FF"/>
    <a:srgbClr val="FFCCFF"/>
    <a:srgbClr val="14679A"/>
    <a:srgbClr val="6CA20C"/>
    <a:srgbClr val="AD6300"/>
    <a:srgbClr val="D58B1F"/>
    <a:srgbClr val="2361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E171933-4619-4E11-9A3F-F7608DF75F80}" styleName="中等深淺樣式 1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0035" autoAdjust="0"/>
  </p:normalViewPr>
  <p:slideViewPr>
    <p:cSldViewPr>
      <p:cViewPr>
        <p:scale>
          <a:sx n="100" d="100"/>
          <a:sy n="100" d="100"/>
        </p:scale>
        <p:origin x="-1992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A626D9-CEF4-4746-9219-9BD104E48694}" type="datetimeFigureOut">
              <a:rPr lang="zh-TW" altLang="en-US" smtClean="0"/>
              <a:t>2016/12/21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B1B734-F254-4834-9683-AF7C233B81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5079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好玩卡、觀巴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1B734-F254-4834-9683-AF7C233B811D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962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1B734-F254-4834-9683-AF7C233B811D}" type="slidenum">
              <a:rPr lang="zh-TW" altLang="en-US" smtClean="0">
                <a:solidFill>
                  <a:prstClr val="black"/>
                </a:solidFill>
              </a:rPr>
              <a:pPr/>
              <a:t>3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050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579E-6149-4838-B95F-57ECEBED76A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  <p:pic>
        <p:nvPicPr>
          <p:cNvPr id="7" name="Picture 8" descr="heart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276475"/>
            <a:ext cx="3798887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11"/>
          <p:cNvGrpSpPr>
            <a:grpSpLocks/>
          </p:cNvGrpSpPr>
          <p:nvPr userDrawn="1"/>
        </p:nvGrpSpPr>
        <p:grpSpPr bwMode="auto">
          <a:xfrm>
            <a:off x="323850" y="260350"/>
            <a:ext cx="8507413" cy="6048375"/>
            <a:chOff x="204" y="164"/>
            <a:chExt cx="5359" cy="3810"/>
          </a:xfrm>
        </p:grpSpPr>
        <p:sp>
          <p:nvSpPr>
            <p:cNvPr id="9" name="Line 3"/>
            <p:cNvSpPr>
              <a:spLocks noChangeShapeType="1"/>
            </p:cNvSpPr>
            <p:nvPr/>
          </p:nvSpPr>
          <p:spPr bwMode="auto">
            <a:xfrm>
              <a:off x="204" y="164"/>
              <a:ext cx="5352" cy="0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kumimoji="1" lang="zh-TW" altLang="en-US" sz="2000" smtClean="0">
                <a:solidFill>
                  <a:prstClr val="black"/>
                </a:solidFill>
                <a:ea typeface="新細明體" panose="02020500000000000000" pitchFamily="18" charset="-120"/>
              </a:endParaRPr>
            </a:p>
          </p:txBody>
        </p:sp>
        <p:sp>
          <p:nvSpPr>
            <p:cNvPr id="10" name="Line 4"/>
            <p:cNvSpPr>
              <a:spLocks noChangeShapeType="1"/>
            </p:cNvSpPr>
            <p:nvPr/>
          </p:nvSpPr>
          <p:spPr bwMode="auto">
            <a:xfrm>
              <a:off x="204" y="3974"/>
              <a:ext cx="5352" cy="0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kumimoji="1" lang="zh-TW" altLang="en-US" sz="2000" smtClean="0">
                <a:solidFill>
                  <a:prstClr val="black"/>
                </a:solidFill>
                <a:ea typeface="新細明體" panose="02020500000000000000" pitchFamily="18" charset="-120"/>
              </a:endParaRPr>
            </a:p>
          </p:txBody>
        </p:sp>
        <p:pic>
          <p:nvPicPr>
            <p:cNvPr id="11" name="Picture 5" descr="TaiwanLogo THOA_red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8" y="210"/>
              <a:ext cx="1095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26804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A8B6F-E3BB-4584-8BED-54A5F00B8604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485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6E6E6-905A-4B50-86BC-F8A377762B51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214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302A7-E930-486E-A0CD-ACF76A2BE89A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332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4434-83C6-4F58-884B-24AB8320149B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690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2482-753C-4830-9738-056497A64C87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832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5C14-2E00-43BE-83E1-48D54DA20041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238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D0F68-5F0D-4274-ADF3-23F2FE4FBC5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509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9175-99E7-4928-9300-3E9328B720ED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52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ADFEA-BC6E-4E5B-897C-55584963BCE5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640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E9407-B22A-4230-838A-285ECAECE4FC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9625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787968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  <p:sp>
        <p:nvSpPr>
          <p:cNvPr id="8" name="Line 9"/>
          <p:cNvSpPr>
            <a:spLocks noChangeShapeType="1"/>
          </p:cNvSpPr>
          <p:nvPr userDrawn="1"/>
        </p:nvSpPr>
        <p:spPr bwMode="auto">
          <a:xfrm>
            <a:off x="323528" y="260648"/>
            <a:ext cx="8496300" cy="0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Line 10"/>
          <p:cNvSpPr>
            <a:spLocks noChangeShapeType="1"/>
          </p:cNvSpPr>
          <p:nvPr userDrawn="1"/>
        </p:nvSpPr>
        <p:spPr bwMode="auto">
          <a:xfrm>
            <a:off x="323528" y="6615245"/>
            <a:ext cx="8496300" cy="0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4449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132265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764549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Rectangle 3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445837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605127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95167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381208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126504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468745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E92A2C7-6FD7-471F-99D7-616281C75A0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404920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371553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3F1862B-4D0F-4336-ADA6-7A4FFFF05F54}" type="slidenum">
              <a:rPr kumimoji="1" lang="en-US" altLang="zh-TW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TW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622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93614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五邊形 14"/>
          <p:cNvSpPr/>
          <p:nvPr/>
        </p:nvSpPr>
        <p:spPr>
          <a:xfrm rot="10800000">
            <a:off x="251521" y="3502584"/>
            <a:ext cx="8716737" cy="648071"/>
          </a:xfrm>
          <a:prstGeom prst="homePlate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5C14-2E00-43BE-83E1-48D54DA20041}" type="slidenum">
              <a:rPr lang="en-US" altLang="zh-TW" smtClean="0">
                <a:solidFill>
                  <a:prstClr val="black"/>
                </a:solidFill>
              </a:rPr>
              <a:pPr/>
              <a:t>1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1520" y="1038215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0213" indent="-342900" algn="just">
              <a:lnSpc>
                <a:spcPts val="4200"/>
              </a:lnSpc>
              <a:buFont typeface="Arial" panose="020B0604020202020204" pitchFamily="34" charset="0"/>
              <a:buChar char="•"/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年來臺陸客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總數較去年同期上半年約成長</a:t>
            </a:r>
            <a:r>
              <a:rPr lang="en-US" altLang="zh-TW" sz="24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3.06%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，下半年負成長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34.72%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，並衝擊各縣市地區觀光發展及購物零售業、旅宿業、遊覽車等相關產業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觀光局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爰依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行政院指示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，自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月起辦理「擴大國內旅遊措施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」。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0213" indent="-342900" algn="just">
              <a:lnSpc>
                <a:spcPts val="4200"/>
              </a:lnSpc>
              <a:buFont typeface="Arial" panose="020B0604020202020204" pitchFamily="34" charset="0"/>
              <a:buChar char="•"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374771" y="4223985"/>
            <a:ext cx="824835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場次研習營</a:t>
            </a:r>
            <a:endParaRPr lang="en-US" altLang="zh-TW" sz="2800" b="1" dirty="0" smtClean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3200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292</a:t>
            </a:r>
            <a:r>
              <a:rPr lang="zh-TW" altLang="en-US" sz="3200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陸團業者完訓並包裝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旅遊行程，輔導之陸團業者佔陸團業者總數</a:t>
            </a:r>
            <a:r>
              <a:rPr lang="en-US" altLang="zh-TW" sz="3200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67%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28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8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條深度旅遊踩線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(2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條穆斯林路線，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條國旅路線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預定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於北、高辦理</a:t>
            </a:r>
            <a:r>
              <a:rPr lang="en-US" altLang="zh-TW" sz="28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8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場產業媒合洽談</a:t>
            </a:r>
            <a:r>
              <a:rPr lang="zh-TW" altLang="en-US" sz="28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</a:t>
            </a:r>
            <a:endParaRPr lang="en-US" altLang="zh-TW" sz="2800" b="1" dirty="0" smtClean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endParaRPr lang="zh-TW" altLang="en-US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標題 1"/>
          <p:cNvSpPr txBox="1">
            <a:spLocks/>
          </p:cNvSpPr>
          <p:nvPr/>
        </p:nvSpPr>
        <p:spPr>
          <a:xfrm>
            <a:off x="323528" y="3573236"/>
            <a:ext cx="8568952" cy="582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TW" altLang="en-US" sz="3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綱要一： 輔導陸團接待業者轉型暨拓源訓練</a:t>
            </a:r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40060" y="239049"/>
            <a:ext cx="7992380" cy="74167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1835696" y="332656"/>
            <a:ext cx="59423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因應陸客縮減之衝擊及效應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7112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圖表 4"/>
          <p:cNvGraphicFramePr/>
          <p:nvPr>
            <p:extLst>
              <p:ext uri="{D42A27DB-BD31-4B8C-83A1-F6EECF244321}">
                <p14:modId xmlns:p14="http://schemas.microsoft.com/office/powerpoint/2010/main" val="1277014064"/>
              </p:ext>
            </p:extLst>
          </p:nvPr>
        </p:nvGraphicFramePr>
        <p:xfrm>
          <a:off x="-3800392" y="3040863"/>
          <a:ext cx="4958176" cy="25182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22" name="群組 104"/>
          <p:cNvGrpSpPr>
            <a:grpSpLocks/>
          </p:cNvGrpSpPr>
          <p:nvPr/>
        </p:nvGrpSpPr>
        <p:grpSpPr bwMode="auto">
          <a:xfrm>
            <a:off x="-180528" y="1196752"/>
            <a:ext cx="5254526" cy="5502323"/>
            <a:chOff x="1177481" y="-749198"/>
            <a:chExt cx="7117462" cy="7594601"/>
          </a:xfrm>
        </p:grpSpPr>
        <p:pic>
          <p:nvPicPr>
            <p:cNvPr id="23" name="圖片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7481" y="-749198"/>
              <a:ext cx="6048375" cy="7594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圓角矩形圖說文字 23"/>
            <p:cNvSpPr/>
            <p:nvPr/>
          </p:nvSpPr>
          <p:spPr>
            <a:xfrm>
              <a:off x="5476806" y="2458188"/>
              <a:ext cx="1935117" cy="632503"/>
            </a:xfrm>
            <a:prstGeom prst="wedgeRoundRectCallout">
              <a:avLst>
                <a:gd name="adj1" fmla="val -60473"/>
                <a:gd name="adj2" fmla="val -49564"/>
                <a:gd name="adj3" fmla="val 16667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花蓮縣</a:t>
              </a:r>
              <a:r>
                <a:rPr lang="en-US" altLang="zh-TW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7.94%</a:t>
              </a:r>
              <a:endParaRPr lang="en-US" altLang="zh-TW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圓角矩形圖說文字 24"/>
            <p:cNvSpPr/>
            <p:nvPr/>
          </p:nvSpPr>
          <p:spPr>
            <a:xfrm>
              <a:off x="5814872" y="835191"/>
              <a:ext cx="1755387" cy="607401"/>
            </a:xfrm>
            <a:prstGeom prst="wedgeRoundRectCallout">
              <a:avLst>
                <a:gd name="adj1" fmla="val -67663"/>
                <a:gd name="adj2" fmla="val -15798"/>
                <a:gd name="adj3" fmla="val 16667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新北市</a:t>
              </a:r>
              <a:r>
                <a:rPr lang="en-US" altLang="zh-TW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5.85%</a:t>
              </a:r>
              <a:endPara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9" name="文字方塊 58"/>
            <p:cNvSpPr txBox="1"/>
            <p:nvPr/>
          </p:nvSpPr>
          <p:spPr>
            <a:xfrm>
              <a:off x="8044718" y="2915457"/>
              <a:ext cx="250225" cy="35046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endParaRPr lang="en-US" altLang="zh-TW" sz="1050" b="1" dirty="0"/>
            </a:p>
          </p:txBody>
        </p:sp>
        <p:sp>
          <p:nvSpPr>
            <p:cNvPr id="29" name="圓角矩形圖說文字 28"/>
            <p:cNvSpPr/>
            <p:nvPr/>
          </p:nvSpPr>
          <p:spPr>
            <a:xfrm>
              <a:off x="5366658" y="4523241"/>
              <a:ext cx="1859199" cy="632503"/>
            </a:xfrm>
            <a:prstGeom prst="wedgeRoundRectCallout">
              <a:avLst>
                <a:gd name="adj1" fmla="val -88928"/>
                <a:gd name="adj2" fmla="val -108387"/>
                <a:gd name="adj3" fmla="val 16667"/>
              </a:avLst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臺東縣</a:t>
              </a:r>
              <a:r>
                <a:rPr lang="en-US" altLang="zh-TW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6.97%</a:t>
              </a:r>
              <a:endPara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0" name="圓角矩形圖說文字 29"/>
            <p:cNvSpPr/>
            <p:nvPr/>
          </p:nvSpPr>
          <p:spPr>
            <a:xfrm>
              <a:off x="1641121" y="4428471"/>
              <a:ext cx="1874173" cy="556130"/>
            </a:xfrm>
            <a:prstGeom prst="wedgeRoundRectCallout">
              <a:avLst>
                <a:gd name="adj1" fmla="val 56266"/>
                <a:gd name="adj2" fmla="val -85624"/>
                <a:gd name="adj3" fmla="val 16667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高雄市</a:t>
              </a:r>
              <a:r>
                <a:rPr lang="en-US" altLang="zh-TW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5.85%</a:t>
              </a:r>
              <a:endPara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1" name="圓角矩形圖說文字 30"/>
            <p:cNvSpPr/>
            <p:nvPr/>
          </p:nvSpPr>
          <p:spPr>
            <a:xfrm>
              <a:off x="1510873" y="3265925"/>
              <a:ext cx="1594584" cy="658428"/>
            </a:xfrm>
            <a:prstGeom prst="wedgeRoundRectCallout">
              <a:avLst>
                <a:gd name="adj1" fmla="val 72174"/>
                <a:gd name="adj2" fmla="val -57555"/>
                <a:gd name="adj3" fmla="val 16667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嘉義縣</a:t>
              </a:r>
              <a:r>
                <a:rPr lang="zh-TW" altLang="en-US" sz="1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zh-TW" altLang="en-US" sz="14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市</a:t>
              </a:r>
              <a:r>
                <a:rPr lang="en-US" altLang="zh-TW" sz="14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9.14%</a:t>
              </a:r>
              <a:endPara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" name="圓角矩形圖說文字 35"/>
            <p:cNvSpPr/>
            <p:nvPr/>
          </p:nvSpPr>
          <p:spPr>
            <a:xfrm>
              <a:off x="1600903" y="1926047"/>
              <a:ext cx="2026613" cy="669602"/>
            </a:xfrm>
            <a:prstGeom prst="wedgeRoundRectCallout">
              <a:avLst>
                <a:gd name="adj1" fmla="val 87493"/>
                <a:gd name="adj2" fmla="val 58604"/>
                <a:gd name="adj3" fmla="val 16667"/>
              </a:avLst>
            </a:prstGeom>
            <a:solidFill>
              <a:schemeClr val="accent5">
                <a:lumMod val="5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b="1" u="sng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南投縣</a:t>
              </a:r>
              <a:r>
                <a:rPr lang="en-US" altLang="zh-TW" sz="1400" b="1" u="sng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18.14%</a:t>
              </a:r>
              <a:endPara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62" name="矩形 61"/>
          <p:cNvSpPr/>
          <p:nvPr/>
        </p:nvSpPr>
        <p:spPr>
          <a:xfrm>
            <a:off x="179512" y="1124744"/>
            <a:ext cx="4359482" cy="648809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國旅行程集中於受創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縣市創造商機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5" name="圓角矩形圖說文字 64"/>
          <p:cNvSpPr/>
          <p:nvPr/>
        </p:nvSpPr>
        <p:spPr bwMode="auto">
          <a:xfrm>
            <a:off x="161758" y="5760287"/>
            <a:ext cx="1361753" cy="480273"/>
          </a:xfrm>
          <a:prstGeom prst="wedgeRoundRectCallout">
            <a:avLst>
              <a:gd name="adj1" fmla="val 72313"/>
              <a:gd name="adj2" fmla="val -16766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屏東縣</a:t>
            </a:r>
            <a:r>
              <a:rPr lang="en-US" altLang="zh-TW" sz="1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6.07%</a:t>
            </a:r>
            <a:endParaRPr lang="en-US" altLang="zh-TW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圓角矩形圖說文字 32"/>
          <p:cNvSpPr/>
          <p:nvPr/>
        </p:nvSpPr>
        <p:spPr bwMode="auto">
          <a:xfrm>
            <a:off x="730263" y="2153936"/>
            <a:ext cx="1297495" cy="381426"/>
          </a:xfrm>
          <a:prstGeom prst="wedgeRoundRectCallout">
            <a:avLst>
              <a:gd name="adj1" fmla="val 86554"/>
              <a:gd name="adj2" fmla="val -7751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</a:t>
            </a:r>
            <a:r>
              <a:rPr lang="en-US" altLang="zh-TW" sz="1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3.08%</a:t>
            </a:r>
            <a:endParaRPr lang="en-US" altLang="zh-TW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3811" y="6484694"/>
            <a:ext cx="43082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註</a:t>
            </a: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百分比係以團數計，統計日期截至</a:t>
            </a: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12/16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58" y="259624"/>
            <a:ext cx="8874738" cy="704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1259632" y="288613"/>
            <a:ext cx="71096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綱要二：補助</a:t>
            </a:r>
            <a:r>
              <a:rPr lang="zh-TW" alt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旅行業辦理國內旅遊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A8B6F-E3BB-4584-8BED-54A5F00B8604}" type="slidenum">
              <a:rPr lang="en-US" altLang="zh-TW" smtClean="0">
                <a:solidFill>
                  <a:prstClr val="black"/>
                </a:solidFill>
              </a:rPr>
              <a:pPr/>
              <a:t>2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626786" y="1406672"/>
            <a:ext cx="4481718" cy="2166344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參團旅客達</a:t>
            </a:r>
            <a:r>
              <a:rPr lang="en-US" altLang="zh-TW" sz="28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17</a:t>
            </a:r>
            <a:r>
              <a:rPr lang="zh-TW" altLang="en-US" sz="28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r>
              <a:rPr lang="en-US" altLang="zh-TW" sz="28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9,829</a:t>
            </a:r>
            <a:r>
              <a:rPr lang="zh-TW" altLang="en-US" sz="28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人次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sz="20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申請補助金額達</a:t>
            </a:r>
            <a:r>
              <a:rPr lang="en-US" altLang="zh-TW" sz="2800" b="1" dirty="0" smtClean="0">
                <a:solidFill>
                  <a:srgbClr val="9B136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800" b="1" dirty="0" smtClean="0">
                <a:solidFill>
                  <a:srgbClr val="9B136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en-US" altLang="zh-TW" sz="2800" b="1" dirty="0" smtClean="0">
                <a:solidFill>
                  <a:srgbClr val="9B136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3647</a:t>
            </a:r>
            <a:r>
              <a:rPr lang="zh-TW" altLang="en-US" sz="2800" b="1" dirty="0" smtClean="0">
                <a:solidFill>
                  <a:srgbClr val="9B136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endParaRPr lang="en-US" altLang="zh-TW" sz="2800" b="1" dirty="0">
              <a:solidFill>
                <a:srgbClr val="9B136A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帶動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約</a:t>
            </a:r>
            <a:r>
              <a:rPr lang="en-US" altLang="zh-TW" sz="28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28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en-US" altLang="zh-TW" sz="28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700</a:t>
            </a:r>
            <a:r>
              <a:rPr lang="zh-TW" altLang="en-US" sz="28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萬元商機</a:t>
            </a:r>
            <a:endParaRPr lang="zh-TW" altLang="en-US" sz="28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4553083" y="4093329"/>
            <a:ext cx="455542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567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家旅行業者包裝國內旅遊行程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總出團量達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5,174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行程安排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至受衝擊之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縣市達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78.51%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日遊者佔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32.06%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日遊以上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67.64%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生態旅遊比例達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53.5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%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鄰里社區招攬旅遊比例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達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41.82%</a:t>
            </a:r>
          </a:p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8600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C:\Users\wlchen\Desktop\圖片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225" r="816" b="5042"/>
          <a:stretch>
            <a:fillRect/>
          </a:stretch>
        </p:blipFill>
        <p:spPr bwMode="auto">
          <a:xfrm>
            <a:off x="34925" y="6473651"/>
            <a:ext cx="91440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88" y="245510"/>
            <a:ext cx="1205111" cy="1205111"/>
          </a:xfrm>
          <a:prstGeom prst="rect">
            <a:avLst/>
          </a:prstGeom>
        </p:spPr>
      </p:pic>
      <p:sp>
        <p:nvSpPr>
          <p:cNvPr id="14" name="五邊形 13"/>
          <p:cNvSpPr/>
          <p:nvPr/>
        </p:nvSpPr>
        <p:spPr>
          <a:xfrm rot="10800000">
            <a:off x="1538048" y="405899"/>
            <a:ext cx="7503392" cy="829028"/>
          </a:xfrm>
          <a:prstGeom prst="homePlate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5" name="標題 1"/>
          <p:cNvSpPr txBox="1">
            <a:spLocks/>
          </p:cNvSpPr>
          <p:nvPr/>
        </p:nvSpPr>
        <p:spPr>
          <a:xfrm>
            <a:off x="2555776" y="529283"/>
            <a:ext cx="5264651" cy="5822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TW" altLang="en-US" sz="32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綱要三：</a:t>
            </a:r>
            <a:r>
              <a:rPr lang="zh-TW" altLang="en-US" sz="32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整合</a:t>
            </a:r>
            <a:r>
              <a:rPr lang="zh-TW" altLang="en-US" sz="32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行銷宣傳推廣</a:t>
            </a:r>
            <a:endParaRPr lang="zh-TW" altLang="en-US" sz="3200" b="1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8143868" y="6500810"/>
            <a:ext cx="1000132" cy="357190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52678" y="1449358"/>
            <a:ext cx="885582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</a:t>
            </a:r>
            <a:r>
              <a:rPr lang="zh-TW" altLang="en-US" sz="32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綠色生態</a:t>
            </a:r>
            <a:r>
              <a:rPr lang="en-US" altLang="zh-TW" sz="32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lang="zh-TW" altLang="en-US" sz="32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電子票證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為行銷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主軸，採用</a:t>
            </a:r>
            <a:r>
              <a:rPr lang="zh-TW" altLang="en-US" sz="32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多元行銷方式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露出活動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內容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整合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全臺各地方縣市政府資源並</a:t>
            </a:r>
            <a:r>
              <a:rPr lang="zh-TW" altLang="en-US" sz="32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提供行程優惠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誘因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zh-TW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zh-TW" altLang="en-US" dirty="0"/>
          </a:p>
        </p:txBody>
      </p:sp>
      <p:sp>
        <p:nvSpPr>
          <p:cNvPr id="18" name="文字方塊 17"/>
          <p:cNvSpPr txBox="1"/>
          <p:nvPr/>
        </p:nvSpPr>
        <p:spPr>
          <a:xfrm>
            <a:off x="163488" y="3923759"/>
            <a:ext cx="885582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加強跨部會合作，共同推動國內旅遊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輔導產業轉型與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升級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持續輔導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陸團接待業者轉型暨拓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源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針對旅行業</a:t>
            </a:r>
            <a:r>
              <a:rPr lang="zh-TW" altLang="en-US" sz="2400" b="1" dirty="0" smtClean="0">
                <a:solidFill>
                  <a:srgbClr val="FF5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進行</a:t>
            </a:r>
            <a:r>
              <a:rPr lang="zh-TW" altLang="en-US" sz="2400" b="1" dirty="0">
                <a:solidFill>
                  <a:srgbClr val="FF5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品牌診斷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，提出企業品牌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策略規劃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導遊考試變革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，加速新住民及僑外留學生投入觀光產業職場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endParaRPr lang="en-US" altLang="zh-TW" sz="3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zh-TW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280888" y="3058160"/>
            <a:ext cx="8467575" cy="74167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2428333" y="3136611"/>
            <a:ext cx="4502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後續國內旅遊發展策略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7975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1732</TotalTime>
  <Words>389</Words>
  <Application>Microsoft Office PowerPoint</Application>
  <PresentationFormat>如螢幕大小 (4:3)</PresentationFormat>
  <Paragraphs>49</Paragraphs>
  <Slides>3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3</vt:i4>
      </vt:variant>
    </vt:vector>
  </HeadingPairs>
  <TitlesOfParts>
    <vt:vector size="5" baseType="lpstr">
      <vt:lpstr>Office 佈景主題</vt:lpstr>
      <vt:lpstr>1_HDOfficeLightV0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擴大國內旅遊措施-目前辦理情形</dc:title>
  <dc:creator>劉彥妤</dc:creator>
  <cp:lastModifiedBy>劉彥妤</cp:lastModifiedBy>
  <cp:revision>188</cp:revision>
  <cp:lastPrinted>2016-12-21T05:58:09Z</cp:lastPrinted>
  <dcterms:created xsi:type="dcterms:W3CDTF">2016-12-15T12:03:09Z</dcterms:created>
  <dcterms:modified xsi:type="dcterms:W3CDTF">2016-12-21T07:19:14Z</dcterms:modified>
</cp:coreProperties>
</file>