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63" r:id="rId2"/>
    <p:sldId id="265" r:id="rId3"/>
    <p:sldId id="257" r:id="rId4"/>
  </p:sldIdLst>
  <p:sldSz cx="9906000" cy="6858000" type="A4"/>
  <p:notesSz cx="9928225" cy="6797675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2CD"/>
    <a:srgbClr val="ECEAE8"/>
    <a:srgbClr val="CC6600"/>
    <a:srgbClr val="33CC33"/>
    <a:srgbClr val="CCFF33"/>
    <a:srgbClr val="00CC99"/>
    <a:srgbClr val="D9EDEF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4" autoAdjust="0"/>
    <p:restoredTop sz="94660"/>
  </p:normalViewPr>
  <p:slideViewPr>
    <p:cSldViewPr>
      <p:cViewPr>
        <p:scale>
          <a:sx n="99" d="100"/>
          <a:sy n="99" d="100"/>
        </p:scale>
        <p:origin x="-600" y="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DB293-F41C-426D-B1E9-F410A5FFB632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1C516-0B65-4107-BEFB-C23F4BCA9BF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1320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594" y="0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295DE-FE98-4361-8B21-F6C02F29B073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306763" y="849313"/>
            <a:ext cx="3314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360" y="3271667"/>
            <a:ext cx="7943507" cy="26760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378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594" y="6456378"/>
            <a:ext cx="4303313" cy="3412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FD982-3DCF-4E01-B429-9DC922D28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600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905001"/>
            <a:ext cx="817245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4572000"/>
            <a:ext cx="700024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F0ACE-8AB0-4CB7-AD1F-F1452225DC84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B339E-BA7B-4D56-9C7F-738E8B261FF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5486400"/>
            <a:ext cx="8297994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3852863"/>
            <a:ext cx="6646994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B5A76-395A-4A37-ACE9-4F7E19A273A3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536192"/>
            <a:ext cx="39624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7900" y="1536192"/>
            <a:ext cx="39624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5671A-E5FA-4B73-A191-014A87343E6E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39624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3962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7900" y="1535113"/>
            <a:ext cx="39624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7900" y="2174875"/>
            <a:ext cx="3962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91F08-2E67-4EF2-BE3F-EFD81E61FC6C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7613-2419-40F7-B84D-BBF9A1B9173F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4E4A9-E532-40AD-8287-4A50B0C168C8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1" y="5495544"/>
            <a:ext cx="84201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0199" y="6096000"/>
            <a:ext cx="84201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C324-1C51-4F6C-B147-2346DDDB1B8A}" type="slidenum">
              <a:rPr lang="en-US" altLang="ja-JP" smtClean="0"/>
              <a:pPr/>
              <a:t>‹#›</a:t>
            </a:fld>
            <a:endParaRPr lang="en-US" altLang="ja-JP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30200" y="381000"/>
            <a:ext cx="8420100" cy="49428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898" y="5495278"/>
            <a:ext cx="84201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6305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6898" y="6096000"/>
            <a:ext cx="84201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9EDDD6-769F-42BC-87DD-904B027319E7}" type="slidenum">
              <a:rPr lang="en-US" altLang="ja-JP" smtClean="0"/>
              <a:pPr/>
              <a:t>‹#›</a:t>
            </a:fld>
            <a:endParaRPr lang="en-US" altLang="ja-JP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28B8D-483D-4A75-8D24-9E309875FA7F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898650" cy="5851525"/>
          </a:xfrm>
        </p:spPr>
        <p:txBody>
          <a:bodyPr vert="eaVert" anchor="b" anchorCtr="0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2A569-E95B-423C-9496-1E78F837F443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55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255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63050" y="0"/>
            <a:ext cx="7429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163050" y="5486400"/>
            <a:ext cx="74295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2770" y="5648960"/>
            <a:ext cx="59436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A02AA97-AB33-4649-A751-0CE90C47C1BD}" type="slidenum">
              <a:rPr lang="en-US" altLang="ja-JP" smtClean="0"/>
              <a:pPr/>
              <a:t>‹#›</a:t>
            </a:fld>
            <a:endParaRPr lang="en-US" altLang="ja-JP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8317790" y="4033520"/>
            <a:ext cx="2367281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altLang="ja-JP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8282231" y="1630680"/>
            <a:ext cx="2438399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1968" y="404664"/>
            <a:ext cx="8297994" cy="1168400"/>
          </a:xfrm>
        </p:spPr>
        <p:txBody>
          <a:bodyPr/>
          <a:lstStyle/>
          <a:p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我國在</a:t>
            </a:r>
            <a:r>
              <a:rPr lang="en-US" altLang="zh-TW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APG</a:t>
            </a:r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相互評鑑現況</a:t>
            </a:r>
            <a:r>
              <a:rPr lang="en-US" altLang="zh-TW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/>
            </a:r>
            <a:br>
              <a:rPr lang="en-US" altLang="zh-TW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</a:br>
            <a:r>
              <a:rPr lang="zh-TW" altLang="en-US" dirty="0"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                     ─</a:t>
            </a:r>
            <a:r>
              <a:rPr lang="zh-TW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我國逐年退步</a:t>
            </a:r>
            <a:endParaRPr lang="zh-TW" altLang="en-US" sz="2800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1286592" y="1233794"/>
            <a:ext cx="2418269" cy="4104456"/>
          </a:xfrm>
          <a:prstGeom prst="triangle">
            <a:avLst/>
          </a:prstGeom>
          <a:solidFill>
            <a:srgbClr val="C7E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>
            <a:off x="1208584" y="2397372"/>
            <a:ext cx="3432381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>
            <a:off x="1208584" y="3933056"/>
            <a:ext cx="356191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1806164" y="1701972"/>
            <a:ext cx="1248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+mj-ea"/>
                <a:ea typeface="+mj-ea"/>
              </a:rPr>
              <a:t>通過</a:t>
            </a:r>
            <a:endParaRPr lang="zh-TW" altLang="en-US" sz="2400" dirty="0"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498162" y="2924944"/>
            <a:ext cx="200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+mj-ea"/>
                <a:ea typeface="+mj-ea"/>
              </a:rPr>
              <a:t>一般追蹤</a:t>
            </a:r>
            <a:endParaRPr lang="zh-TW" altLang="en-US" sz="2400" dirty="0">
              <a:latin typeface="+mj-ea"/>
              <a:ea typeface="+mj-ea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527779" y="4398494"/>
            <a:ext cx="200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+mj-ea"/>
                <a:ea typeface="+mj-ea"/>
              </a:rPr>
              <a:t>加強追蹤</a:t>
            </a:r>
            <a:endParaRPr lang="zh-TW" altLang="en-US" sz="2400" dirty="0">
              <a:latin typeface="+mj-ea"/>
              <a:ea typeface="+mj-ea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241032" y="2555611"/>
            <a:ext cx="38224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我國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(96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r>
              <a:rPr lang="zh-TW" altLang="en-US" dirty="0" smtClean="0"/>
              <a:t>、庫克群島、印尼、諾魯、尼泊爾、紐埃、巴基斯坦、帛琉、菲律賓、馬歇爾群島、所羅門群島、東加、越南、東帝汶、汶萊</a:t>
            </a:r>
            <a:endParaRPr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5313040" y="4306162"/>
            <a:ext cx="3822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我國</a:t>
            </a:r>
            <a:r>
              <a:rPr lang="en-US" altLang="zh-TW" dirty="0" smtClean="0">
                <a:solidFill>
                  <a:srgbClr val="FF0000"/>
                </a:solidFill>
              </a:rPr>
              <a:t>(100</a:t>
            </a:r>
            <a:r>
              <a:rPr lang="zh-TW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r>
              <a:rPr lang="zh-TW" altLang="en-US" dirty="0" smtClean="0"/>
              <a:t>、阿富汗、寮國、緬甸、巴布紐雅幾內亞、馬爾地夫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B5A76-395A-4A37-ACE9-4F7E19A273A3}" type="slidenum">
              <a:rPr lang="en-US" altLang="ja-JP" smtClean="0"/>
              <a:pPr/>
              <a:t>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891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2480" y="332656"/>
            <a:ext cx="8297994" cy="1168400"/>
          </a:xfrm>
        </p:spPr>
        <p:txBody>
          <a:bodyPr/>
          <a:lstStyle/>
          <a:p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第三輪相互評鑑之因應─效能執行面</a:t>
            </a:r>
            <a:endParaRPr lang="zh-TW" altLang="en-US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904" y="4052637"/>
            <a:ext cx="4893721" cy="196301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653425" y="1188055"/>
            <a:ext cx="59766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一、後續子法制定、宣導及講習等配套措施</a:t>
            </a:r>
            <a:endParaRPr lang="en-US" altLang="zh-TW" sz="2000" dirty="0" smtClean="0"/>
          </a:p>
          <a:p>
            <a:r>
              <a:rPr lang="zh-TW" altLang="en-US" sz="2000" dirty="0" smtClean="0"/>
              <a:t>         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法務部持續推動相關宣導講習，刻正制訂相關</a:t>
            </a:r>
            <a:endParaRPr lang="en-US" altLang="zh-TW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授權子法、辦理洗錢防制訓練與證照課程</a:t>
            </a:r>
            <a:endParaRPr lang="en-US" altLang="zh-TW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TW" altLang="en-US" sz="2000" dirty="0" smtClean="0"/>
              <a:t>二、跨部會協調</a:t>
            </a:r>
            <a:endParaRPr lang="en-US" altLang="zh-TW" sz="2000" dirty="0" smtClean="0"/>
          </a:p>
          <a:p>
            <a:r>
              <a:rPr lang="zh-TW" altLang="en-US" sz="2000" dirty="0"/>
              <a:t> </a:t>
            </a:r>
            <a:r>
              <a:rPr lang="zh-TW" altLang="en-US" sz="2000" dirty="0" smtClean="0"/>
              <a:t>        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法務部協調各部會薦派評鑑員，並將協調各部</a:t>
            </a:r>
            <a:endParaRPr lang="en-US" altLang="zh-TW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會推派因應評鑑加強輔導名單進行訓練</a:t>
            </a:r>
            <a:endParaRPr lang="en-US" altLang="zh-TW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TW" altLang="en-US" sz="2000" dirty="0" smtClean="0"/>
              <a:t>三、國際參與及合作</a:t>
            </a:r>
            <a:endParaRPr lang="en-US" altLang="zh-TW" sz="2000" dirty="0" smtClean="0"/>
          </a:p>
          <a:p>
            <a:r>
              <a:rPr lang="zh-TW" altLang="en-US" sz="2000" dirty="0"/>
              <a:t> </a:t>
            </a:r>
            <a:r>
              <a:rPr lang="zh-TW" altLang="en-US" sz="2000" dirty="0" smtClean="0"/>
              <a:t>        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法務部積極要求參與亞太防制洗錢組織相關會</a:t>
            </a:r>
            <a:endParaRPr lang="en-US" altLang="zh-TW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議主辦權、爭取評鑑盟友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B5A76-395A-4A37-ACE9-4F7E19A273A3}" type="slidenum">
              <a:rPr lang="en-US" altLang="ja-JP" smtClean="0"/>
              <a:pPr/>
              <a:t>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390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0512" y="260648"/>
            <a:ext cx="8297994" cy="1168400"/>
          </a:xfrm>
        </p:spPr>
        <p:txBody>
          <a:bodyPr/>
          <a:lstStyle/>
          <a:p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未來應有作為─成立國家層級專責單位</a:t>
            </a:r>
            <a:r>
              <a:rPr lang="en-US" altLang="zh-TW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(</a:t>
            </a:r>
            <a:r>
              <a:rPr lang="zh-TW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如行政院洗錢防制辦公室</a:t>
            </a:r>
            <a:r>
              <a:rPr lang="en-US" altLang="zh-TW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)</a:t>
            </a:r>
            <a:endParaRPr lang="zh-TW" altLang="en-US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6" y="2335673"/>
            <a:ext cx="1670050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036" y="3863370"/>
            <a:ext cx="2679700" cy="137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243" y="2303229"/>
            <a:ext cx="2190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827" y="3973973"/>
            <a:ext cx="219075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43" y="4499497"/>
            <a:ext cx="107315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390" y="2620591"/>
            <a:ext cx="107315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895" y="2838799"/>
            <a:ext cx="1060450" cy="2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流程圖: 磁碟 4"/>
          <p:cNvSpPr/>
          <p:nvPr/>
        </p:nvSpPr>
        <p:spPr>
          <a:xfrm>
            <a:off x="3558735" y="2205256"/>
            <a:ext cx="2694655" cy="1267087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</a:t>
            </a:r>
            <a:r>
              <a:rPr lang="zh-TW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部會</a:t>
            </a:r>
            <a:endParaRPr lang="en-US" altLang="zh-TW" b="1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</a:t>
            </a:r>
            <a:r>
              <a:rPr lang="zh-TW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部會決策工作會議</a:t>
            </a:r>
            <a:endParaRPr lang="zh-TW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ja-JP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B5A76-395A-4A37-ACE9-4F7E19A273A3}" type="slidenum">
              <a:rPr lang="en-US" altLang="ja-JP" smtClean="0"/>
              <a:pPr/>
              <a:t>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392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鄰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相鄰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156</TotalTime>
  <Words>203</Words>
  <Application>Microsoft Office PowerPoint</Application>
  <PresentationFormat>A4 紙張 (210x297 公釐)</PresentationFormat>
  <Paragraphs>22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相鄰</vt:lpstr>
      <vt:lpstr>我國在APG相互評鑑現況                       ─我國逐年退步</vt:lpstr>
      <vt:lpstr>第三輪相互評鑑之因應─效能執行面</vt:lpstr>
      <vt:lpstr>未來應有作為─成立國家層級專責單位(如行政院洗錢防制辦公室)</vt:lpstr>
    </vt:vector>
  </TitlesOfParts>
  <Company>MOJ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洗錢防制法修正通過後之因應配套及亟待推動事項</dc:title>
  <dc:creator>MOJ</dc:creator>
  <cp:lastModifiedBy>MOJ</cp:lastModifiedBy>
  <cp:revision>23</cp:revision>
  <cp:lastPrinted>2017-01-03T10:29:35Z</cp:lastPrinted>
  <dcterms:created xsi:type="dcterms:W3CDTF">2017-01-03T03:29:26Z</dcterms:created>
  <dcterms:modified xsi:type="dcterms:W3CDTF">2017-01-03T10:31:25Z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TC011946131028</vt:lpwstr>
  </property>
</Properties>
</file>