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3" r:id="rId2"/>
    <p:sldMasterId id="2147483698" r:id="rId3"/>
    <p:sldMasterId id="2147483731" r:id="rId4"/>
    <p:sldMasterId id="2147483744" r:id="rId5"/>
    <p:sldMasterId id="2147483769" r:id="rId6"/>
    <p:sldMasterId id="2147483977" r:id="rId7"/>
  </p:sldMasterIdLst>
  <p:notesMasterIdLst>
    <p:notesMasterId r:id="rId27"/>
  </p:notesMasterIdLst>
  <p:handoutMasterIdLst>
    <p:handoutMasterId r:id="rId28"/>
  </p:handoutMasterIdLst>
  <p:sldIdLst>
    <p:sldId id="347" r:id="rId8"/>
    <p:sldId id="387" r:id="rId9"/>
    <p:sldId id="514" r:id="rId10"/>
    <p:sldId id="438" r:id="rId11"/>
    <p:sldId id="446" r:id="rId12"/>
    <p:sldId id="532" r:id="rId13"/>
    <p:sldId id="523" r:id="rId14"/>
    <p:sldId id="531" r:id="rId15"/>
    <p:sldId id="520" r:id="rId16"/>
    <p:sldId id="515" r:id="rId17"/>
    <p:sldId id="522" r:id="rId18"/>
    <p:sldId id="441" r:id="rId19"/>
    <p:sldId id="518" r:id="rId20"/>
    <p:sldId id="529" r:id="rId21"/>
    <p:sldId id="517" r:id="rId22"/>
    <p:sldId id="526" r:id="rId23"/>
    <p:sldId id="533" r:id="rId24"/>
    <p:sldId id="495" r:id="rId25"/>
    <p:sldId id="496" r:id="rId26"/>
  </p:sldIdLst>
  <p:sldSz cx="9144000" cy="6858000" type="screen4x3"/>
  <p:notesSz cx="6797675" cy="992822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99"/>
    <a:srgbClr val="FFD961"/>
    <a:srgbClr val="FFBE7D"/>
    <a:srgbClr val="008000"/>
    <a:srgbClr val="009900"/>
    <a:srgbClr val="FFFF66"/>
    <a:srgbClr val="FFE389"/>
    <a:srgbClr val="FFE8B9"/>
    <a:srgbClr val="FFF1D5"/>
    <a:srgbClr val="FFCC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39" autoAdjust="0"/>
    <p:restoredTop sz="99768" autoAdjust="0"/>
  </p:normalViewPr>
  <p:slideViewPr>
    <p:cSldViewPr>
      <p:cViewPr>
        <p:scale>
          <a:sx n="75" d="100"/>
          <a:sy n="75" d="100"/>
        </p:scale>
        <p:origin x="-952" y="-52"/>
      </p:cViewPr>
      <p:guideLst>
        <p:guide orient="horz" pos="4319"/>
        <p:guide pos="2880"/>
      </p:guideLst>
    </p:cSldViewPr>
  </p:slideViewPr>
  <p:outlineViewPr>
    <p:cViewPr>
      <p:scale>
        <a:sx n="33" d="100"/>
        <a:sy n="33" d="100"/>
      </p:scale>
      <p:origin x="0" y="120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0" d="100"/>
        <a:sy n="180" d="100"/>
      </p:scale>
      <p:origin x="0" y="5706"/>
    </p:cViewPr>
  </p:sorterViewPr>
  <p:notesViewPr>
    <p:cSldViewPr>
      <p:cViewPr varScale="1">
        <p:scale>
          <a:sx n="79" d="100"/>
          <a:sy n="79" d="100"/>
        </p:scale>
        <p:origin x="-3198" y="-78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20AB3131-0085-40FF-9E81-17AB4665CD8F}" type="datetimeFigureOut">
              <a:rPr lang="zh-TW" altLang="en-US" smtClean="0"/>
              <a:pPr/>
              <a:t>2015/8/6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2975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D9D526C6-044B-4351-A5DE-3CEC5AC293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65846249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48" cy="496332"/>
          </a:xfrm>
          <a:prstGeom prst="rect">
            <a:avLst/>
          </a:prstGeom>
        </p:spPr>
        <p:txBody>
          <a:bodyPr vert="horz" lIns="91294" tIns="45649" rIns="91294" bIns="4564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646" y="0"/>
            <a:ext cx="2945448" cy="496332"/>
          </a:xfrm>
          <a:prstGeom prst="rect">
            <a:avLst/>
          </a:prstGeom>
        </p:spPr>
        <p:txBody>
          <a:bodyPr vert="horz" lIns="91294" tIns="45649" rIns="91294" bIns="4564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7790C1B-DCA0-413E-A2DC-E72BFEC9EA9A}" type="datetimeFigureOut">
              <a:rPr lang="zh-TW" altLang="en-US"/>
              <a:pPr>
                <a:defRPr/>
              </a:pPr>
              <a:t>2015/8/6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9" rIns="91294" bIns="45649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085" y="4715946"/>
            <a:ext cx="5437506" cy="4466988"/>
          </a:xfrm>
          <a:prstGeom prst="rect">
            <a:avLst/>
          </a:prstGeom>
        </p:spPr>
        <p:txBody>
          <a:bodyPr vert="horz" lIns="91294" tIns="45649" rIns="91294" bIns="45649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311"/>
            <a:ext cx="2945448" cy="496331"/>
          </a:xfrm>
          <a:prstGeom prst="rect">
            <a:avLst/>
          </a:prstGeom>
        </p:spPr>
        <p:txBody>
          <a:bodyPr vert="horz" lIns="91294" tIns="45649" rIns="91294" bIns="4564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646" y="9430311"/>
            <a:ext cx="2945448" cy="496331"/>
          </a:xfrm>
          <a:prstGeom prst="rect">
            <a:avLst/>
          </a:prstGeom>
        </p:spPr>
        <p:txBody>
          <a:bodyPr vert="horz" lIns="91294" tIns="45649" rIns="91294" bIns="4564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E098A4E-3348-4436-8B8B-EC068AB2944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44958140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Rectangle 7"/>
          <p:cNvSpPr txBox="1">
            <a:spLocks noGrp="1" noChangeArrowheads="1"/>
          </p:cNvSpPr>
          <p:nvPr/>
        </p:nvSpPr>
        <p:spPr bwMode="auto">
          <a:xfrm>
            <a:off x="3850642" y="9431893"/>
            <a:ext cx="2947033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171" tIns="0" rIns="19171" bIns="0" anchor="b"/>
          <a:lstStyle/>
          <a:p>
            <a:pPr algn="r" eaLnBrk="0" hangingPunct="0"/>
            <a:fld id="{3C502F90-655A-4C5E-A2DB-F583CA51E9DC}" type="slidenum">
              <a:rPr lang="zh-TW" altLang="en-US" sz="1000" i="1">
                <a:solidFill>
                  <a:srgbClr val="000000"/>
                </a:solidFill>
                <a:latin typeface="Times New Roman" pitchFamily="18" charset="0"/>
              </a:rPr>
              <a:pPr algn="r" eaLnBrk="0" hangingPunct="0"/>
              <a:t>1</a:t>
            </a:fld>
            <a:endParaRPr lang="en-US" altLang="zh-TW" sz="1000" i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30275" y="750888"/>
            <a:ext cx="4941888" cy="37084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5198" y="4711189"/>
            <a:ext cx="4987287" cy="4471745"/>
          </a:xfrm>
          <a:noFill/>
        </p:spPr>
        <p:txBody>
          <a:bodyPr wrap="square" lIns="91068" tIns="46334" rIns="91068" bIns="46334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 smtClean="0">
              <a:latin typeface="Arial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E098A4E-3348-4436-8B8B-EC068AB29444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E098A4E-3348-4436-8B8B-EC068AB29444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4392132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dirty="0">
                <a:solidFill>
                  <a:srgbClr val="000000"/>
                </a:solidFill>
                <a:latin typeface="新細明體" panose="02020500000000000000" pitchFamily="18" charset="-120"/>
                <a:cs typeface="新細明體" panose="02020500000000000000" pitchFamily="18" charset="-120"/>
              </a:rPr>
              <a:t>困難與待協助</a:t>
            </a:r>
            <a:r>
              <a:rPr lang="zh-TW" altLang="en-US" dirty="0">
                <a:solidFill>
                  <a:srgbClr val="000000"/>
                </a:solidFill>
                <a:latin typeface="新細明體" panose="02020500000000000000" pitchFamily="18" charset="-120"/>
                <a:cs typeface="新細明體" panose="02020500000000000000" pitchFamily="18" charset="-120"/>
              </a:rPr>
              <a:t>之處：急需</a:t>
            </a:r>
            <a:r>
              <a:rPr lang="zh-TW" altLang="en-US" dirty="0"/>
              <a:t>深化自主研發製造智慧辨識產品與服務之產業生態系統，並建立跨產業商業整合平台服務，如開放、整合電子票證系統，才能提升整體方案價值。此外，建立分潤模式穩定收益，以及掌握當地合作夥伴，方能成功複製營運模式，以整案輸出方式拓展國際市場。加上爭取</a:t>
            </a:r>
            <a:r>
              <a:rPr lang="zh-TW" altLang="zh-TW" dirty="0"/>
              <a:t>國際論壇舉辦權</a:t>
            </a:r>
            <a:r>
              <a:rPr lang="zh-TW" altLang="en-US" dirty="0"/>
              <a:t>，將能</a:t>
            </a:r>
            <a:r>
              <a:rPr lang="zh-TW" altLang="zh-TW" dirty="0"/>
              <a:t>打響國際知名度，創造</a:t>
            </a:r>
            <a:r>
              <a:rPr lang="zh-TW" altLang="en-US" dirty="0"/>
              <a:t>更多國際人士</a:t>
            </a:r>
            <a:r>
              <a:rPr lang="zh-TW" altLang="zh-TW" dirty="0"/>
              <a:t>體驗商機。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383D45-FF67-41E5-A3B5-6BB023BFC2D0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7643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sz="1400" dirty="0">
                <a:solidFill>
                  <a:srgbClr val="000000"/>
                </a:solidFill>
                <a:latin typeface="新細明體" panose="02020500000000000000" pitchFamily="18" charset="-120"/>
                <a:cs typeface="新細明體" panose="02020500000000000000" pitchFamily="18" charset="-120"/>
              </a:rPr>
              <a:t>困難與待協助</a:t>
            </a:r>
            <a:r>
              <a:rPr lang="zh-TW" altLang="en-US" sz="1400" dirty="0">
                <a:solidFill>
                  <a:srgbClr val="000000"/>
                </a:solidFill>
                <a:latin typeface="新細明體" panose="02020500000000000000" pitchFamily="18" charset="-120"/>
                <a:cs typeface="新細明體" panose="02020500000000000000" pitchFamily="18" charset="-120"/>
              </a:rPr>
              <a:t>之處：釐清海外不同新興國家、區域市場多樣化的需求，是業者將整體解決方案做整廠輸出的最大的挑戰，若能透過政府力量協助，委託法人從事先期產業輸出研究與評估，並且找到當地合適合作夥伴，將有非常大之助益。此外，</a:t>
            </a:r>
            <a:r>
              <a:rPr lang="en-US" altLang="zh-TW" sz="1400" dirty="0">
                <a:solidFill>
                  <a:srgbClr val="000000"/>
                </a:solidFill>
                <a:latin typeface="新細明體" panose="02020500000000000000" pitchFamily="18" charset="-120"/>
                <a:cs typeface="新細明體" panose="02020500000000000000" pitchFamily="18" charset="-120"/>
              </a:rPr>
              <a:t>ETC</a:t>
            </a:r>
            <a:r>
              <a:rPr lang="zh-TW" altLang="en-US" sz="1400" dirty="0">
                <a:solidFill>
                  <a:srgbClr val="000000"/>
                </a:solidFill>
                <a:latin typeface="新細明體" panose="02020500000000000000" pitchFamily="18" charset="-120"/>
                <a:cs typeface="新細明體" panose="02020500000000000000" pitchFamily="18" charset="-120"/>
              </a:rPr>
              <a:t>成功案例之國際曝光不足，</a:t>
            </a:r>
            <a:r>
              <a:rPr lang="zh-TW" altLang="en-US" sz="1400" dirty="0"/>
              <a:t>需規劃參加國際論壇如</a:t>
            </a:r>
            <a:r>
              <a:rPr lang="en-US" altLang="zh-TW" sz="1400" dirty="0"/>
              <a:t>IBTTA</a:t>
            </a:r>
            <a:r>
              <a:rPr lang="zh-TW" altLang="en-US" sz="1400" dirty="0"/>
              <a:t>等國際活動，展示</a:t>
            </a:r>
            <a:r>
              <a:rPr lang="en-US" altLang="zh-TW" sz="1400" dirty="0"/>
              <a:t>ETC</a:t>
            </a:r>
            <a:r>
              <a:rPr lang="zh-TW" altLang="en-US" sz="1400" dirty="0"/>
              <a:t>成果爭取更多合作機會。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383D45-FF67-41E5-A3B5-6BB023BFC2D0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0807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19100" y="874713"/>
            <a:ext cx="5837238" cy="4379912"/>
          </a:xfrm>
          <a:ln/>
        </p:spPr>
      </p:sp>
      <p:sp>
        <p:nvSpPr>
          <p:cNvPr id="7885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dirty="0" smtClean="0">
              <a:latin typeface="Arial" panose="020B0604020202020204" pitchFamily="34" charset="0"/>
            </a:endParaRPr>
          </a:p>
        </p:txBody>
      </p:sp>
      <p:sp>
        <p:nvSpPr>
          <p:cNvPr id="7885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556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53683" indent="-289879" defTabSz="919556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59510" indent="-231900" defTabSz="919556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23311" indent="-231900" defTabSz="919556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87115" indent="-231900" defTabSz="919556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50919" indent="-231900" algn="ctr" defTabSz="919556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3014722" indent="-231900" algn="ctr" defTabSz="919556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78526" indent="-231900" algn="ctr" defTabSz="919556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942330" indent="-231900" algn="ctr" defTabSz="919556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AF6BDA3B-2125-4714-B476-FCDC99E4C2DB}" type="slidenum">
              <a:rPr lang="zh-TW" altLang="en-US" sz="1100">
                <a:solidFill>
                  <a:srgbClr val="000000"/>
                </a:solidFill>
              </a:rPr>
              <a:pPr eaLnBrk="1" hangingPunct="1"/>
              <a:t>9</a:t>
            </a:fld>
            <a:endParaRPr lang="en-US" altLang="zh-TW" sz="11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77381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307">
              <a:defRPr/>
            </a:pPr>
            <a:r>
              <a:rPr lang="zh-TW" altLang="zh-TW" sz="1400" dirty="0"/>
              <a:t>在</a:t>
            </a:r>
            <a:r>
              <a:rPr lang="zh-TW" altLang="en-US" sz="1400" dirty="0"/>
              <a:t>智慧節能</a:t>
            </a:r>
            <a:r>
              <a:rPr lang="zh-TW" altLang="zh-TW" sz="1400" dirty="0"/>
              <a:t>領域</a:t>
            </a:r>
            <a:r>
              <a:rPr lang="zh-TW" altLang="en-US" sz="1400" dirty="0"/>
              <a:t>的國際發展趨勢方面，</a:t>
            </a:r>
            <a:r>
              <a:rPr lang="zh-TW" altLang="zh-TW" sz="1400" dirty="0"/>
              <a:t>目前由於城市面臨能源短缺化、人口高齡化及住宅空巢化之挑戰</a:t>
            </a:r>
            <a:r>
              <a:rPr lang="zh-TW" altLang="en-US" sz="1400" dirty="0"/>
              <a:t>；</a:t>
            </a:r>
            <a:r>
              <a:rPr lang="zh-TW" altLang="zh-TW" sz="1400" dirty="0"/>
              <a:t>因此，智慧化節能與安全</a:t>
            </a:r>
            <a:r>
              <a:rPr lang="zh-TW" altLang="en-US" sz="1400" dirty="0"/>
              <a:t>已成為先進國家智慧城市的推動主軸之一。</a:t>
            </a:r>
            <a:endParaRPr lang="en-US" altLang="zh-TW" sz="1400" dirty="0"/>
          </a:p>
          <a:p>
            <a:pPr defTabSz="914307">
              <a:defRPr/>
            </a:pPr>
            <a:endParaRPr lang="en-US" altLang="zh-TW" sz="1400" dirty="0"/>
          </a:p>
          <a:p>
            <a:pPr defTabSz="914307">
              <a:defRPr/>
            </a:pPr>
            <a:r>
              <a:rPr lang="zh-TW" altLang="en-US" sz="1400" dirty="0"/>
              <a:t>主要推動的國家包含</a:t>
            </a:r>
            <a:r>
              <a:rPr lang="zh-TW" altLang="zh-TW" sz="1400" dirty="0"/>
              <a:t>美國、日本、</a:t>
            </a:r>
            <a:r>
              <a:rPr lang="zh-TW" altLang="en-US" sz="1400" dirty="0"/>
              <a:t>英國等國；應用個案</a:t>
            </a:r>
            <a:r>
              <a:rPr lang="zh-TW" altLang="zh-TW" sz="1400" dirty="0"/>
              <a:t>如</a:t>
            </a:r>
            <a:r>
              <a:rPr lang="zh-TW" altLang="en-US" sz="1400" dirty="0"/>
              <a:t>在英國</a:t>
            </a:r>
            <a:r>
              <a:rPr lang="en-US" altLang="zh-TW" sz="1400" dirty="0"/>
              <a:t>,</a:t>
            </a:r>
            <a:r>
              <a:rPr lang="zh-TW" altLang="en-US" sz="1400" dirty="0"/>
              <a:t>，宣示</a:t>
            </a:r>
            <a:r>
              <a:rPr lang="en-US" altLang="zh-TW" sz="1400" dirty="0"/>
              <a:t>2016</a:t>
            </a:r>
            <a:r>
              <a:rPr lang="zh-TW" altLang="en-US" sz="1400" dirty="0"/>
              <a:t>年以前，</a:t>
            </a:r>
            <a:r>
              <a:rPr lang="en-US" altLang="zh-TW" sz="1400" dirty="0"/>
              <a:t> </a:t>
            </a:r>
            <a:r>
              <a:rPr lang="zh-TW" altLang="en-US" sz="1400" dirty="0"/>
              <a:t>所有新建物必須達到國家節能標準，</a:t>
            </a:r>
            <a:r>
              <a:rPr lang="zh-TW" altLang="en-US" sz="1600" dirty="0">
                <a:latin typeface="標楷體" pitchFamily="65" charset="-120"/>
                <a:ea typeface="標楷體" pitchFamily="65" charset="-120"/>
              </a:rPr>
              <a:t>並擬定稅制配套優惠；針對電力、建築物、工業、交通運輸部門提出規定及輔助，</a:t>
            </a:r>
            <a:r>
              <a:rPr lang="zh-TW" altLang="en-US" sz="16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以期</a:t>
            </a:r>
            <a:r>
              <a:rPr lang="en-US" altLang="zh-TW" sz="16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2020</a:t>
            </a:r>
            <a:r>
              <a:rPr lang="zh-TW" altLang="en-US" sz="16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年時較</a:t>
            </a:r>
            <a:r>
              <a:rPr lang="en-US" altLang="zh-TW" sz="16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1990</a:t>
            </a:r>
            <a:r>
              <a:rPr lang="zh-TW" altLang="en-US" sz="16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年碳排放量降低</a:t>
            </a:r>
            <a:r>
              <a:rPr lang="en-US" altLang="zh-TW" sz="16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34%</a:t>
            </a:r>
            <a:r>
              <a:rPr lang="zh-TW" altLang="en-US" sz="16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1600" dirty="0"/>
          </a:p>
          <a:p>
            <a:endParaRPr lang="en-US" altLang="zh-TW" sz="14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F4AD39-4E56-4639-9C20-EB7AE93EE25B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28534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66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6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7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8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pic>
          <p:nvPicPr>
            <p:cNvPr id="9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573518D7-322A-4FBD-9EA6-124C3EA1A8A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714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7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8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9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pic>
          <p:nvPicPr>
            <p:cNvPr id="10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1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1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8BB6AD56-F0DE-4A6F-B3EA-EBC546280A2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9"/>
          <p:cNvGrpSpPr>
            <a:grpSpLocks/>
          </p:cNvGrpSpPr>
          <p:nvPr userDrawn="1"/>
        </p:nvGrpSpPr>
        <p:grpSpPr bwMode="auto">
          <a:xfrm>
            <a:off x="0" y="6350"/>
            <a:ext cx="1854200" cy="469900"/>
            <a:chOff x="0" y="0"/>
            <a:chExt cx="1392" cy="480"/>
          </a:xfrm>
        </p:grpSpPr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9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10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4" cy="151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11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2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pic>
          <p:nvPicPr>
            <p:cNvPr id="12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3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5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FF092401-0771-4798-96D4-699C57BCCEC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3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4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5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6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pic>
          <p:nvPicPr>
            <p:cNvPr id="7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72475" y="6600825"/>
            <a:ext cx="785813" cy="3571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kumimoji="0" sz="1400" b="0">
                <a:solidFill>
                  <a:srgbClr val="000000"/>
                </a:solidFill>
                <a:effectLst/>
                <a:cs typeface="Arial" pitchFamily="34" charset="0"/>
              </a:defRPr>
            </a:lvl1pPr>
          </a:lstStyle>
          <a:p>
            <a:pPr>
              <a:defRPr/>
            </a:pPr>
            <a:fld id="{5A67DA8E-2299-4501-B0AE-3D574EA5C58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7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8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9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pic>
          <p:nvPicPr>
            <p:cNvPr id="10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63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EC1C2AC4-4B8D-4D24-A08B-D576A442E9E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7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8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9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pic>
          <p:nvPicPr>
            <p:cNvPr id="10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9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9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9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6A17C86D-B5B7-4729-8683-E8D3550905B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6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7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8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pic>
          <p:nvPicPr>
            <p:cNvPr id="9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10" y="274640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5F53CCB2-8602-4249-9F37-FE196DBCE8F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D36B20C4-A872-46E6-B47D-90AB3CA0AD1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>
          <a:xfrm>
            <a:off x="3641725" y="6524625"/>
            <a:ext cx="1905000" cy="333375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1200" b="0" i="0">
                <a:latin typeface="+mn-lt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1DA1CE9A-E846-454F-AC37-ADB8E0A895C8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-</a:t>
            </a:r>
          </a:p>
          <a:p>
            <a:pPr>
              <a:defRPr/>
            </a:pPr>
            <a:r>
              <a:rPr lang="en-US" altLang="zh-TW"/>
              <a:t>All Rights Reserved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1003300" y="311150"/>
            <a:ext cx="185738" cy="30797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defTabSz="7620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7620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7620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7620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7620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defRPr/>
            </a:pPr>
            <a:endParaRPr lang="zh-TW" altLang="zh-TW" sz="1400" smtClean="0">
              <a:solidFill>
                <a:prstClr val="black"/>
              </a:solidFill>
              <a:ea typeface="華康隸書體"/>
              <a:cs typeface="華康隸書體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728FB795-5AF0-483C-AE06-071DEC40C1C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4ADBBA4C-A8B5-417D-B86A-EB07763B47C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9C71FD6C-D629-4454-A456-BA1D02B37B9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444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2338" y="1600201"/>
            <a:ext cx="40444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4729E407-92BA-4F08-B238-1361A057EBA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70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70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E21ADC1E-77D2-4C36-8205-5523A163F03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3A1A61BA-7CFD-4362-9BD5-25E0B0EBFC0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659E206A-D1D1-40BA-841B-077A13AF5DE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51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1C0C5D0E-6A60-4B4E-838A-0D107EDC1B2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11F57B01-5B68-4BCA-BBD7-BB048F13C31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92969CAF-635D-4123-9EEA-2D74CD88EE6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31523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2AE0C24F-949D-4568-825F-0F8213B1AE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67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6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7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8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9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24688" y="6519863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2C52C87D-8A07-4C7F-8A9C-B66AA4F8870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715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7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8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9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10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1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1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7024688" y="6519863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2F3FF2B5-5A83-4C7E-9BDC-3DCB86CC2FD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9"/>
          <p:cNvGrpSpPr>
            <a:grpSpLocks/>
          </p:cNvGrpSpPr>
          <p:nvPr userDrawn="1"/>
        </p:nvGrpSpPr>
        <p:grpSpPr bwMode="auto">
          <a:xfrm>
            <a:off x="0" y="6350"/>
            <a:ext cx="1854200" cy="469900"/>
            <a:chOff x="0" y="0"/>
            <a:chExt cx="1392" cy="480"/>
          </a:xfrm>
        </p:grpSpPr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9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10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4" cy="151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11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2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12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3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5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7024688" y="6519863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54DA830D-D6E0-4089-9756-69F7815DD7E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3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4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5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6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7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72475" y="6600825"/>
            <a:ext cx="785813" cy="357188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kumimoji="0" sz="1400" b="0">
                <a:solidFill>
                  <a:srgbClr val="000000"/>
                </a:solidFill>
                <a:effectLst/>
                <a:cs typeface="Arial" pitchFamily="34" charset="0"/>
              </a:defRPr>
            </a:lvl1pPr>
          </a:lstStyle>
          <a:p>
            <a:pPr>
              <a:defRPr/>
            </a:pPr>
            <a:fld id="{B6264456-8E8F-410A-8FD9-F710ADE58F4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7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8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9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10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63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1F0882A9-8C5E-4B94-87DB-FD86E53398C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7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8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9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10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9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9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9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E7475337-AD17-475D-A7CC-FD306F2421B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6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7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8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9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10" y="274640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02254206-A31E-4AC8-B136-4ABB34019D1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C935AC97-9772-49D2-B426-7597116C07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08800"/>
            <a:ext cx="9144000" cy="1008000"/>
          </a:xfrm>
        </p:spPr>
        <p:txBody>
          <a:bodyPr anchor="t" anchorCtr="0">
            <a:noAutofit/>
          </a:bodyPr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9" name="文字版面配置區 8"/>
          <p:cNvSpPr>
            <a:spLocks noGrp="1"/>
          </p:cNvSpPr>
          <p:nvPr>
            <p:ph type="body" sz="quarter" idx="13"/>
          </p:nvPr>
        </p:nvSpPr>
        <p:spPr>
          <a:xfrm>
            <a:off x="72000" y="6650290"/>
            <a:ext cx="3311972" cy="188641"/>
          </a:xfrm>
        </p:spPr>
        <p:txBody>
          <a:bodyPr lIns="0" tIns="0" rIns="0" bIns="0" anchor="ctr" anchorCtr="0">
            <a:normAutofit/>
          </a:bodyPr>
          <a:lstStyle>
            <a:lvl1pPr marL="0" indent="0">
              <a:buFontTx/>
              <a:buNone/>
              <a:defRPr sz="1200" b="0" i="0">
                <a:solidFill>
                  <a:schemeClr val="tx1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="" xmlns:p14="http://schemas.microsoft.com/office/powerpoint/2010/main" val="478002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592A6-11AA-496A-B2D6-540F522357A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1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D4D37-39FD-491E-909D-2E991AC0D63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11823" y="1979613"/>
            <a:ext cx="3516923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469423" y="1979613"/>
            <a:ext cx="3516923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C3180B-02C9-48F8-BAA3-E5F46D890CE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75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75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4AAD9D-A55E-4C00-80C0-F21DE1AF608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66D61-3BB3-4E2E-AB26-E44ADF616E3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9692A6-E980-4C6E-9CAD-0E868566F16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54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5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73517-B8A5-4C1E-A917-82ED1651862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EBA6E-4E07-4E8D-8DE8-9C0033C7ADA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C9F2E-1A18-4106-97CE-84A0F8F227D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192715" y="619125"/>
            <a:ext cx="1793631" cy="547528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10362" y="619125"/>
            <a:ext cx="5241680" cy="547528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77A3D-A716-485C-839C-BA25A9B394E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810360" y="619125"/>
            <a:ext cx="7175988" cy="5475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E9A7F-2F80-4366-A1EE-38F84631052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0358" y="619125"/>
            <a:ext cx="7174523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811823" y="1979613"/>
            <a:ext cx="7174523" cy="4114800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B8F02-A1FB-41E7-AFDF-8B8C0F5426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6A0C9-2652-4E76-A805-DEDCEF43F8E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2AF58-E542-4F93-B0E9-F02BDE8673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11823" y="1979613"/>
            <a:ext cx="3516923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469423" y="1979613"/>
            <a:ext cx="3516923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A68F8E-28BB-4FB0-8217-B8687660C5D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80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80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474AD-ACBE-4D48-8341-9DB834F976C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B5237-933C-486C-B325-B65307EBEF1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50ED7-92EA-4E09-B6FF-D06DEDDF7F2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62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41C48B-5731-417A-84F1-787E1F034FE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4722F-FD74-4839-9AC1-38A6E66D64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730F6-102E-40EF-8ABC-D70BC8E1C25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192715" y="619125"/>
            <a:ext cx="1793631" cy="547528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10362" y="619125"/>
            <a:ext cx="5241680" cy="547528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A518D-1B8B-43E2-805F-60AF207210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810360" y="619125"/>
            <a:ext cx="7175988" cy="5475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9DC86-1332-407A-BB3A-68CDA0E5187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0358" y="619125"/>
            <a:ext cx="7174523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811823" y="1979613"/>
            <a:ext cx="7174523" cy="4114800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2AC4E5-052A-46AC-94EA-A01C3E157C3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hidden">
          <a:xfrm>
            <a:off x="0" y="0"/>
            <a:ext cx="3505200" cy="6858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hidden">
          <a:xfrm>
            <a:off x="66675" y="1690688"/>
            <a:ext cx="9091613" cy="2533650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 userDrawn="1"/>
        </p:nvSpPr>
        <p:spPr bwMode="auto">
          <a:xfrm>
            <a:off x="6350" y="3571875"/>
            <a:ext cx="576263" cy="65563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 userDrawn="1"/>
        </p:nvSpPr>
        <p:spPr bwMode="auto">
          <a:xfrm>
            <a:off x="1103313" y="1676400"/>
            <a:ext cx="576262" cy="642938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 userDrawn="1"/>
        </p:nvSpPr>
        <p:spPr bwMode="auto">
          <a:xfrm>
            <a:off x="528638" y="3568700"/>
            <a:ext cx="585787" cy="641350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" name="Rectangle 7"/>
          <p:cNvSpPr>
            <a:spLocks noChangeArrowheads="1"/>
          </p:cNvSpPr>
          <p:nvPr userDrawn="1"/>
        </p:nvSpPr>
        <p:spPr bwMode="auto">
          <a:xfrm>
            <a:off x="1668463" y="1676400"/>
            <a:ext cx="587375" cy="64293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 userDrawn="1"/>
        </p:nvSpPr>
        <p:spPr bwMode="auto">
          <a:xfrm>
            <a:off x="528638" y="2309813"/>
            <a:ext cx="585787" cy="63341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 userDrawn="1"/>
        </p:nvSpPr>
        <p:spPr bwMode="auto">
          <a:xfrm>
            <a:off x="1103313" y="2309813"/>
            <a:ext cx="576262" cy="63341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2" name="Rectangle 10"/>
          <p:cNvSpPr>
            <a:spLocks noChangeArrowheads="1"/>
          </p:cNvSpPr>
          <p:nvPr userDrawn="1"/>
        </p:nvSpPr>
        <p:spPr bwMode="auto">
          <a:xfrm>
            <a:off x="6350" y="2924175"/>
            <a:ext cx="576263" cy="644525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 userDrawn="1"/>
        </p:nvSpPr>
        <p:spPr bwMode="auto">
          <a:xfrm>
            <a:off x="528638" y="2933700"/>
            <a:ext cx="585787" cy="64452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grpSp>
        <p:nvGrpSpPr>
          <p:cNvPr id="14" name="Group 17"/>
          <p:cNvGrpSpPr>
            <a:grpSpLocks/>
          </p:cNvGrpSpPr>
          <p:nvPr userDrawn="1"/>
        </p:nvGrpSpPr>
        <p:grpSpPr bwMode="auto">
          <a:xfrm>
            <a:off x="-23813" y="44450"/>
            <a:ext cx="2203451" cy="873125"/>
            <a:chOff x="64" y="19"/>
            <a:chExt cx="1825" cy="741"/>
          </a:xfrm>
        </p:grpSpPr>
        <p:sp>
          <p:nvSpPr>
            <p:cNvPr id="15" name="Rectangle 18"/>
            <p:cNvSpPr>
              <a:spLocks noChangeArrowheads="1"/>
            </p:cNvSpPr>
            <p:nvPr userDrawn="1"/>
          </p:nvSpPr>
          <p:spPr bwMode="auto">
            <a:xfrm>
              <a:off x="391" y="96"/>
              <a:ext cx="1498" cy="66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90488" tIns="44450" rIns="90488" bIns="4445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>
                <a:defRPr/>
              </a:pPr>
              <a:r>
                <a:rPr lang="zh-TW" altLang="en-US" sz="1200" smtClean="0">
                  <a:solidFill>
                    <a:srgbClr val="00279F"/>
                  </a:solidFill>
                  <a:latin typeface="標楷體" pitchFamily="65" charset="-120"/>
                  <a:ea typeface="標楷體" pitchFamily="65" charset="-120"/>
                </a:rPr>
                <a:t>經  濟  部  工  業  局           </a:t>
              </a:r>
            </a:p>
            <a:p>
              <a:pPr>
                <a:defRPr/>
              </a:pPr>
              <a:r>
                <a:rPr lang="en-US" altLang="zh-TW" sz="700" b="1" smtClean="0">
                  <a:solidFill>
                    <a:srgbClr val="00279F"/>
                  </a:solidFill>
                  <a:latin typeface="Times New Roman" pitchFamily="18" charset="0"/>
                  <a:ea typeface="華康中楷體"/>
                  <a:cs typeface="華康中楷體"/>
                </a:rPr>
                <a:t>INDUSTRIAL DEVELOPMENT BUREAU                       </a:t>
              </a:r>
            </a:p>
            <a:p>
              <a:pPr>
                <a:defRPr/>
              </a:pPr>
              <a:r>
                <a:rPr lang="en-US" altLang="zh-TW" sz="700" b="1" smtClean="0">
                  <a:solidFill>
                    <a:srgbClr val="00279F"/>
                  </a:solidFill>
                  <a:latin typeface="Times New Roman" pitchFamily="18" charset="0"/>
                  <a:ea typeface="華康中楷體"/>
                  <a:cs typeface="華康中楷體"/>
                </a:rPr>
                <a:t>MINISTRY OF ECONOMIC AFFAIRS</a:t>
              </a:r>
            </a:p>
          </p:txBody>
        </p:sp>
        <p:grpSp>
          <p:nvGrpSpPr>
            <p:cNvPr id="16" name="Group 19"/>
            <p:cNvGrpSpPr>
              <a:grpSpLocks/>
            </p:cNvGrpSpPr>
            <p:nvPr userDrawn="1"/>
          </p:nvGrpSpPr>
          <p:grpSpPr bwMode="auto">
            <a:xfrm>
              <a:off x="96" y="19"/>
              <a:ext cx="349" cy="286"/>
              <a:chOff x="262" y="193"/>
              <a:chExt cx="309" cy="286"/>
            </a:xfrm>
          </p:grpSpPr>
          <p:sp>
            <p:nvSpPr>
              <p:cNvPr id="18" name="Freeform 20"/>
              <p:cNvSpPr>
                <a:spLocks/>
              </p:cNvSpPr>
              <p:nvPr/>
            </p:nvSpPr>
            <p:spPr bwMode="auto">
              <a:xfrm>
                <a:off x="262" y="193"/>
                <a:ext cx="229" cy="284"/>
              </a:xfrm>
              <a:custGeom>
                <a:avLst/>
                <a:gdLst>
                  <a:gd name="T0" fmla="*/ 228 w 229"/>
                  <a:gd name="T1" fmla="*/ 0 h 284"/>
                  <a:gd name="T2" fmla="*/ 76 w 229"/>
                  <a:gd name="T3" fmla="*/ 1 h 284"/>
                  <a:gd name="T4" fmla="*/ 0 w 229"/>
                  <a:gd name="T5" fmla="*/ 140 h 284"/>
                  <a:gd name="T6" fmla="*/ 75 w 229"/>
                  <a:gd name="T7" fmla="*/ 283 h 284"/>
                  <a:gd name="T8" fmla="*/ 75 w 229"/>
                  <a:gd name="T9" fmla="*/ 263 h 284"/>
                  <a:gd name="T10" fmla="*/ 77 w 229"/>
                  <a:gd name="T11" fmla="*/ 249 h 284"/>
                  <a:gd name="T12" fmla="*/ 79 w 229"/>
                  <a:gd name="T13" fmla="*/ 228 h 284"/>
                  <a:gd name="T14" fmla="*/ 83 w 229"/>
                  <a:gd name="T15" fmla="*/ 209 h 284"/>
                  <a:gd name="T16" fmla="*/ 84 w 229"/>
                  <a:gd name="T17" fmla="*/ 204 h 284"/>
                  <a:gd name="T18" fmla="*/ 88 w 229"/>
                  <a:gd name="T19" fmla="*/ 191 h 284"/>
                  <a:gd name="T20" fmla="*/ 92 w 229"/>
                  <a:gd name="T21" fmla="*/ 178 h 284"/>
                  <a:gd name="T22" fmla="*/ 95 w 229"/>
                  <a:gd name="T23" fmla="*/ 170 h 284"/>
                  <a:gd name="T24" fmla="*/ 99 w 229"/>
                  <a:gd name="T25" fmla="*/ 161 h 284"/>
                  <a:gd name="T26" fmla="*/ 98 w 229"/>
                  <a:gd name="T27" fmla="*/ 164 h 284"/>
                  <a:gd name="T28" fmla="*/ 102 w 229"/>
                  <a:gd name="T29" fmla="*/ 155 h 284"/>
                  <a:gd name="T30" fmla="*/ 106 w 229"/>
                  <a:gd name="T31" fmla="*/ 144 h 284"/>
                  <a:gd name="T32" fmla="*/ 116 w 229"/>
                  <a:gd name="T33" fmla="*/ 124 h 284"/>
                  <a:gd name="T34" fmla="*/ 131 w 229"/>
                  <a:gd name="T35" fmla="*/ 100 h 284"/>
                  <a:gd name="T36" fmla="*/ 149 w 229"/>
                  <a:gd name="T37" fmla="*/ 76 h 284"/>
                  <a:gd name="T38" fmla="*/ 175 w 229"/>
                  <a:gd name="T39" fmla="*/ 46 h 284"/>
                  <a:gd name="T40" fmla="*/ 195 w 229"/>
                  <a:gd name="T41" fmla="*/ 28 h 284"/>
                  <a:gd name="T42" fmla="*/ 228 w 229"/>
                  <a:gd name="T43" fmla="*/ 0 h 284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229" h="284">
                    <a:moveTo>
                      <a:pt x="228" y="0"/>
                    </a:moveTo>
                    <a:lnTo>
                      <a:pt x="76" y="1"/>
                    </a:lnTo>
                    <a:lnTo>
                      <a:pt x="0" y="140"/>
                    </a:lnTo>
                    <a:lnTo>
                      <a:pt x="75" y="283"/>
                    </a:lnTo>
                    <a:lnTo>
                      <a:pt x="75" y="263"/>
                    </a:lnTo>
                    <a:lnTo>
                      <a:pt x="77" y="249"/>
                    </a:lnTo>
                    <a:lnTo>
                      <a:pt x="79" y="228"/>
                    </a:lnTo>
                    <a:lnTo>
                      <a:pt x="83" y="209"/>
                    </a:lnTo>
                    <a:lnTo>
                      <a:pt x="84" y="204"/>
                    </a:lnTo>
                    <a:lnTo>
                      <a:pt x="88" y="191"/>
                    </a:lnTo>
                    <a:lnTo>
                      <a:pt x="92" y="178"/>
                    </a:lnTo>
                    <a:lnTo>
                      <a:pt x="95" y="170"/>
                    </a:lnTo>
                    <a:lnTo>
                      <a:pt x="99" y="161"/>
                    </a:lnTo>
                    <a:lnTo>
                      <a:pt x="98" y="164"/>
                    </a:lnTo>
                    <a:lnTo>
                      <a:pt x="102" y="155"/>
                    </a:lnTo>
                    <a:lnTo>
                      <a:pt x="106" y="144"/>
                    </a:lnTo>
                    <a:lnTo>
                      <a:pt x="116" y="124"/>
                    </a:lnTo>
                    <a:lnTo>
                      <a:pt x="131" y="100"/>
                    </a:lnTo>
                    <a:lnTo>
                      <a:pt x="149" y="76"/>
                    </a:lnTo>
                    <a:lnTo>
                      <a:pt x="175" y="46"/>
                    </a:lnTo>
                    <a:lnTo>
                      <a:pt x="195" y="28"/>
                    </a:lnTo>
                    <a:lnTo>
                      <a:pt x="228" y="0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>
                  <a:solidFill>
                    <a:srgbClr val="000000"/>
                  </a:solidFill>
                  <a:latin typeface="Arial" pitchFamily="34" charset="0"/>
                  <a:ea typeface="新細明體" pitchFamily="18" charset="-120"/>
                </a:endParaRPr>
              </a:p>
            </p:txBody>
          </p:sp>
          <p:sp>
            <p:nvSpPr>
              <p:cNvPr id="19" name="Freeform 21"/>
              <p:cNvSpPr>
                <a:spLocks/>
              </p:cNvSpPr>
              <p:nvPr/>
            </p:nvSpPr>
            <p:spPr bwMode="auto">
              <a:xfrm>
                <a:off x="394" y="193"/>
                <a:ext cx="177" cy="286"/>
              </a:xfrm>
              <a:custGeom>
                <a:avLst/>
                <a:gdLst>
                  <a:gd name="T0" fmla="*/ 96 w 176"/>
                  <a:gd name="T1" fmla="*/ 285 h 286"/>
                  <a:gd name="T2" fmla="*/ 175 w 176"/>
                  <a:gd name="T3" fmla="*/ 143 h 286"/>
                  <a:gd name="T4" fmla="*/ 97 w 176"/>
                  <a:gd name="T5" fmla="*/ 0 h 286"/>
                  <a:gd name="T6" fmla="*/ 89 w 176"/>
                  <a:gd name="T7" fmla="*/ 11 h 286"/>
                  <a:gd name="T8" fmla="*/ 76 w 176"/>
                  <a:gd name="T9" fmla="*/ 30 h 286"/>
                  <a:gd name="T10" fmla="*/ 65 w 176"/>
                  <a:gd name="T11" fmla="*/ 49 h 286"/>
                  <a:gd name="T12" fmla="*/ 57 w 176"/>
                  <a:gd name="T13" fmla="*/ 65 h 286"/>
                  <a:gd name="T14" fmla="*/ 46 w 176"/>
                  <a:gd name="T15" fmla="*/ 84 h 286"/>
                  <a:gd name="T16" fmla="*/ 35 w 176"/>
                  <a:gd name="T17" fmla="*/ 106 h 286"/>
                  <a:gd name="T18" fmla="*/ 25 w 176"/>
                  <a:gd name="T19" fmla="*/ 128 h 286"/>
                  <a:gd name="T20" fmla="*/ 15 w 176"/>
                  <a:gd name="T21" fmla="*/ 156 h 286"/>
                  <a:gd name="T22" fmla="*/ 7 w 176"/>
                  <a:gd name="T23" fmla="*/ 184 h 286"/>
                  <a:gd name="T24" fmla="*/ 4 w 176"/>
                  <a:gd name="T25" fmla="*/ 205 h 286"/>
                  <a:gd name="T26" fmla="*/ 1 w 176"/>
                  <a:gd name="T27" fmla="*/ 221 h 286"/>
                  <a:gd name="T28" fmla="*/ 1 w 176"/>
                  <a:gd name="T29" fmla="*/ 239 h 286"/>
                  <a:gd name="T30" fmla="*/ 0 w 176"/>
                  <a:gd name="T31" fmla="*/ 264 h 286"/>
                  <a:gd name="T32" fmla="*/ 0 w 176"/>
                  <a:gd name="T33" fmla="*/ 285 h 286"/>
                  <a:gd name="T34" fmla="*/ 96 w 176"/>
                  <a:gd name="T35" fmla="*/ 285 h 28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76" h="286">
                    <a:moveTo>
                      <a:pt x="96" y="285"/>
                    </a:moveTo>
                    <a:lnTo>
                      <a:pt x="175" y="143"/>
                    </a:lnTo>
                    <a:lnTo>
                      <a:pt x="97" y="0"/>
                    </a:lnTo>
                    <a:lnTo>
                      <a:pt x="89" y="11"/>
                    </a:lnTo>
                    <a:lnTo>
                      <a:pt x="76" y="30"/>
                    </a:lnTo>
                    <a:lnTo>
                      <a:pt x="65" y="49"/>
                    </a:lnTo>
                    <a:lnTo>
                      <a:pt x="57" y="65"/>
                    </a:lnTo>
                    <a:lnTo>
                      <a:pt x="46" y="84"/>
                    </a:lnTo>
                    <a:lnTo>
                      <a:pt x="35" y="106"/>
                    </a:lnTo>
                    <a:lnTo>
                      <a:pt x="25" y="128"/>
                    </a:lnTo>
                    <a:lnTo>
                      <a:pt x="15" y="156"/>
                    </a:lnTo>
                    <a:lnTo>
                      <a:pt x="7" y="184"/>
                    </a:lnTo>
                    <a:lnTo>
                      <a:pt x="4" y="205"/>
                    </a:lnTo>
                    <a:lnTo>
                      <a:pt x="1" y="221"/>
                    </a:lnTo>
                    <a:lnTo>
                      <a:pt x="1" y="239"/>
                    </a:lnTo>
                    <a:lnTo>
                      <a:pt x="0" y="264"/>
                    </a:lnTo>
                    <a:lnTo>
                      <a:pt x="0" y="285"/>
                    </a:lnTo>
                    <a:lnTo>
                      <a:pt x="96" y="285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>
                  <a:solidFill>
                    <a:srgbClr val="000000"/>
                  </a:solidFill>
                  <a:latin typeface="Arial" pitchFamily="34" charset="0"/>
                  <a:ea typeface="新細明體" pitchFamily="18" charset="-120"/>
                </a:endParaRPr>
              </a:p>
            </p:txBody>
          </p:sp>
        </p:grpSp>
        <p:sp>
          <p:nvSpPr>
            <p:cNvPr id="17" name="Rectangle 22"/>
            <p:cNvSpPr>
              <a:spLocks noChangeArrowheads="1"/>
            </p:cNvSpPr>
            <p:nvPr userDrawn="1"/>
          </p:nvSpPr>
          <p:spPr bwMode="auto">
            <a:xfrm>
              <a:off x="64" y="288"/>
              <a:ext cx="379" cy="14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algn="ctr">
                <a:defRPr/>
              </a:pPr>
              <a:r>
                <a:rPr lang="en-US" altLang="zh-TW" sz="1400" b="1" smtClean="0">
                  <a:solidFill>
                    <a:srgbClr val="000000"/>
                  </a:solidFill>
                  <a:latin typeface="Albertus Extra Bold" pitchFamily="18" charset="0"/>
                  <a:ea typeface="華康楷書體W6"/>
                  <a:cs typeface="華康楷書體W6"/>
                </a:rPr>
                <a:t>IDB</a:t>
              </a:r>
              <a:endParaRPr lang="en-US" altLang="zh-TW" sz="1200" smtClean="0">
                <a:solidFill>
                  <a:srgbClr val="000000"/>
                </a:solidFill>
                <a:latin typeface="華康楷書體W6"/>
                <a:ea typeface="華康楷書體W6"/>
                <a:cs typeface="華康楷書體W6"/>
              </a:endParaRPr>
            </a:p>
          </p:txBody>
        </p:sp>
      </p:grpSp>
      <p:sp>
        <p:nvSpPr>
          <p:cNvPr id="20" name="Rectangle 23"/>
          <p:cNvSpPr>
            <a:spLocks noChangeArrowheads="1"/>
          </p:cNvSpPr>
          <p:nvPr userDrawn="1"/>
        </p:nvSpPr>
        <p:spPr bwMode="auto">
          <a:xfrm>
            <a:off x="0" y="1682750"/>
            <a:ext cx="584200" cy="633413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" name="Rectangle 24"/>
          <p:cNvSpPr>
            <a:spLocks noChangeArrowheads="1"/>
          </p:cNvSpPr>
          <p:nvPr userDrawn="1"/>
        </p:nvSpPr>
        <p:spPr bwMode="auto">
          <a:xfrm>
            <a:off x="517525" y="1673225"/>
            <a:ext cx="584200" cy="792163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2" name="Rectangle 25"/>
          <p:cNvSpPr>
            <a:spLocks noChangeArrowheads="1"/>
          </p:cNvSpPr>
          <p:nvPr userDrawn="1"/>
        </p:nvSpPr>
        <p:spPr bwMode="auto">
          <a:xfrm>
            <a:off x="9525" y="2298700"/>
            <a:ext cx="585788" cy="633413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61807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2045683" y="1828800"/>
            <a:ext cx="6945923" cy="2209800"/>
          </a:xfrm>
        </p:spPr>
        <p:txBody>
          <a:bodyPr/>
          <a:lstStyle>
            <a:lvl1pPr>
              <a:defRPr sz="430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61808" name="Rectangle 16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23" name="Rectangle 1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4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5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3F650B44-A311-4EE5-BAF5-03F10B34B93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9B0474BE-1EAB-42FD-A203-0D0E7D01D6D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3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EB35A94F-83B5-4DDA-A2AC-41E750F4DC3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3" y="1341438"/>
            <a:ext cx="4044462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2338" y="1341438"/>
            <a:ext cx="4044462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15E5C407-29C0-43EB-976D-0C87B7BD220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86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86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7D20D47A-7285-48FE-B74D-246D709192D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9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DF5F63ED-2D2F-40DC-B0AE-A1FFCE592E7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18EEC3E3-F6D0-43F2-87D6-66383BF42BB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82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D4564F23-87DA-4F72-A63B-CBF0CCC018C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7B5471A6-A344-4A0B-BBFB-70AA63DE6ED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957E28B0-BDAB-492A-8DFD-9F1AEAFB61C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84377" y="184150"/>
            <a:ext cx="2140927" cy="568325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84150"/>
            <a:ext cx="6286500" cy="56832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F5F41915-36E5-4710-9122-C2EE901C6DD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95704" y="184150"/>
            <a:ext cx="8229600" cy="581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3" y="1341438"/>
            <a:ext cx="4044462" cy="452596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2338" y="1341438"/>
            <a:ext cx="4044462" cy="452596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28EE87B2-EA8F-4C66-8625-6199B15CF5F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95704" y="184150"/>
            <a:ext cx="8229600" cy="581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341438"/>
            <a:ext cx="8229600" cy="4525962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fld id="{4B22CD21-5D8D-427F-877B-14F036B2F1F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66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14309214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6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7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8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9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24688" y="6519863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573518D7-322A-4FBD-9EA6-124C3EA1A8A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961855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714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810003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7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8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9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10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1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1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7024688" y="6519863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8BB6AD56-F0DE-4A6F-B3EA-EBC546280A2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195654558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9"/>
          <p:cNvGrpSpPr>
            <a:grpSpLocks/>
          </p:cNvGrpSpPr>
          <p:nvPr userDrawn="1"/>
        </p:nvGrpSpPr>
        <p:grpSpPr bwMode="auto">
          <a:xfrm>
            <a:off x="0" y="6350"/>
            <a:ext cx="1854200" cy="469900"/>
            <a:chOff x="0" y="0"/>
            <a:chExt cx="1392" cy="480"/>
          </a:xfrm>
        </p:grpSpPr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9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10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4" cy="151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11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2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12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3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5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7024688" y="6519863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FF092401-0771-4798-96D4-699C57BCCEC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47629215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3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4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5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6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7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72475" y="6600825"/>
            <a:ext cx="785813" cy="357188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kumimoji="0" sz="1400" b="0">
                <a:solidFill>
                  <a:srgbClr val="000000"/>
                </a:solidFill>
                <a:effectLst/>
                <a:cs typeface="Arial" pitchFamily="34" charset="0"/>
              </a:defRPr>
            </a:lvl1pPr>
          </a:lstStyle>
          <a:p>
            <a:pPr>
              <a:defRPr/>
            </a:pPr>
            <a:fld id="{5A67DA8E-2299-4501-B0AE-3D574EA5C58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39208123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7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8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9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10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63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EC1C2AC4-4B8D-4D24-A08B-D576A442E9E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77673923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7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8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9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10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9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9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9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6A17C86D-B5B7-4729-8683-E8D3550905B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26185611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9"/>
          <p:cNvGrpSpPr>
            <a:grpSpLocks/>
          </p:cNvGrpSpPr>
          <p:nvPr userDrawn="1"/>
        </p:nvGrpSpPr>
        <p:grpSpPr bwMode="auto">
          <a:xfrm>
            <a:off x="0" y="0"/>
            <a:ext cx="2195513" cy="620713"/>
            <a:chOff x="0" y="0"/>
            <a:chExt cx="1392" cy="480"/>
          </a:xfrm>
        </p:grpSpPr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6" name="Freeform 21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7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8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4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9" name="Picture 24" descr="MOEA_logo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10" y="274640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5F53CCB2-8602-4249-9F37-FE196DBCE8F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76836201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D36B20C4-A872-46E6-B47D-90AB3CA0AD1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7350902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>
          <a:xfrm>
            <a:off x="3641725" y="6524625"/>
            <a:ext cx="1905000" cy="333375"/>
          </a:xfrm>
        </p:spPr>
        <p:txBody>
          <a:bodyPr/>
          <a:lstStyle>
            <a:lvl1pPr>
              <a:lnSpc>
                <a:spcPct val="100000"/>
              </a:lnSpc>
              <a:defRPr sz="1200" b="0" i="0">
                <a:latin typeface="+mn-lt"/>
              </a:defRPr>
            </a:lvl1pPr>
          </a:lstStyle>
          <a:p>
            <a:pPr>
              <a:defRPr/>
            </a:pPr>
            <a:r>
              <a:rPr lang="en-US" altLang="zh-TW"/>
              <a:t>-</a:t>
            </a:r>
            <a:fld id="{1DA1CE9A-E846-454F-AC37-ADB8E0A895C8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-</a:t>
            </a:r>
          </a:p>
          <a:p>
            <a:pPr>
              <a:defRPr/>
            </a:pPr>
            <a:r>
              <a:rPr lang="en-US" altLang="zh-TW"/>
              <a:t>All Rights Reserved</a:t>
            </a:r>
          </a:p>
        </p:txBody>
      </p:sp>
    </p:spTree>
    <p:extLst>
      <p:ext uri="{BB962C8B-B14F-4D97-AF65-F5344CB8AC3E}">
        <p14:creationId xmlns="" xmlns:p14="http://schemas.microsoft.com/office/powerpoint/2010/main" val="253856328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1338" y="274638"/>
            <a:ext cx="8235462" cy="58801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6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-</a:t>
            </a:r>
            <a:fld id="{6FC89738-77F5-4369-934B-7397909EB9FB}" type="slidenum">
              <a:rPr lang="en-US" altLang="zh-TW"/>
              <a:pPr>
                <a:defRPr/>
              </a:pPr>
              <a:t>‹#›</a:t>
            </a:fld>
            <a:r>
              <a:rPr lang="en-US" altLang="zh-TW"/>
              <a:t>-</a:t>
            </a:r>
            <a:endParaRPr lang="en-US" altLang="zh-TW" sz="1400">
              <a:latin typeface="華康隸書體W5" pitchFamily="65" charset="-120"/>
              <a:ea typeface="華康隸書體W5" pitchFamily="65" charset="-120"/>
            </a:endParaRPr>
          </a:p>
        </p:txBody>
      </p:sp>
      <p:sp>
        <p:nvSpPr>
          <p:cNvPr id="4" name="Rectangle 73"/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569784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slideLayout" Target="../slideLayouts/slideLayout71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grpSp>
        <p:nvGrpSpPr>
          <p:cNvPr id="1031" name="Group 19"/>
          <p:cNvGrpSpPr>
            <a:grpSpLocks/>
          </p:cNvGrpSpPr>
          <p:nvPr userDrawn="1"/>
        </p:nvGrpSpPr>
        <p:grpSpPr bwMode="auto">
          <a:xfrm>
            <a:off x="0" y="0"/>
            <a:ext cx="1692275" cy="549275"/>
            <a:chOff x="0" y="0"/>
            <a:chExt cx="1392" cy="480"/>
          </a:xfrm>
        </p:grpSpPr>
        <p:sp>
          <p:nvSpPr>
            <p:cNvPr id="1032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1033" name="Freeform 21"/>
            <p:cNvSpPr>
              <a:spLocks noEditPoints="1"/>
            </p:cNvSpPr>
            <p:nvPr/>
          </p:nvSpPr>
          <p:spPr bwMode="auto">
            <a:xfrm>
              <a:off x="121" y="211"/>
              <a:ext cx="167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1034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1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1035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6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pic>
          <p:nvPicPr>
            <p:cNvPr id="1036" name="Picture 24" descr="MOEA_logo3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433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grpSp>
        <p:nvGrpSpPr>
          <p:cNvPr id="14343" name="Group 19"/>
          <p:cNvGrpSpPr>
            <a:grpSpLocks/>
          </p:cNvGrpSpPr>
          <p:nvPr userDrawn="1"/>
        </p:nvGrpSpPr>
        <p:grpSpPr bwMode="auto">
          <a:xfrm>
            <a:off x="0" y="0"/>
            <a:ext cx="1692275" cy="549275"/>
            <a:chOff x="0" y="0"/>
            <a:chExt cx="1392" cy="480"/>
          </a:xfrm>
        </p:grpSpPr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9" name="Freeform 21"/>
            <p:cNvSpPr>
              <a:spLocks noEditPoints="1"/>
            </p:cNvSpPr>
            <p:nvPr/>
          </p:nvSpPr>
          <p:spPr bwMode="auto">
            <a:xfrm>
              <a:off x="121" y="211"/>
              <a:ext cx="167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10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1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sp>
          <p:nvSpPr>
            <p:cNvPr id="11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6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+mn-ea"/>
              </a:endParaRPr>
            </a:p>
          </p:txBody>
        </p:sp>
        <p:pic>
          <p:nvPicPr>
            <p:cNvPr id="14348" name="Picture 24" descr="MOEA_logo3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  <p:sldLayoutId id="2147483941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137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grpSp>
        <p:nvGrpSpPr>
          <p:cNvPr id="101383" name="Group 19"/>
          <p:cNvGrpSpPr>
            <a:grpSpLocks/>
          </p:cNvGrpSpPr>
          <p:nvPr userDrawn="1"/>
        </p:nvGrpSpPr>
        <p:grpSpPr bwMode="auto">
          <a:xfrm>
            <a:off x="0" y="0"/>
            <a:ext cx="1692275" cy="549275"/>
            <a:chOff x="0" y="0"/>
            <a:chExt cx="1392" cy="480"/>
          </a:xfrm>
        </p:grpSpPr>
        <p:sp>
          <p:nvSpPr>
            <p:cNvPr id="1032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1033" name="Freeform 21"/>
            <p:cNvSpPr>
              <a:spLocks noEditPoints="1"/>
            </p:cNvSpPr>
            <p:nvPr/>
          </p:nvSpPr>
          <p:spPr bwMode="auto">
            <a:xfrm>
              <a:off x="121" y="211"/>
              <a:ext cx="167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1034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1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1035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6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101388" name="Picture 24" descr="MOEA_logo3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76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09625" y="619125"/>
            <a:ext cx="7175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11213" y="1979613"/>
            <a:ext cx="71755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11213" y="6246813"/>
            <a:ext cx="175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 sz="1400" b="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62288" y="6246813"/>
            <a:ext cx="267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 sz="1400" b="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85050" y="6572250"/>
            <a:ext cx="175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fld id="{69A73C1A-D1D8-4D8E-A6FA-6B62209396D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grpSp>
        <p:nvGrpSpPr>
          <p:cNvPr id="124935" name="Group 3"/>
          <p:cNvGrpSpPr>
            <a:grpSpLocks/>
          </p:cNvGrpSpPr>
          <p:nvPr/>
        </p:nvGrpSpPr>
        <p:grpSpPr bwMode="auto">
          <a:xfrm>
            <a:off x="1541463" y="671513"/>
            <a:ext cx="6019800" cy="74612"/>
            <a:chOff x="918" y="591"/>
            <a:chExt cx="4108" cy="106"/>
          </a:xfrm>
        </p:grpSpPr>
        <p:sp>
          <p:nvSpPr>
            <p:cNvPr id="1039" name="Rectangle 4"/>
            <p:cNvSpPr>
              <a:spLocks noChangeArrowheads="1"/>
            </p:cNvSpPr>
            <p:nvPr userDrawn="1"/>
          </p:nvSpPr>
          <p:spPr bwMode="auto">
            <a:xfrm>
              <a:off x="918" y="591"/>
              <a:ext cx="2028" cy="106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0000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 algn="ctr">
                <a:defRPr/>
              </a:pPr>
              <a:endParaRPr lang="zh-TW" altLang="en-US" sz="3200" b="1">
                <a:solidFill>
                  <a:srgbClr val="000000"/>
                </a:solidFill>
                <a:latin typeface="Arial"/>
                <a:ea typeface="新細明體" pitchFamily="18" charset="-120"/>
              </a:endParaRPr>
            </a:p>
          </p:txBody>
        </p:sp>
        <p:sp>
          <p:nvSpPr>
            <p:cNvPr id="1040" name="Rectangle 5"/>
            <p:cNvSpPr>
              <a:spLocks noChangeArrowheads="1"/>
            </p:cNvSpPr>
            <p:nvPr userDrawn="1"/>
          </p:nvSpPr>
          <p:spPr bwMode="auto">
            <a:xfrm>
              <a:off x="2946" y="591"/>
              <a:ext cx="2080" cy="106"/>
            </a:xfrm>
            <a:prstGeom prst="rect">
              <a:avLst/>
            </a:prstGeom>
            <a:gradFill rotWithShape="0">
              <a:gsLst>
                <a:gs pos="0">
                  <a:srgbClr val="0033CC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 algn="ctr">
                <a:defRPr/>
              </a:pPr>
              <a:endParaRPr lang="zh-TW" altLang="en-US" sz="3200" b="1">
                <a:solidFill>
                  <a:srgbClr val="000000"/>
                </a:solidFill>
                <a:latin typeface="Arial"/>
                <a:ea typeface="新細明體" pitchFamily="18" charset="-120"/>
              </a:endParaRPr>
            </a:p>
          </p:txBody>
        </p:sp>
      </p:grpSp>
      <p:grpSp>
        <p:nvGrpSpPr>
          <p:cNvPr id="124936" name="Group 12"/>
          <p:cNvGrpSpPr>
            <a:grpSpLocks/>
          </p:cNvGrpSpPr>
          <p:nvPr/>
        </p:nvGrpSpPr>
        <p:grpSpPr bwMode="auto">
          <a:xfrm>
            <a:off x="0" y="0"/>
            <a:ext cx="1846263" cy="622300"/>
            <a:chOff x="0" y="0"/>
            <a:chExt cx="1392" cy="480"/>
          </a:xfrm>
        </p:grpSpPr>
        <p:sp>
          <p:nvSpPr>
            <p:cNvPr id="1034" name="Freeform 13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3827 w 1135"/>
                <a:gd name="T3" fmla="*/ 0 h 445"/>
                <a:gd name="T4" fmla="*/ 2908 w 1135"/>
                <a:gd name="T5" fmla="*/ 51566528 h 445"/>
                <a:gd name="T6" fmla="*/ 0 w 1135"/>
                <a:gd name="T7" fmla="*/ 51566528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>
              <a:noFill/>
            </a:ln>
            <a:extLst/>
          </p:spPr>
          <p:txBody>
            <a:bodyPr/>
            <a:lstStyle/>
            <a:p>
              <a:pPr eaLnBrk="0" hangingPunct="0">
                <a:defRPr/>
              </a:pPr>
              <a:endParaRPr lang="zh-TW" altLang="en-US" sz="1600" b="1">
                <a:solidFill>
                  <a:srgbClr val="333399"/>
                </a:solidFill>
                <a:latin typeface="標楷體" pitchFamily="65" charset="-120"/>
                <a:ea typeface="標楷體"/>
              </a:endParaRPr>
            </a:p>
          </p:txBody>
        </p:sp>
        <p:sp>
          <p:nvSpPr>
            <p:cNvPr id="1035" name="Freeform 14"/>
            <p:cNvSpPr>
              <a:spLocks noEditPoints="1"/>
            </p:cNvSpPr>
            <p:nvPr/>
          </p:nvSpPr>
          <p:spPr bwMode="auto">
            <a:xfrm>
              <a:off x="122" y="211"/>
              <a:ext cx="168" cy="152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0" hangingPunct="0">
                <a:defRPr/>
              </a:pPr>
              <a:endParaRPr lang="zh-TW" altLang="en-US" sz="1600" b="1">
                <a:solidFill>
                  <a:srgbClr val="333399"/>
                </a:solidFill>
                <a:latin typeface="標楷體" pitchFamily="65" charset="-120"/>
                <a:ea typeface="標楷體"/>
              </a:endParaRPr>
            </a:p>
          </p:txBody>
        </p:sp>
        <p:sp>
          <p:nvSpPr>
            <p:cNvPr id="1036" name="Freeform 15"/>
            <p:cNvSpPr>
              <a:spLocks noEditPoints="1"/>
            </p:cNvSpPr>
            <p:nvPr/>
          </p:nvSpPr>
          <p:spPr bwMode="auto">
            <a:xfrm>
              <a:off x="389" y="212"/>
              <a:ext cx="174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288 w 172"/>
                <a:gd name="T37" fmla="*/ 46 h 152"/>
                <a:gd name="T38" fmla="*/ 300 w 172"/>
                <a:gd name="T39" fmla="*/ 59 h 152"/>
                <a:gd name="T40" fmla="*/ 314 w 172"/>
                <a:gd name="T41" fmla="*/ 71 h 152"/>
                <a:gd name="T42" fmla="*/ 342 w 172"/>
                <a:gd name="T43" fmla="*/ 67 h 152"/>
                <a:gd name="T44" fmla="*/ 326 w 172"/>
                <a:gd name="T45" fmla="*/ 55 h 152"/>
                <a:gd name="T46" fmla="*/ 314 w 172"/>
                <a:gd name="T47" fmla="*/ 40 h 152"/>
                <a:gd name="T48" fmla="*/ 314 w 172"/>
                <a:gd name="T49" fmla="*/ 27 h 152"/>
                <a:gd name="T50" fmla="*/ 280 w 172"/>
                <a:gd name="T51" fmla="*/ 31 h 152"/>
                <a:gd name="T52" fmla="*/ 24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217 w 172"/>
                <a:gd name="T81" fmla="*/ 37 h 152"/>
                <a:gd name="T82" fmla="*/ 224 w 172"/>
                <a:gd name="T83" fmla="*/ 46 h 152"/>
                <a:gd name="T84" fmla="*/ 246 w 172"/>
                <a:gd name="T85" fmla="*/ 38 h 152"/>
                <a:gd name="T86" fmla="*/ 248 w 172"/>
                <a:gd name="T87" fmla="*/ 67 h 152"/>
                <a:gd name="T88" fmla="*/ 257 w 172"/>
                <a:gd name="T89" fmla="*/ 78 h 152"/>
                <a:gd name="T90" fmla="*/ 280 w 172"/>
                <a:gd name="T91" fmla="*/ 74 h 152"/>
                <a:gd name="T92" fmla="*/ 288 w 172"/>
                <a:gd name="T93" fmla="*/ 59 h 152"/>
                <a:gd name="T94" fmla="*/ 284 w 172"/>
                <a:gd name="T95" fmla="*/ 42 h 152"/>
                <a:gd name="T96" fmla="*/ 232 w 172"/>
                <a:gd name="T97" fmla="*/ 33 h 152"/>
                <a:gd name="T98" fmla="*/ 224 w 172"/>
                <a:gd name="T99" fmla="*/ 25 h 152"/>
                <a:gd name="T100" fmla="*/ 23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0" hangingPunct="0">
                <a:defRPr/>
              </a:pPr>
              <a:endParaRPr lang="zh-TW" altLang="en-US" sz="1600" b="1">
                <a:solidFill>
                  <a:srgbClr val="333399"/>
                </a:solidFill>
                <a:latin typeface="標楷體" pitchFamily="65" charset="-120"/>
                <a:ea typeface="標楷體"/>
              </a:endParaRPr>
            </a:p>
          </p:txBody>
        </p:sp>
        <p:sp>
          <p:nvSpPr>
            <p:cNvPr id="1037" name="Freeform 16"/>
            <p:cNvSpPr>
              <a:spLocks noEditPoints="1"/>
            </p:cNvSpPr>
            <p:nvPr/>
          </p:nvSpPr>
          <p:spPr bwMode="auto">
            <a:xfrm>
              <a:off x="661" y="212"/>
              <a:ext cx="163" cy="148"/>
            </a:xfrm>
            <a:custGeom>
              <a:avLst/>
              <a:gdLst>
                <a:gd name="T0" fmla="*/ 40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40 h 148"/>
                <a:gd name="T8" fmla="*/ 16 w 163"/>
                <a:gd name="T9" fmla="*/ 48 h 148"/>
                <a:gd name="T10" fmla="*/ 18 w 163"/>
                <a:gd name="T11" fmla="*/ 55 h 148"/>
                <a:gd name="T12" fmla="*/ 35 w 163"/>
                <a:gd name="T13" fmla="*/ 54 h 148"/>
                <a:gd name="T14" fmla="*/ 33 w 163"/>
                <a:gd name="T15" fmla="*/ 46 h 148"/>
                <a:gd name="T16" fmla="*/ 31 w 163"/>
                <a:gd name="T17" fmla="*/ 40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76 h 148"/>
                <a:gd name="T24" fmla="*/ 40 w 163"/>
                <a:gd name="T25" fmla="*/ 59 h 148"/>
                <a:gd name="T26" fmla="*/ 40 w 163"/>
                <a:gd name="T27" fmla="*/ 52 h 148"/>
                <a:gd name="T28" fmla="*/ 40 w 163"/>
                <a:gd name="T29" fmla="*/ 44 h 148"/>
                <a:gd name="T30" fmla="*/ 40 w 163"/>
                <a:gd name="T31" fmla="*/ 38 h 148"/>
                <a:gd name="T32" fmla="*/ 40 w 163"/>
                <a:gd name="T33" fmla="*/ 33 h 148"/>
                <a:gd name="T34" fmla="*/ 40 w 163"/>
                <a:gd name="T35" fmla="*/ 31 h 148"/>
                <a:gd name="T36" fmla="*/ 40 w 163"/>
                <a:gd name="T37" fmla="*/ 37 h 148"/>
                <a:gd name="T38" fmla="*/ 40 w 163"/>
                <a:gd name="T39" fmla="*/ 44 h 148"/>
                <a:gd name="T40" fmla="*/ 40 w 163"/>
                <a:gd name="T41" fmla="*/ 52 h 148"/>
                <a:gd name="T42" fmla="*/ 40 w 163"/>
                <a:gd name="T43" fmla="*/ 59 h 148"/>
                <a:gd name="T44" fmla="*/ 40 w 163"/>
                <a:gd name="T45" fmla="*/ 141 h 148"/>
                <a:gd name="T46" fmla="*/ 40 w 163"/>
                <a:gd name="T47" fmla="*/ 88 h 148"/>
                <a:gd name="T48" fmla="*/ 40 w 163"/>
                <a:gd name="T49" fmla="*/ 84 h 148"/>
                <a:gd name="T50" fmla="*/ 6 w 163"/>
                <a:gd name="T51" fmla="*/ 84 h 148"/>
                <a:gd name="T52" fmla="*/ 4 w 163"/>
                <a:gd name="T53" fmla="*/ 90 h 148"/>
                <a:gd name="T54" fmla="*/ 22 w 163"/>
                <a:gd name="T55" fmla="*/ 126 h 148"/>
                <a:gd name="T56" fmla="*/ 40 w 163"/>
                <a:gd name="T57" fmla="*/ 99 h 148"/>
                <a:gd name="T58" fmla="*/ 22 w 163"/>
                <a:gd name="T59" fmla="*/ 126 h 148"/>
                <a:gd name="T60" fmla="*/ 40 w 163"/>
                <a:gd name="T61" fmla="*/ 63 h 148"/>
                <a:gd name="T62" fmla="*/ 40 w 163"/>
                <a:gd name="T63" fmla="*/ 71 h 148"/>
                <a:gd name="T64" fmla="*/ 40 w 163"/>
                <a:gd name="T65" fmla="*/ 78 h 148"/>
                <a:gd name="T66" fmla="*/ 40 w 163"/>
                <a:gd name="T67" fmla="*/ 86 h 148"/>
                <a:gd name="T68" fmla="*/ 40 w 163"/>
                <a:gd name="T69" fmla="*/ 92 h 148"/>
                <a:gd name="T70" fmla="*/ 40 w 163"/>
                <a:gd name="T71" fmla="*/ 97 h 148"/>
                <a:gd name="T72" fmla="*/ 40 w 163"/>
                <a:gd name="T73" fmla="*/ 103 h 148"/>
                <a:gd name="T74" fmla="*/ 40 w 163"/>
                <a:gd name="T75" fmla="*/ 111 h 148"/>
                <a:gd name="T76" fmla="*/ 40 w 163"/>
                <a:gd name="T77" fmla="*/ 116 h 148"/>
                <a:gd name="T78" fmla="*/ 40 w 163"/>
                <a:gd name="T79" fmla="*/ 120 h 148"/>
                <a:gd name="T80" fmla="*/ 40 w 163"/>
                <a:gd name="T81" fmla="*/ 120 h 148"/>
                <a:gd name="T82" fmla="*/ 40 w 163"/>
                <a:gd name="T83" fmla="*/ 118 h 148"/>
                <a:gd name="T84" fmla="*/ 40 w 163"/>
                <a:gd name="T85" fmla="*/ 116 h 148"/>
                <a:gd name="T86" fmla="*/ 40 w 163"/>
                <a:gd name="T87" fmla="*/ 135 h 148"/>
                <a:gd name="T88" fmla="*/ 40 w 163"/>
                <a:gd name="T89" fmla="*/ 137 h 148"/>
                <a:gd name="T90" fmla="*/ 40 w 163"/>
                <a:gd name="T91" fmla="*/ 137 h 148"/>
                <a:gd name="T92" fmla="*/ 40 w 163"/>
                <a:gd name="T93" fmla="*/ 137 h 148"/>
                <a:gd name="T94" fmla="*/ 40 w 163"/>
                <a:gd name="T95" fmla="*/ 135 h 148"/>
                <a:gd name="T96" fmla="*/ 40 w 163"/>
                <a:gd name="T97" fmla="*/ 129 h 148"/>
                <a:gd name="T98" fmla="*/ 40 w 163"/>
                <a:gd name="T99" fmla="*/ 124 h 148"/>
                <a:gd name="T100" fmla="*/ 40 w 163"/>
                <a:gd name="T101" fmla="*/ 118 h 148"/>
                <a:gd name="T102" fmla="*/ 40 w 163"/>
                <a:gd name="T103" fmla="*/ 111 h 148"/>
                <a:gd name="T104" fmla="*/ 40 w 163"/>
                <a:gd name="T105" fmla="*/ 103 h 148"/>
                <a:gd name="T106" fmla="*/ 40 w 163"/>
                <a:gd name="T107" fmla="*/ 95 h 148"/>
                <a:gd name="T108" fmla="*/ 40 w 163"/>
                <a:gd name="T109" fmla="*/ 90 h 148"/>
                <a:gd name="T110" fmla="*/ 40 w 163"/>
                <a:gd name="T111" fmla="*/ 82 h 148"/>
                <a:gd name="T112" fmla="*/ 40 w 163"/>
                <a:gd name="T113" fmla="*/ 76 h 148"/>
                <a:gd name="T114" fmla="*/ 40 w 163"/>
                <a:gd name="T115" fmla="*/ 71 h 148"/>
                <a:gd name="T116" fmla="*/ 40 w 163"/>
                <a:gd name="T117" fmla="*/ 65 h 148"/>
                <a:gd name="T118" fmla="*/ 40 w 163"/>
                <a:gd name="T119" fmla="*/ 57 h 148"/>
                <a:gd name="T120" fmla="*/ 40 w 163"/>
                <a:gd name="T121" fmla="*/ 4 h 148"/>
                <a:gd name="T122" fmla="*/ 40 w 163"/>
                <a:gd name="T123" fmla="*/ 21 h 148"/>
                <a:gd name="T124" fmla="*/ 40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0" hangingPunct="0">
                <a:defRPr/>
              </a:pPr>
              <a:endParaRPr lang="zh-TW" altLang="en-US" sz="1600" b="1">
                <a:solidFill>
                  <a:srgbClr val="333399"/>
                </a:solidFill>
                <a:latin typeface="標楷體" pitchFamily="65" charset="-120"/>
                <a:ea typeface="標楷體"/>
              </a:endParaRPr>
            </a:p>
          </p:txBody>
        </p:sp>
        <p:pic>
          <p:nvPicPr>
            <p:cNvPr id="124941" name="Picture 17" descr="MOEA_logo3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4" r:id="rId2"/>
    <p:sldLayoutId id="2147483903" r:id="rId3"/>
    <p:sldLayoutId id="2147483902" r:id="rId4"/>
    <p:sldLayoutId id="2147483901" r:id="rId5"/>
    <p:sldLayoutId id="2147483900" r:id="rId6"/>
    <p:sldLayoutId id="2147483899" r:id="rId7"/>
    <p:sldLayoutId id="2147483898" r:id="rId8"/>
    <p:sldLayoutId id="2147483897" r:id="rId9"/>
    <p:sldLayoutId id="2147483896" r:id="rId10"/>
    <p:sldLayoutId id="2147483895" r:id="rId11"/>
    <p:sldLayoutId id="2147483894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09625" y="619125"/>
            <a:ext cx="7175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11213" y="1979613"/>
            <a:ext cx="71755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11213" y="6246813"/>
            <a:ext cx="175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 sz="1400" b="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62288" y="6246813"/>
            <a:ext cx="267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 sz="1400" b="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85050" y="6572250"/>
            <a:ext cx="175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fld id="{8E731D72-579F-47E9-9579-E360FADEAEA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grpSp>
        <p:nvGrpSpPr>
          <p:cNvPr id="152583" name="Group 3"/>
          <p:cNvGrpSpPr>
            <a:grpSpLocks/>
          </p:cNvGrpSpPr>
          <p:nvPr/>
        </p:nvGrpSpPr>
        <p:grpSpPr bwMode="auto">
          <a:xfrm>
            <a:off x="1541463" y="671513"/>
            <a:ext cx="6019800" cy="74612"/>
            <a:chOff x="918" y="591"/>
            <a:chExt cx="4108" cy="106"/>
          </a:xfrm>
        </p:grpSpPr>
        <p:sp>
          <p:nvSpPr>
            <p:cNvPr id="1039" name="Rectangle 4"/>
            <p:cNvSpPr>
              <a:spLocks noChangeArrowheads="1"/>
            </p:cNvSpPr>
            <p:nvPr userDrawn="1"/>
          </p:nvSpPr>
          <p:spPr bwMode="auto">
            <a:xfrm>
              <a:off x="918" y="591"/>
              <a:ext cx="2028" cy="106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0000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 algn="ctr">
                <a:defRPr/>
              </a:pPr>
              <a:endParaRPr lang="zh-TW" altLang="en-US" sz="3200" b="1">
                <a:solidFill>
                  <a:srgbClr val="000000"/>
                </a:solidFill>
                <a:latin typeface="Arial"/>
                <a:ea typeface="新細明體" pitchFamily="18" charset="-120"/>
              </a:endParaRPr>
            </a:p>
          </p:txBody>
        </p:sp>
        <p:sp>
          <p:nvSpPr>
            <p:cNvPr id="1040" name="Rectangle 5"/>
            <p:cNvSpPr>
              <a:spLocks noChangeArrowheads="1"/>
            </p:cNvSpPr>
            <p:nvPr userDrawn="1"/>
          </p:nvSpPr>
          <p:spPr bwMode="auto">
            <a:xfrm>
              <a:off x="2946" y="591"/>
              <a:ext cx="2080" cy="106"/>
            </a:xfrm>
            <a:prstGeom prst="rect">
              <a:avLst/>
            </a:prstGeom>
            <a:gradFill rotWithShape="0">
              <a:gsLst>
                <a:gs pos="0">
                  <a:srgbClr val="0033CC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 algn="ctr">
                <a:defRPr/>
              </a:pPr>
              <a:endParaRPr lang="zh-TW" altLang="en-US" sz="3200" b="1">
                <a:solidFill>
                  <a:srgbClr val="000000"/>
                </a:solidFill>
                <a:latin typeface="Arial"/>
                <a:ea typeface="新細明體" pitchFamily="18" charset="-120"/>
              </a:endParaRPr>
            </a:p>
          </p:txBody>
        </p:sp>
      </p:grpSp>
      <p:grpSp>
        <p:nvGrpSpPr>
          <p:cNvPr id="152584" name="Group 12"/>
          <p:cNvGrpSpPr>
            <a:grpSpLocks/>
          </p:cNvGrpSpPr>
          <p:nvPr/>
        </p:nvGrpSpPr>
        <p:grpSpPr bwMode="auto">
          <a:xfrm>
            <a:off x="0" y="0"/>
            <a:ext cx="1846263" cy="622300"/>
            <a:chOff x="0" y="0"/>
            <a:chExt cx="1392" cy="480"/>
          </a:xfrm>
        </p:grpSpPr>
        <p:sp>
          <p:nvSpPr>
            <p:cNvPr id="1034" name="Freeform 13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3827 w 1135"/>
                <a:gd name="T3" fmla="*/ 0 h 445"/>
                <a:gd name="T4" fmla="*/ 2908 w 1135"/>
                <a:gd name="T5" fmla="*/ 51566528 h 445"/>
                <a:gd name="T6" fmla="*/ 0 w 1135"/>
                <a:gd name="T7" fmla="*/ 51566528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>
              <a:noFill/>
            </a:ln>
            <a:extLst/>
          </p:spPr>
          <p:txBody>
            <a:bodyPr/>
            <a:lstStyle/>
            <a:p>
              <a:pPr eaLnBrk="0" hangingPunct="0">
                <a:defRPr/>
              </a:pPr>
              <a:endParaRPr lang="zh-TW" altLang="en-US" sz="1600" b="1">
                <a:solidFill>
                  <a:srgbClr val="333399"/>
                </a:solidFill>
                <a:latin typeface="標楷體" pitchFamily="65" charset="-120"/>
                <a:ea typeface="標楷體"/>
              </a:endParaRPr>
            </a:p>
          </p:txBody>
        </p:sp>
        <p:sp>
          <p:nvSpPr>
            <p:cNvPr id="1035" name="Freeform 14"/>
            <p:cNvSpPr>
              <a:spLocks noEditPoints="1"/>
            </p:cNvSpPr>
            <p:nvPr/>
          </p:nvSpPr>
          <p:spPr bwMode="auto">
            <a:xfrm>
              <a:off x="122" y="211"/>
              <a:ext cx="168" cy="152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0" hangingPunct="0">
                <a:defRPr/>
              </a:pPr>
              <a:endParaRPr lang="zh-TW" altLang="en-US" sz="1600" b="1">
                <a:solidFill>
                  <a:srgbClr val="333399"/>
                </a:solidFill>
                <a:latin typeface="標楷體" pitchFamily="65" charset="-120"/>
                <a:ea typeface="標楷體"/>
              </a:endParaRPr>
            </a:p>
          </p:txBody>
        </p:sp>
        <p:sp>
          <p:nvSpPr>
            <p:cNvPr id="1036" name="Freeform 15"/>
            <p:cNvSpPr>
              <a:spLocks noEditPoints="1"/>
            </p:cNvSpPr>
            <p:nvPr/>
          </p:nvSpPr>
          <p:spPr bwMode="auto">
            <a:xfrm>
              <a:off x="389" y="212"/>
              <a:ext cx="174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288 w 172"/>
                <a:gd name="T37" fmla="*/ 46 h 152"/>
                <a:gd name="T38" fmla="*/ 300 w 172"/>
                <a:gd name="T39" fmla="*/ 59 h 152"/>
                <a:gd name="T40" fmla="*/ 314 w 172"/>
                <a:gd name="T41" fmla="*/ 71 h 152"/>
                <a:gd name="T42" fmla="*/ 342 w 172"/>
                <a:gd name="T43" fmla="*/ 67 h 152"/>
                <a:gd name="T44" fmla="*/ 326 w 172"/>
                <a:gd name="T45" fmla="*/ 55 h 152"/>
                <a:gd name="T46" fmla="*/ 314 w 172"/>
                <a:gd name="T47" fmla="*/ 40 h 152"/>
                <a:gd name="T48" fmla="*/ 314 w 172"/>
                <a:gd name="T49" fmla="*/ 27 h 152"/>
                <a:gd name="T50" fmla="*/ 280 w 172"/>
                <a:gd name="T51" fmla="*/ 31 h 152"/>
                <a:gd name="T52" fmla="*/ 24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217 w 172"/>
                <a:gd name="T81" fmla="*/ 37 h 152"/>
                <a:gd name="T82" fmla="*/ 224 w 172"/>
                <a:gd name="T83" fmla="*/ 46 h 152"/>
                <a:gd name="T84" fmla="*/ 246 w 172"/>
                <a:gd name="T85" fmla="*/ 38 h 152"/>
                <a:gd name="T86" fmla="*/ 248 w 172"/>
                <a:gd name="T87" fmla="*/ 67 h 152"/>
                <a:gd name="T88" fmla="*/ 257 w 172"/>
                <a:gd name="T89" fmla="*/ 78 h 152"/>
                <a:gd name="T90" fmla="*/ 280 w 172"/>
                <a:gd name="T91" fmla="*/ 74 h 152"/>
                <a:gd name="T92" fmla="*/ 288 w 172"/>
                <a:gd name="T93" fmla="*/ 59 h 152"/>
                <a:gd name="T94" fmla="*/ 284 w 172"/>
                <a:gd name="T95" fmla="*/ 42 h 152"/>
                <a:gd name="T96" fmla="*/ 232 w 172"/>
                <a:gd name="T97" fmla="*/ 33 h 152"/>
                <a:gd name="T98" fmla="*/ 224 w 172"/>
                <a:gd name="T99" fmla="*/ 25 h 152"/>
                <a:gd name="T100" fmla="*/ 23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0" hangingPunct="0">
                <a:defRPr/>
              </a:pPr>
              <a:endParaRPr lang="zh-TW" altLang="en-US" sz="1600" b="1">
                <a:solidFill>
                  <a:srgbClr val="333399"/>
                </a:solidFill>
                <a:latin typeface="標楷體" pitchFamily="65" charset="-120"/>
                <a:ea typeface="標楷體"/>
              </a:endParaRPr>
            </a:p>
          </p:txBody>
        </p:sp>
        <p:sp>
          <p:nvSpPr>
            <p:cNvPr id="1037" name="Freeform 16"/>
            <p:cNvSpPr>
              <a:spLocks noEditPoints="1"/>
            </p:cNvSpPr>
            <p:nvPr/>
          </p:nvSpPr>
          <p:spPr bwMode="auto">
            <a:xfrm>
              <a:off x="661" y="212"/>
              <a:ext cx="163" cy="148"/>
            </a:xfrm>
            <a:custGeom>
              <a:avLst/>
              <a:gdLst>
                <a:gd name="T0" fmla="*/ 40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40 h 148"/>
                <a:gd name="T8" fmla="*/ 16 w 163"/>
                <a:gd name="T9" fmla="*/ 48 h 148"/>
                <a:gd name="T10" fmla="*/ 18 w 163"/>
                <a:gd name="T11" fmla="*/ 55 h 148"/>
                <a:gd name="T12" fmla="*/ 35 w 163"/>
                <a:gd name="T13" fmla="*/ 54 h 148"/>
                <a:gd name="T14" fmla="*/ 33 w 163"/>
                <a:gd name="T15" fmla="*/ 46 h 148"/>
                <a:gd name="T16" fmla="*/ 31 w 163"/>
                <a:gd name="T17" fmla="*/ 40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76 h 148"/>
                <a:gd name="T24" fmla="*/ 40 w 163"/>
                <a:gd name="T25" fmla="*/ 59 h 148"/>
                <a:gd name="T26" fmla="*/ 40 w 163"/>
                <a:gd name="T27" fmla="*/ 52 h 148"/>
                <a:gd name="T28" fmla="*/ 40 w 163"/>
                <a:gd name="T29" fmla="*/ 44 h 148"/>
                <a:gd name="T30" fmla="*/ 40 w 163"/>
                <a:gd name="T31" fmla="*/ 38 h 148"/>
                <a:gd name="T32" fmla="*/ 40 w 163"/>
                <a:gd name="T33" fmla="*/ 33 h 148"/>
                <a:gd name="T34" fmla="*/ 40 w 163"/>
                <a:gd name="T35" fmla="*/ 31 h 148"/>
                <a:gd name="T36" fmla="*/ 40 w 163"/>
                <a:gd name="T37" fmla="*/ 37 h 148"/>
                <a:gd name="T38" fmla="*/ 40 w 163"/>
                <a:gd name="T39" fmla="*/ 44 h 148"/>
                <a:gd name="T40" fmla="*/ 40 w 163"/>
                <a:gd name="T41" fmla="*/ 52 h 148"/>
                <a:gd name="T42" fmla="*/ 40 w 163"/>
                <a:gd name="T43" fmla="*/ 59 h 148"/>
                <a:gd name="T44" fmla="*/ 40 w 163"/>
                <a:gd name="T45" fmla="*/ 141 h 148"/>
                <a:gd name="T46" fmla="*/ 40 w 163"/>
                <a:gd name="T47" fmla="*/ 88 h 148"/>
                <a:gd name="T48" fmla="*/ 40 w 163"/>
                <a:gd name="T49" fmla="*/ 84 h 148"/>
                <a:gd name="T50" fmla="*/ 6 w 163"/>
                <a:gd name="T51" fmla="*/ 84 h 148"/>
                <a:gd name="T52" fmla="*/ 4 w 163"/>
                <a:gd name="T53" fmla="*/ 90 h 148"/>
                <a:gd name="T54" fmla="*/ 22 w 163"/>
                <a:gd name="T55" fmla="*/ 126 h 148"/>
                <a:gd name="T56" fmla="*/ 40 w 163"/>
                <a:gd name="T57" fmla="*/ 99 h 148"/>
                <a:gd name="T58" fmla="*/ 22 w 163"/>
                <a:gd name="T59" fmla="*/ 126 h 148"/>
                <a:gd name="T60" fmla="*/ 40 w 163"/>
                <a:gd name="T61" fmla="*/ 63 h 148"/>
                <a:gd name="T62" fmla="*/ 40 w 163"/>
                <a:gd name="T63" fmla="*/ 71 h 148"/>
                <a:gd name="T64" fmla="*/ 40 w 163"/>
                <a:gd name="T65" fmla="*/ 78 h 148"/>
                <a:gd name="T66" fmla="*/ 40 w 163"/>
                <a:gd name="T67" fmla="*/ 86 h 148"/>
                <a:gd name="T68" fmla="*/ 40 w 163"/>
                <a:gd name="T69" fmla="*/ 92 h 148"/>
                <a:gd name="T70" fmla="*/ 40 w 163"/>
                <a:gd name="T71" fmla="*/ 97 h 148"/>
                <a:gd name="T72" fmla="*/ 40 w 163"/>
                <a:gd name="T73" fmla="*/ 103 h 148"/>
                <a:gd name="T74" fmla="*/ 40 w 163"/>
                <a:gd name="T75" fmla="*/ 111 h 148"/>
                <a:gd name="T76" fmla="*/ 40 w 163"/>
                <a:gd name="T77" fmla="*/ 116 h 148"/>
                <a:gd name="T78" fmla="*/ 40 w 163"/>
                <a:gd name="T79" fmla="*/ 120 h 148"/>
                <a:gd name="T80" fmla="*/ 40 w 163"/>
                <a:gd name="T81" fmla="*/ 120 h 148"/>
                <a:gd name="T82" fmla="*/ 40 w 163"/>
                <a:gd name="T83" fmla="*/ 118 h 148"/>
                <a:gd name="T84" fmla="*/ 40 w 163"/>
                <a:gd name="T85" fmla="*/ 116 h 148"/>
                <a:gd name="T86" fmla="*/ 40 w 163"/>
                <a:gd name="T87" fmla="*/ 135 h 148"/>
                <a:gd name="T88" fmla="*/ 40 w 163"/>
                <a:gd name="T89" fmla="*/ 137 h 148"/>
                <a:gd name="T90" fmla="*/ 40 w 163"/>
                <a:gd name="T91" fmla="*/ 137 h 148"/>
                <a:gd name="T92" fmla="*/ 40 w 163"/>
                <a:gd name="T93" fmla="*/ 137 h 148"/>
                <a:gd name="T94" fmla="*/ 40 w 163"/>
                <a:gd name="T95" fmla="*/ 135 h 148"/>
                <a:gd name="T96" fmla="*/ 40 w 163"/>
                <a:gd name="T97" fmla="*/ 129 h 148"/>
                <a:gd name="T98" fmla="*/ 40 w 163"/>
                <a:gd name="T99" fmla="*/ 124 h 148"/>
                <a:gd name="T100" fmla="*/ 40 w 163"/>
                <a:gd name="T101" fmla="*/ 118 h 148"/>
                <a:gd name="T102" fmla="*/ 40 w 163"/>
                <a:gd name="T103" fmla="*/ 111 h 148"/>
                <a:gd name="T104" fmla="*/ 40 w 163"/>
                <a:gd name="T105" fmla="*/ 103 h 148"/>
                <a:gd name="T106" fmla="*/ 40 w 163"/>
                <a:gd name="T107" fmla="*/ 95 h 148"/>
                <a:gd name="T108" fmla="*/ 40 w 163"/>
                <a:gd name="T109" fmla="*/ 90 h 148"/>
                <a:gd name="T110" fmla="*/ 40 w 163"/>
                <a:gd name="T111" fmla="*/ 82 h 148"/>
                <a:gd name="T112" fmla="*/ 40 w 163"/>
                <a:gd name="T113" fmla="*/ 76 h 148"/>
                <a:gd name="T114" fmla="*/ 40 w 163"/>
                <a:gd name="T115" fmla="*/ 71 h 148"/>
                <a:gd name="T116" fmla="*/ 40 w 163"/>
                <a:gd name="T117" fmla="*/ 65 h 148"/>
                <a:gd name="T118" fmla="*/ 40 w 163"/>
                <a:gd name="T119" fmla="*/ 57 h 148"/>
                <a:gd name="T120" fmla="*/ 40 w 163"/>
                <a:gd name="T121" fmla="*/ 4 h 148"/>
                <a:gd name="T122" fmla="*/ 40 w 163"/>
                <a:gd name="T123" fmla="*/ 21 h 148"/>
                <a:gd name="T124" fmla="*/ 40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0" hangingPunct="0">
                <a:defRPr/>
              </a:pPr>
              <a:endParaRPr lang="zh-TW" altLang="en-US" sz="1600" b="1">
                <a:solidFill>
                  <a:srgbClr val="333399"/>
                </a:solidFill>
                <a:latin typeface="標楷體" pitchFamily="65" charset="-120"/>
                <a:ea typeface="標楷體"/>
              </a:endParaRPr>
            </a:p>
          </p:txBody>
        </p:sp>
        <p:pic>
          <p:nvPicPr>
            <p:cNvPr id="152589" name="Picture 17" descr="MOEA_logo3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16" r:id="rId2"/>
    <p:sldLayoutId id="2147483915" r:id="rId3"/>
    <p:sldLayoutId id="2147483914" r:id="rId4"/>
    <p:sldLayoutId id="2147483913" r:id="rId5"/>
    <p:sldLayoutId id="2147483912" r:id="rId6"/>
    <p:sldLayoutId id="2147483911" r:id="rId7"/>
    <p:sldLayoutId id="2147483910" r:id="rId8"/>
    <p:sldLayoutId id="2147483909" r:id="rId9"/>
    <p:sldLayoutId id="2147483908" r:id="rId10"/>
    <p:sldLayoutId id="2147483907" r:id="rId11"/>
    <p:sldLayoutId id="2147483906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91" name="Rectangle 2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000000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0792" name="Rectangle 2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58013" y="635635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000000"/>
                </a:solidFill>
                <a:latin typeface="Arial Black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1B6D159A-2AE9-4161-A47A-54D5566B5F8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7828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795338" y="184150"/>
            <a:ext cx="82296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TW" altLang="zh-TW" smtClean="0"/>
          </a:p>
        </p:txBody>
      </p:sp>
      <p:sp>
        <p:nvSpPr>
          <p:cNvPr id="77829" name="Rectangle 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414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60805" name="Rectangle 3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000000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grpSp>
        <p:nvGrpSpPr>
          <p:cNvPr id="77831" name="Group 40"/>
          <p:cNvGrpSpPr>
            <a:grpSpLocks/>
          </p:cNvGrpSpPr>
          <p:nvPr userDrawn="1"/>
        </p:nvGrpSpPr>
        <p:grpSpPr bwMode="auto">
          <a:xfrm>
            <a:off x="14288" y="44450"/>
            <a:ext cx="422275" cy="336550"/>
            <a:chOff x="262" y="193"/>
            <a:chExt cx="309" cy="286"/>
          </a:xfrm>
        </p:grpSpPr>
        <p:sp>
          <p:nvSpPr>
            <p:cNvPr id="1033" name="Freeform 41"/>
            <p:cNvSpPr>
              <a:spLocks/>
            </p:cNvSpPr>
            <p:nvPr userDrawn="1"/>
          </p:nvSpPr>
          <p:spPr bwMode="auto">
            <a:xfrm>
              <a:off x="262" y="193"/>
              <a:ext cx="229" cy="285"/>
            </a:xfrm>
            <a:custGeom>
              <a:avLst/>
              <a:gdLst>
                <a:gd name="T0" fmla="*/ 228 w 229"/>
                <a:gd name="T1" fmla="*/ 0 h 284"/>
                <a:gd name="T2" fmla="*/ 76 w 229"/>
                <a:gd name="T3" fmla="*/ 1 h 284"/>
                <a:gd name="T4" fmla="*/ 0 w 229"/>
                <a:gd name="T5" fmla="*/ 140 h 284"/>
                <a:gd name="T6" fmla="*/ 75 w 229"/>
                <a:gd name="T7" fmla="*/ 302 h 284"/>
                <a:gd name="T8" fmla="*/ 75 w 229"/>
                <a:gd name="T9" fmla="*/ 282 h 284"/>
                <a:gd name="T10" fmla="*/ 77 w 229"/>
                <a:gd name="T11" fmla="*/ 268 h 284"/>
                <a:gd name="T12" fmla="*/ 79 w 229"/>
                <a:gd name="T13" fmla="*/ 247 h 284"/>
                <a:gd name="T14" fmla="*/ 83 w 229"/>
                <a:gd name="T15" fmla="*/ 228 h 284"/>
                <a:gd name="T16" fmla="*/ 84 w 229"/>
                <a:gd name="T17" fmla="*/ 223 h 284"/>
                <a:gd name="T18" fmla="*/ 88 w 229"/>
                <a:gd name="T19" fmla="*/ 210 h 284"/>
                <a:gd name="T20" fmla="*/ 92 w 229"/>
                <a:gd name="T21" fmla="*/ 197 h 284"/>
                <a:gd name="T22" fmla="*/ 95 w 229"/>
                <a:gd name="T23" fmla="*/ 189 h 284"/>
                <a:gd name="T24" fmla="*/ 99 w 229"/>
                <a:gd name="T25" fmla="*/ 180 h 284"/>
                <a:gd name="T26" fmla="*/ 98 w 229"/>
                <a:gd name="T27" fmla="*/ 183 h 284"/>
                <a:gd name="T28" fmla="*/ 102 w 229"/>
                <a:gd name="T29" fmla="*/ 174 h 284"/>
                <a:gd name="T30" fmla="*/ 106 w 229"/>
                <a:gd name="T31" fmla="*/ 163 h 284"/>
                <a:gd name="T32" fmla="*/ 116 w 229"/>
                <a:gd name="T33" fmla="*/ 124 h 284"/>
                <a:gd name="T34" fmla="*/ 131 w 229"/>
                <a:gd name="T35" fmla="*/ 100 h 284"/>
                <a:gd name="T36" fmla="*/ 149 w 229"/>
                <a:gd name="T37" fmla="*/ 76 h 284"/>
                <a:gd name="T38" fmla="*/ 175 w 229"/>
                <a:gd name="T39" fmla="*/ 46 h 284"/>
                <a:gd name="T40" fmla="*/ 195 w 229"/>
                <a:gd name="T41" fmla="*/ 28 h 284"/>
                <a:gd name="T42" fmla="*/ 228 w 229"/>
                <a:gd name="T43" fmla="*/ 0 h 28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29" h="284">
                  <a:moveTo>
                    <a:pt x="228" y="0"/>
                  </a:moveTo>
                  <a:lnTo>
                    <a:pt x="76" y="1"/>
                  </a:lnTo>
                  <a:lnTo>
                    <a:pt x="0" y="140"/>
                  </a:lnTo>
                  <a:lnTo>
                    <a:pt x="75" y="283"/>
                  </a:lnTo>
                  <a:lnTo>
                    <a:pt x="75" y="263"/>
                  </a:lnTo>
                  <a:lnTo>
                    <a:pt x="77" y="249"/>
                  </a:lnTo>
                  <a:lnTo>
                    <a:pt x="79" y="228"/>
                  </a:lnTo>
                  <a:lnTo>
                    <a:pt x="83" y="209"/>
                  </a:lnTo>
                  <a:lnTo>
                    <a:pt x="84" y="204"/>
                  </a:lnTo>
                  <a:lnTo>
                    <a:pt x="88" y="191"/>
                  </a:lnTo>
                  <a:lnTo>
                    <a:pt x="92" y="178"/>
                  </a:lnTo>
                  <a:lnTo>
                    <a:pt x="95" y="170"/>
                  </a:lnTo>
                  <a:lnTo>
                    <a:pt x="99" y="161"/>
                  </a:lnTo>
                  <a:lnTo>
                    <a:pt x="98" y="164"/>
                  </a:lnTo>
                  <a:lnTo>
                    <a:pt x="102" y="155"/>
                  </a:lnTo>
                  <a:lnTo>
                    <a:pt x="106" y="144"/>
                  </a:lnTo>
                  <a:lnTo>
                    <a:pt x="116" y="124"/>
                  </a:lnTo>
                  <a:lnTo>
                    <a:pt x="131" y="100"/>
                  </a:lnTo>
                  <a:lnTo>
                    <a:pt x="149" y="76"/>
                  </a:lnTo>
                  <a:lnTo>
                    <a:pt x="175" y="46"/>
                  </a:lnTo>
                  <a:lnTo>
                    <a:pt x="195" y="28"/>
                  </a:lnTo>
                  <a:lnTo>
                    <a:pt x="228" y="0"/>
                  </a:lnTo>
                </a:path>
              </a:pathLst>
            </a:custGeom>
            <a:solidFill>
              <a:srgbClr val="00279F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zh-TW" altLang="en-US">
                <a:solidFill>
                  <a:srgbClr val="000000"/>
                </a:solidFill>
                <a:latin typeface="Arial" pitchFamily="34" charset="0"/>
                <a:ea typeface="新細明體" pitchFamily="18" charset="-120"/>
              </a:endParaRPr>
            </a:p>
          </p:txBody>
        </p:sp>
        <p:sp>
          <p:nvSpPr>
            <p:cNvPr id="1034" name="Freeform 42"/>
            <p:cNvSpPr>
              <a:spLocks/>
            </p:cNvSpPr>
            <p:nvPr userDrawn="1"/>
          </p:nvSpPr>
          <p:spPr bwMode="auto">
            <a:xfrm>
              <a:off x="394" y="193"/>
              <a:ext cx="177" cy="286"/>
            </a:xfrm>
            <a:custGeom>
              <a:avLst/>
              <a:gdLst>
                <a:gd name="T0" fmla="*/ 96 w 176"/>
                <a:gd name="T1" fmla="*/ 285 h 286"/>
                <a:gd name="T2" fmla="*/ 175 w 176"/>
                <a:gd name="T3" fmla="*/ 143 h 286"/>
                <a:gd name="T4" fmla="*/ 97 w 176"/>
                <a:gd name="T5" fmla="*/ 0 h 286"/>
                <a:gd name="T6" fmla="*/ 89 w 176"/>
                <a:gd name="T7" fmla="*/ 11 h 286"/>
                <a:gd name="T8" fmla="*/ 76 w 176"/>
                <a:gd name="T9" fmla="*/ 30 h 286"/>
                <a:gd name="T10" fmla="*/ 65 w 176"/>
                <a:gd name="T11" fmla="*/ 49 h 286"/>
                <a:gd name="T12" fmla="*/ 57 w 176"/>
                <a:gd name="T13" fmla="*/ 65 h 286"/>
                <a:gd name="T14" fmla="*/ 46 w 176"/>
                <a:gd name="T15" fmla="*/ 84 h 286"/>
                <a:gd name="T16" fmla="*/ 35 w 176"/>
                <a:gd name="T17" fmla="*/ 106 h 286"/>
                <a:gd name="T18" fmla="*/ 25 w 176"/>
                <a:gd name="T19" fmla="*/ 128 h 286"/>
                <a:gd name="T20" fmla="*/ 15 w 176"/>
                <a:gd name="T21" fmla="*/ 156 h 286"/>
                <a:gd name="T22" fmla="*/ 7 w 176"/>
                <a:gd name="T23" fmla="*/ 184 h 286"/>
                <a:gd name="T24" fmla="*/ 4 w 176"/>
                <a:gd name="T25" fmla="*/ 205 h 286"/>
                <a:gd name="T26" fmla="*/ 1 w 176"/>
                <a:gd name="T27" fmla="*/ 221 h 286"/>
                <a:gd name="T28" fmla="*/ 1 w 176"/>
                <a:gd name="T29" fmla="*/ 239 h 286"/>
                <a:gd name="T30" fmla="*/ 0 w 176"/>
                <a:gd name="T31" fmla="*/ 264 h 286"/>
                <a:gd name="T32" fmla="*/ 0 w 176"/>
                <a:gd name="T33" fmla="*/ 285 h 286"/>
                <a:gd name="T34" fmla="*/ 96 w 176"/>
                <a:gd name="T35" fmla="*/ 285 h 28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76" h="286">
                  <a:moveTo>
                    <a:pt x="96" y="285"/>
                  </a:moveTo>
                  <a:lnTo>
                    <a:pt x="175" y="143"/>
                  </a:lnTo>
                  <a:lnTo>
                    <a:pt x="97" y="0"/>
                  </a:lnTo>
                  <a:lnTo>
                    <a:pt x="89" y="11"/>
                  </a:lnTo>
                  <a:lnTo>
                    <a:pt x="76" y="30"/>
                  </a:lnTo>
                  <a:lnTo>
                    <a:pt x="65" y="49"/>
                  </a:lnTo>
                  <a:lnTo>
                    <a:pt x="57" y="65"/>
                  </a:lnTo>
                  <a:lnTo>
                    <a:pt x="46" y="84"/>
                  </a:lnTo>
                  <a:lnTo>
                    <a:pt x="35" y="106"/>
                  </a:lnTo>
                  <a:lnTo>
                    <a:pt x="25" y="128"/>
                  </a:lnTo>
                  <a:lnTo>
                    <a:pt x="15" y="156"/>
                  </a:lnTo>
                  <a:lnTo>
                    <a:pt x="7" y="184"/>
                  </a:lnTo>
                  <a:lnTo>
                    <a:pt x="4" y="205"/>
                  </a:lnTo>
                  <a:lnTo>
                    <a:pt x="1" y="221"/>
                  </a:lnTo>
                  <a:lnTo>
                    <a:pt x="1" y="239"/>
                  </a:lnTo>
                  <a:lnTo>
                    <a:pt x="0" y="264"/>
                  </a:lnTo>
                  <a:lnTo>
                    <a:pt x="0" y="285"/>
                  </a:lnTo>
                  <a:lnTo>
                    <a:pt x="96" y="285"/>
                  </a:lnTo>
                </a:path>
              </a:pathLst>
            </a:custGeom>
            <a:solidFill>
              <a:srgbClr val="00279F"/>
            </a:solidFill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zh-TW" altLang="en-US">
                <a:solidFill>
                  <a:srgbClr val="000000"/>
                </a:solidFill>
                <a:latin typeface="Arial" pitchFamily="34" charset="0"/>
                <a:ea typeface="新細明體" pitchFamily="18" charset="-120"/>
              </a:endParaRPr>
            </a:p>
          </p:txBody>
        </p:sp>
      </p:grpSp>
      <p:sp>
        <p:nvSpPr>
          <p:cNvPr id="1032" name="Rectangle 43"/>
          <p:cNvSpPr>
            <a:spLocks noChangeArrowheads="1"/>
          </p:cNvSpPr>
          <p:nvPr userDrawn="1"/>
        </p:nvSpPr>
        <p:spPr bwMode="auto">
          <a:xfrm>
            <a:off x="-23813" y="361950"/>
            <a:ext cx="457201" cy="168275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lang="en-US" altLang="zh-TW" sz="1400" b="1" smtClean="0">
                <a:solidFill>
                  <a:srgbClr val="000000"/>
                </a:solidFill>
                <a:latin typeface="Albertus Extra Bold" pitchFamily="18" charset="0"/>
                <a:ea typeface="華康楷書體W6"/>
                <a:cs typeface="華康楷書體W6"/>
              </a:rPr>
              <a:t>IDB</a:t>
            </a:r>
            <a:endParaRPr lang="en-US" altLang="zh-TW" sz="1200" smtClean="0">
              <a:solidFill>
                <a:srgbClr val="000000"/>
              </a:solidFill>
              <a:latin typeface="華康楷書體W6"/>
              <a:ea typeface="華康楷書體W6"/>
              <a:cs typeface="華康楷書體W6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  <p:sldLayoutId id="2147483974" r:id="rId12"/>
    <p:sldLayoutId id="2147483975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33CC"/>
          </a:solidFill>
          <a:latin typeface="微軟正黑體" pitchFamily="34" charset="-120"/>
          <a:ea typeface="微軟正黑體" pitchFamily="34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33CC"/>
          </a:solidFill>
          <a:latin typeface="微軟正黑體" pitchFamily="34" charset="-120"/>
          <a:ea typeface="微軟正黑體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33CC"/>
          </a:solidFill>
          <a:latin typeface="微軟正黑體" pitchFamily="34" charset="-120"/>
          <a:ea typeface="微軟正黑體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33CC"/>
          </a:solidFill>
          <a:latin typeface="微軟正黑體" pitchFamily="34" charset="-120"/>
          <a:ea typeface="微軟正黑體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33CC"/>
          </a:solidFill>
          <a:latin typeface="微軟正黑體" pitchFamily="34" charset="-120"/>
          <a:ea typeface="微軟正黑體" pitchFamily="34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3600" b="1">
          <a:solidFill>
            <a:srgbClr val="0033CC"/>
          </a:solidFill>
          <a:latin typeface="Times New Roman" pitchFamily="18" charset="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3600" b="1">
          <a:solidFill>
            <a:srgbClr val="0033CC"/>
          </a:solidFill>
          <a:latin typeface="Times New Roman" pitchFamily="18" charset="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3600" b="1">
          <a:solidFill>
            <a:srgbClr val="0033CC"/>
          </a:solidFill>
          <a:latin typeface="Times New Roman" pitchFamily="18" charset="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3600" b="1">
          <a:solidFill>
            <a:srgbClr val="0033CC"/>
          </a:solidFill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24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kumimoji="1" sz="2000">
          <a:solidFill>
            <a:schemeClr val="tx1"/>
          </a:solidFill>
          <a:latin typeface="微軟正黑體" pitchFamily="34" charset="-120"/>
          <a:ea typeface="微軟正黑體" pitchFamily="34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kumimoji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kumimoji="1" sz="1600">
          <a:solidFill>
            <a:schemeClr val="tx1"/>
          </a:solidFill>
          <a:latin typeface="微軟正黑體" pitchFamily="34" charset="-120"/>
          <a:ea typeface="微軟正黑體" pitchFamily="34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1400">
          <a:solidFill>
            <a:schemeClr val="tx1"/>
          </a:solidFill>
          <a:latin typeface="微軟正黑體" pitchFamily="34" charset="-120"/>
          <a:ea typeface="微軟正黑體" pitchFamily="34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grpSp>
        <p:nvGrpSpPr>
          <p:cNvPr id="1031" name="Group 19"/>
          <p:cNvGrpSpPr>
            <a:grpSpLocks/>
          </p:cNvGrpSpPr>
          <p:nvPr userDrawn="1"/>
        </p:nvGrpSpPr>
        <p:grpSpPr bwMode="auto">
          <a:xfrm>
            <a:off x="0" y="0"/>
            <a:ext cx="1692275" cy="549275"/>
            <a:chOff x="0" y="0"/>
            <a:chExt cx="1392" cy="480"/>
          </a:xfrm>
        </p:grpSpPr>
        <p:sp>
          <p:nvSpPr>
            <p:cNvPr id="1032" name="Freeform 20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6549 w 1135"/>
                <a:gd name="T3" fmla="*/ 0 h 445"/>
                <a:gd name="T4" fmla="*/ 4975 w 1135"/>
                <a:gd name="T5" fmla="*/ 2147483647 h 445"/>
                <a:gd name="T6" fmla="*/ 0 w 1135"/>
                <a:gd name="T7" fmla="*/ 2147483647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1033" name="Freeform 21"/>
            <p:cNvSpPr>
              <a:spLocks noEditPoints="1"/>
            </p:cNvSpPr>
            <p:nvPr/>
          </p:nvSpPr>
          <p:spPr bwMode="auto">
            <a:xfrm>
              <a:off x="121" y="211"/>
              <a:ext cx="167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1034" name="Freeform 22"/>
            <p:cNvSpPr>
              <a:spLocks noEditPoints="1"/>
            </p:cNvSpPr>
            <p:nvPr/>
          </p:nvSpPr>
          <p:spPr bwMode="auto">
            <a:xfrm>
              <a:off x="389" y="212"/>
              <a:ext cx="172" cy="151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sp>
          <p:nvSpPr>
            <p:cNvPr id="1035" name="Freeform 23"/>
            <p:cNvSpPr>
              <a:spLocks noEditPoints="1"/>
            </p:cNvSpPr>
            <p:nvPr/>
          </p:nvSpPr>
          <p:spPr bwMode="auto">
            <a:xfrm>
              <a:off x="661" y="212"/>
              <a:ext cx="166" cy="146"/>
            </a:xfrm>
            <a:custGeom>
              <a:avLst/>
              <a:gdLst>
                <a:gd name="T0" fmla="*/ 373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37 h 148"/>
                <a:gd name="T8" fmla="*/ 16 w 163"/>
                <a:gd name="T9" fmla="*/ 37 h 148"/>
                <a:gd name="T10" fmla="*/ 18 w 163"/>
                <a:gd name="T11" fmla="*/ 37 h 148"/>
                <a:gd name="T12" fmla="*/ 35 w 163"/>
                <a:gd name="T13" fmla="*/ 37 h 148"/>
                <a:gd name="T14" fmla="*/ 33 w 163"/>
                <a:gd name="T15" fmla="*/ 37 h 148"/>
                <a:gd name="T16" fmla="*/ 31 w 163"/>
                <a:gd name="T17" fmla="*/ 37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37 h 148"/>
                <a:gd name="T24" fmla="*/ 70 w 163"/>
                <a:gd name="T25" fmla="*/ 37 h 148"/>
                <a:gd name="T26" fmla="*/ 72 w 163"/>
                <a:gd name="T27" fmla="*/ 37 h 148"/>
                <a:gd name="T28" fmla="*/ 74 w 163"/>
                <a:gd name="T29" fmla="*/ 37 h 148"/>
                <a:gd name="T30" fmla="*/ 76 w 163"/>
                <a:gd name="T31" fmla="*/ 37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37 h 148"/>
                <a:gd name="T40" fmla="*/ 56 w 163"/>
                <a:gd name="T41" fmla="*/ 37 h 148"/>
                <a:gd name="T42" fmla="*/ 53 w 163"/>
                <a:gd name="T43" fmla="*/ 37 h 148"/>
                <a:gd name="T44" fmla="*/ 68 w 163"/>
                <a:gd name="T45" fmla="*/ 37 h 148"/>
                <a:gd name="T46" fmla="*/ 373 w 163"/>
                <a:gd name="T47" fmla="*/ 37 h 148"/>
                <a:gd name="T48" fmla="*/ 363 w 163"/>
                <a:gd name="T49" fmla="*/ 37 h 148"/>
                <a:gd name="T50" fmla="*/ 6 w 163"/>
                <a:gd name="T51" fmla="*/ 37 h 148"/>
                <a:gd name="T52" fmla="*/ 4 w 163"/>
                <a:gd name="T53" fmla="*/ 37 h 148"/>
                <a:gd name="T54" fmla="*/ 22 w 163"/>
                <a:gd name="T55" fmla="*/ 37 h 148"/>
                <a:gd name="T56" fmla="*/ 66 w 163"/>
                <a:gd name="T57" fmla="*/ 37 h 148"/>
                <a:gd name="T58" fmla="*/ 22 w 163"/>
                <a:gd name="T59" fmla="*/ 37 h 148"/>
                <a:gd name="T60" fmla="*/ 472 w 163"/>
                <a:gd name="T61" fmla="*/ 37 h 148"/>
                <a:gd name="T62" fmla="*/ 484 w 163"/>
                <a:gd name="T63" fmla="*/ 37 h 148"/>
                <a:gd name="T64" fmla="*/ 496 w 163"/>
                <a:gd name="T65" fmla="*/ 37 h 148"/>
                <a:gd name="T66" fmla="*/ 514 w 163"/>
                <a:gd name="T67" fmla="*/ 37 h 148"/>
                <a:gd name="T68" fmla="*/ 523 w 163"/>
                <a:gd name="T69" fmla="*/ 37 h 148"/>
                <a:gd name="T70" fmla="*/ 529 w 163"/>
                <a:gd name="T71" fmla="*/ 37 h 148"/>
                <a:gd name="T72" fmla="*/ 535 w 163"/>
                <a:gd name="T73" fmla="*/ 37 h 148"/>
                <a:gd name="T74" fmla="*/ 535 w 163"/>
                <a:gd name="T75" fmla="*/ 37 h 148"/>
                <a:gd name="T76" fmla="*/ 529 w 163"/>
                <a:gd name="T77" fmla="*/ 37 h 148"/>
                <a:gd name="T78" fmla="*/ 514 w 163"/>
                <a:gd name="T79" fmla="*/ 37 h 148"/>
                <a:gd name="T80" fmla="*/ 490 w 163"/>
                <a:gd name="T81" fmla="*/ 37 h 148"/>
                <a:gd name="T82" fmla="*/ 466 w 163"/>
                <a:gd name="T83" fmla="*/ 37 h 148"/>
                <a:gd name="T84" fmla="*/ 448 w 163"/>
                <a:gd name="T85" fmla="*/ 37 h 148"/>
                <a:gd name="T86" fmla="*/ 454 w 163"/>
                <a:gd name="T87" fmla="*/ 37 h 148"/>
                <a:gd name="T88" fmla="*/ 478 w 163"/>
                <a:gd name="T89" fmla="*/ 37 h 148"/>
                <a:gd name="T90" fmla="*/ 502 w 163"/>
                <a:gd name="T91" fmla="*/ 37 h 148"/>
                <a:gd name="T92" fmla="*/ 529 w 163"/>
                <a:gd name="T93" fmla="*/ 37 h 148"/>
                <a:gd name="T94" fmla="*/ 547 w 163"/>
                <a:gd name="T95" fmla="*/ 37 h 148"/>
                <a:gd name="T96" fmla="*/ 559 w 163"/>
                <a:gd name="T97" fmla="*/ 37 h 148"/>
                <a:gd name="T98" fmla="*/ 571 w 163"/>
                <a:gd name="T99" fmla="*/ 37 h 148"/>
                <a:gd name="T100" fmla="*/ 587 w 163"/>
                <a:gd name="T101" fmla="*/ 37 h 148"/>
                <a:gd name="T102" fmla="*/ 587 w 163"/>
                <a:gd name="T103" fmla="*/ 37 h 148"/>
                <a:gd name="T104" fmla="*/ 587 w 163"/>
                <a:gd name="T105" fmla="*/ 37 h 148"/>
                <a:gd name="T106" fmla="*/ 579 w 163"/>
                <a:gd name="T107" fmla="*/ 37 h 148"/>
                <a:gd name="T108" fmla="*/ 571 w 163"/>
                <a:gd name="T109" fmla="*/ 37 h 148"/>
                <a:gd name="T110" fmla="*/ 565 w 163"/>
                <a:gd name="T111" fmla="*/ 37 h 148"/>
                <a:gd name="T112" fmla="*/ 553 w 163"/>
                <a:gd name="T113" fmla="*/ 37 h 148"/>
                <a:gd name="T114" fmla="*/ 541 w 163"/>
                <a:gd name="T115" fmla="*/ 37 h 148"/>
                <a:gd name="T116" fmla="*/ 529 w 163"/>
                <a:gd name="T117" fmla="*/ 37 h 148"/>
                <a:gd name="T118" fmla="*/ 529 w 163"/>
                <a:gd name="T119" fmla="*/ 37 h 148"/>
                <a:gd name="T120" fmla="*/ 389 w 163"/>
                <a:gd name="T121" fmla="*/ 4 h 148"/>
                <a:gd name="T122" fmla="*/ 427 w 163"/>
                <a:gd name="T123" fmla="*/ 21 h 148"/>
                <a:gd name="T124" fmla="*/ 514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zh-TW" altLang="en-US" sz="3200">
                <a:solidFill>
                  <a:prstClr val="black"/>
                </a:solidFill>
                <a:latin typeface="Arial" pitchFamily="34" charset="0"/>
                <a:ea typeface="新細明體"/>
              </a:endParaRPr>
            </a:p>
          </p:txBody>
        </p:sp>
        <p:pic>
          <p:nvPicPr>
            <p:cNvPr id="1036" name="Picture 24" descr="MOEA_logo3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="" xmlns:p14="http://schemas.microsoft.com/office/powerpoint/2010/main" val="2430507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  <p:sldLayoutId id="2147483989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png"/><Relationship Id="rId3" Type="http://schemas.openxmlformats.org/officeDocument/2006/relationships/image" Target="../media/image4.gif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wmf"/><Relationship Id="rId10" Type="http://schemas.openxmlformats.org/officeDocument/2006/relationships/image" Target="../media/image11.png"/><Relationship Id="rId4" Type="http://schemas.openxmlformats.org/officeDocument/2006/relationships/image" Target="../media/image5.wmf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3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3.emf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microsoft.com/office/2007/relationships/hdphoto" Target="../media/hdphoto8.wdp"/><Relationship Id="rId26" Type="http://schemas.openxmlformats.org/officeDocument/2006/relationships/image" Target="../media/image45.png"/><Relationship Id="rId3" Type="http://schemas.openxmlformats.org/officeDocument/2006/relationships/image" Target="../media/image31.jpeg"/><Relationship Id="rId21" Type="http://schemas.openxmlformats.org/officeDocument/2006/relationships/image" Target="../media/image42.png"/><Relationship Id="rId7" Type="http://schemas.openxmlformats.org/officeDocument/2006/relationships/image" Target="../media/image34.png"/><Relationship Id="rId12" Type="http://schemas.openxmlformats.org/officeDocument/2006/relationships/image" Target="../media/image37.jpeg"/><Relationship Id="rId17" Type="http://schemas.openxmlformats.org/officeDocument/2006/relationships/image" Target="../media/image40.png"/><Relationship Id="rId25" Type="http://schemas.openxmlformats.org/officeDocument/2006/relationships/image" Target="../media/image44.jpeg"/><Relationship Id="rId2" Type="http://schemas.openxmlformats.org/officeDocument/2006/relationships/notesSlide" Target="../notesSlides/notesSlide6.xml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microsoft.com/office/2007/relationships/hdphoto" Target="../media/hdphoto5.wdp"/><Relationship Id="rId24" Type="http://schemas.microsoft.com/office/2007/relationships/hdphoto" Target="../media/hdphoto11.wdp"/><Relationship Id="rId5" Type="http://schemas.microsoft.com/office/2007/relationships/hdphoto" Target="../media/hdphoto3.wdp"/><Relationship Id="rId15" Type="http://schemas.openxmlformats.org/officeDocument/2006/relationships/image" Target="../media/image39.png"/><Relationship Id="rId23" Type="http://schemas.openxmlformats.org/officeDocument/2006/relationships/image" Target="../media/image43.png"/><Relationship Id="rId28" Type="http://schemas.openxmlformats.org/officeDocument/2006/relationships/image" Target="../media/image46.jpeg"/><Relationship Id="rId10" Type="http://schemas.openxmlformats.org/officeDocument/2006/relationships/image" Target="../media/image36.png"/><Relationship Id="rId19" Type="http://schemas.openxmlformats.org/officeDocument/2006/relationships/image" Target="../media/image41.png"/><Relationship Id="rId4" Type="http://schemas.openxmlformats.org/officeDocument/2006/relationships/image" Target="../media/image32.png"/><Relationship Id="rId9" Type="http://schemas.microsoft.com/office/2007/relationships/hdphoto" Target="../media/hdphoto4.wdp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microsoft.com/office/2007/relationships/hdphoto" Target="../media/hdphoto12.wdp"/><Relationship Id="rId30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標題 1"/>
          <p:cNvSpPr txBox="1">
            <a:spLocks/>
          </p:cNvSpPr>
          <p:nvPr/>
        </p:nvSpPr>
        <p:spPr bwMode="auto">
          <a:xfrm>
            <a:off x="0" y="1851025"/>
            <a:ext cx="9144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zh-TW" altLang="en-US" sz="44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系統整合藍海出口</a:t>
            </a:r>
            <a:r>
              <a:rPr lang="zh-TW" altLang="en-US" sz="44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推動作法</a:t>
            </a:r>
            <a:endParaRPr lang="en-US" altLang="zh-TW" sz="4400" b="1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文字方塊 1"/>
          <p:cNvSpPr txBox="1">
            <a:spLocks noChangeArrowheads="1"/>
          </p:cNvSpPr>
          <p:nvPr/>
        </p:nvSpPr>
        <p:spPr bwMode="auto">
          <a:xfrm>
            <a:off x="2555776" y="186672"/>
            <a:ext cx="63357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zh-TW" altLang="en-US" sz="32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行政院第</a:t>
            </a:r>
            <a:r>
              <a:rPr lang="en-US" altLang="zh-TW" sz="32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3460</a:t>
            </a:r>
            <a:r>
              <a:rPr lang="zh-TW" altLang="en-US" sz="32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次院會</a:t>
            </a:r>
            <a:endParaRPr lang="zh-TW" altLang="en-US" sz="3200" b="1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115616" y="4491190"/>
            <a:ext cx="6999189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lnSpc>
                <a:spcPct val="130000"/>
              </a:lnSpc>
            </a:pPr>
            <a:r>
              <a:rPr lang="zh-TW" altLang="en-US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經濟部</a:t>
            </a:r>
          </a:p>
          <a:p>
            <a:pPr algn="ctr" eaLnBrk="0" hangingPunct="0">
              <a:lnSpc>
                <a:spcPct val="130000"/>
              </a:lnSpc>
            </a:pPr>
            <a:r>
              <a:rPr lang="zh-TW" altLang="en-US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報告人</a:t>
            </a:r>
            <a:r>
              <a:rPr lang="en-US" altLang="zh-TW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工業局吳局長明機</a:t>
            </a:r>
          </a:p>
          <a:p>
            <a:pPr algn="ctr" eaLnBrk="0" hangingPunct="0">
              <a:lnSpc>
                <a:spcPct val="130000"/>
              </a:lnSpc>
            </a:pPr>
            <a:r>
              <a:rPr lang="en-US" altLang="zh-TW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en-US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8</a:t>
            </a:r>
            <a:r>
              <a:rPr lang="zh-TW" altLang="en-US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日</a:t>
            </a:r>
          </a:p>
        </p:txBody>
      </p:sp>
      <p:sp>
        <p:nvSpPr>
          <p:cNvPr id="5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5" name="矩形 3"/>
          <p:cNvSpPr>
            <a:spLocks noChangeArrowheads="1"/>
          </p:cNvSpPr>
          <p:nvPr/>
        </p:nvSpPr>
        <p:spPr bwMode="auto">
          <a:xfrm>
            <a:off x="1475656" y="1196752"/>
            <a:ext cx="6529139" cy="4478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5200"/>
              </a:lnSpc>
              <a:spcBef>
                <a:spcPts val="600"/>
              </a:spcBef>
            </a:pPr>
            <a:r>
              <a:rPr lang="zh-TW" altLang="en-US" sz="3200" b="1" dirty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壹、背景</a:t>
            </a:r>
            <a:r>
              <a:rPr lang="zh-TW" altLang="en-US" sz="32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說明</a:t>
            </a:r>
            <a:endParaRPr lang="en-US" altLang="zh-TW" sz="3200" b="1" dirty="0">
              <a:solidFill>
                <a:srgbClr val="000099"/>
              </a:solidFill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ts val="5200"/>
              </a:lnSpc>
              <a:spcBef>
                <a:spcPts val="600"/>
              </a:spcBef>
            </a:pPr>
            <a:r>
              <a:rPr lang="zh-TW" altLang="en-US" sz="32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貳、</a:t>
            </a:r>
            <a:r>
              <a:rPr lang="zh-TW" altLang="en-US" sz="3200" b="1" dirty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出口轉型新戰略思維架構</a:t>
            </a:r>
          </a:p>
          <a:p>
            <a:pPr>
              <a:lnSpc>
                <a:spcPts val="5000"/>
              </a:lnSpc>
              <a:defRPr/>
            </a:pPr>
            <a:r>
              <a:rPr lang="zh-TW" altLang="en-US" sz="32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參、</a:t>
            </a:r>
            <a:r>
              <a:rPr lang="zh-TW" altLang="en-US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面臨之挑戰</a:t>
            </a:r>
          </a:p>
          <a:p>
            <a:pPr>
              <a:lnSpc>
                <a:spcPts val="5200"/>
              </a:lnSpc>
              <a:spcBef>
                <a:spcPts val="600"/>
              </a:spcBef>
            </a:pPr>
            <a:r>
              <a:rPr lang="zh-TW" altLang="en-US" sz="32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肆</a:t>
            </a:r>
            <a:r>
              <a:rPr lang="zh-TW" altLang="en-US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、規劃方向與作法</a:t>
            </a:r>
            <a:endParaRPr lang="en-US" altLang="zh-TW" sz="3200" b="1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200"/>
              </a:lnSpc>
              <a:spcBef>
                <a:spcPts val="600"/>
              </a:spcBef>
            </a:pPr>
            <a:r>
              <a:rPr lang="zh-TW" altLang="en-US" sz="32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伍、</a:t>
            </a:r>
            <a:r>
              <a:rPr lang="zh-TW" altLang="en-US" sz="32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結語</a:t>
            </a:r>
            <a:endParaRPr lang="en-US" altLang="zh-TW" sz="3200" b="1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5200"/>
              </a:lnSpc>
              <a:spcBef>
                <a:spcPts val="600"/>
              </a:spcBef>
              <a:buFont typeface="Arial" charset="0"/>
              <a:buNone/>
            </a:pPr>
            <a:r>
              <a:rPr lang="zh-TW" altLang="en-US" sz="32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附件</a:t>
            </a:r>
            <a:endParaRPr lang="en-US" altLang="zh-TW" sz="3200" b="1" dirty="0">
              <a:solidFill>
                <a:srgbClr val="000099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9746" name="矩形 3"/>
          <p:cNvSpPr>
            <a:spLocks noChangeArrowheads="1"/>
          </p:cNvSpPr>
          <p:nvPr/>
        </p:nvSpPr>
        <p:spPr bwMode="auto">
          <a:xfrm>
            <a:off x="0" y="103188"/>
            <a:ext cx="91440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5000"/>
              </a:lnSpc>
            </a:pPr>
            <a:r>
              <a:rPr lang="zh-TW" altLang="en-US" sz="4000" b="1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報告大綱</a:t>
            </a:r>
            <a:endParaRPr lang="en-US" altLang="zh-TW" sz="4000" b="1">
              <a:solidFill>
                <a:srgbClr val="000099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6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69" name="標題 1"/>
          <p:cNvSpPr>
            <a:spLocks noGrp="1"/>
          </p:cNvSpPr>
          <p:nvPr>
            <p:ph type="title"/>
          </p:nvPr>
        </p:nvSpPr>
        <p:spPr>
          <a:xfrm>
            <a:off x="-25400" y="66675"/>
            <a:ext cx="9126538" cy="625475"/>
          </a:xfrm>
        </p:spPr>
        <p:txBody>
          <a:bodyPr/>
          <a:lstStyle/>
          <a:p>
            <a:r>
              <a:rPr lang="zh-TW" altLang="en-US" sz="36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壹、背景說明</a:t>
            </a:r>
          </a:p>
        </p:txBody>
      </p:sp>
      <p:sp>
        <p:nvSpPr>
          <p:cNvPr id="160864" name="Text Box 51"/>
          <p:cNvSpPr txBox="1">
            <a:spLocks noChangeArrowheads="1"/>
          </p:cNvSpPr>
          <p:nvPr/>
        </p:nvSpPr>
        <p:spPr bwMode="auto">
          <a:xfrm>
            <a:off x="179512" y="6580188"/>
            <a:ext cx="39878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資料來源：財政部，</a:t>
            </a:r>
            <a:r>
              <a:rPr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MIC</a:t>
            </a:r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整理，</a:t>
            </a:r>
            <a:r>
              <a:rPr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75021398"/>
              </p:ext>
            </p:extLst>
          </p:nvPr>
        </p:nvGraphicFramePr>
        <p:xfrm>
          <a:off x="179512" y="3140968"/>
          <a:ext cx="4176464" cy="34905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59371"/>
                <a:gridCol w="1094594"/>
                <a:gridCol w="1098197"/>
                <a:gridCol w="824302"/>
              </a:tblGrid>
              <a:tr h="576064"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國家</a:t>
                      </a:r>
                      <a:endParaRPr lang="zh-TW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104</a:t>
                      </a:r>
                      <a:r>
                        <a:rPr lang="zh-TW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1~6</a:t>
                      </a:r>
                      <a:r>
                        <a:rPr lang="zh-TW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 </a:t>
                      </a:r>
                      <a:endParaRPr lang="en-US" altLang="zh-TW" sz="1200" b="1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b"/>
                      <a:r>
                        <a:rPr lang="zh-TW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出口總值</a:t>
                      </a:r>
                      <a:endParaRPr lang="en-US" altLang="zh-TW" sz="1200" b="1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b"/>
                      <a:r>
                        <a:rPr lang="en-US" altLang="zh-TW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百萬美元</a:t>
                      </a:r>
                      <a:r>
                        <a:rPr lang="en-US" altLang="zh-TW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占出口比重</a:t>
                      </a:r>
                      <a:endParaRPr lang="zh-TW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YoY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3CC"/>
                    </a:solidFill>
                  </a:tcPr>
                </a:tc>
              </a:tr>
              <a:tr h="29145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Total</a:t>
                      </a:r>
                      <a:endParaRPr 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142,431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100.00%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-7.12%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291451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中國大陸及香港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55,481 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39.00%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-8.6%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91451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b="0" i="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東協六國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25,822 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18.1%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-10.5%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91451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美國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17,259 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12.12%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2.31%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1451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日本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9,626 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6.76%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0.77%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1451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南韓</a:t>
                      </a:r>
                      <a:endParaRPr lang="zh-TW" altLang="en-US" sz="1200" b="0" i="0" u="none" strike="noStrike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6,500 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4.56%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8.54%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1451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b="0" i="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歐洲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b="0" i="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12,624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b="0" i="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8.90%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-11.7%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91451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德國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2,929 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2.06%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-2.21%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1451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荷蘭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1,966 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1.38%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-16.93%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91451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印度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1,555 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1.09%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-8.41%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82047204"/>
              </p:ext>
            </p:extLst>
          </p:nvPr>
        </p:nvGraphicFramePr>
        <p:xfrm>
          <a:off x="4499992" y="3140968"/>
          <a:ext cx="4248472" cy="35229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040"/>
                <a:gridCol w="1436207"/>
                <a:gridCol w="1012065"/>
                <a:gridCol w="720080"/>
                <a:gridCol w="720080"/>
              </a:tblGrid>
              <a:tr h="336497"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排名</a:t>
                      </a:r>
                      <a:endParaRPr lang="zh-TW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中文貨名</a:t>
                      </a:r>
                      <a:endParaRPr lang="zh-TW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104</a:t>
                      </a:r>
                      <a:r>
                        <a:rPr lang="zh-TW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1~6</a:t>
                      </a:r>
                      <a:r>
                        <a:rPr lang="zh-TW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endParaRPr lang="en-US" altLang="zh-TW" sz="1200" b="1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b"/>
                      <a:r>
                        <a:rPr lang="zh-TW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出口總值</a:t>
                      </a:r>
                      <a:endParaRPr lang="en-US" altLang="zh-TW" sz="1200" b="1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b"/>
                      <a:r>
                        <a:rPr lang="en-US" altLang="zh-TW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百萬美元</a:t>
                      </a:r>
                      <a:r>
                        <a:rPr lang="en-US" altLang="zh-TW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佔</a:t>
                      </a:r>
                      <a:r>
                        <a:rPr lang="zh-TW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出口</a:t>
                      </a:r>
                      <a:endParaRPr lang="en-US" altLang="zh-TW" sz="1200" b="1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b"/>
                      <a:r>
                        <a:rPr lang="zh-TW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總值％</a:t>
                      </a:r>
                      <a:endParaRPr lang="zh-TW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YoY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CC"/>
                    </a:solidFill>
                  </a:tcPr>
                </a:tc>
              </a:tr>
              <a:tr h="172468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積體電路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34,192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24.01%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2.14%</a:t>
                      </a:r>
                      <a:endParaRPr lang="en-US" altLang="zh-TW" sz="1200" b="0" i="0" u="none" strike="noStrike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36497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石油及提自瀝青礦物之油類，但原油除外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6,021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4.23%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-40.29%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72468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zh-TW" sz="1200" b="0" i="0" u="none" strike="noStrike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液晶裝置等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5,900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4.14%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-9.59%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59279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二極體、電晶體及類似半導體裝置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4,071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2.86%</a:t>
                      </a:r>
                      <a:endParaRPr lang="en-US" altLang="zh-TW" sz="1200" b="0" i="0" u="none" strike="noStrike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-15.24%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28126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電話機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3,481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2.44%</a:t>
                      </a:r>
                      <a:endParaRPr lang="en-US" altLang="zh-TW" sz="1200" b="0" i="0" u="none" strike="noStrike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-18.99%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99951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 smtClean="0">
                          <a:solidFill>
                            <a:srgbClr val="000099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電腦零件</a:t>
                      </a:r>
                      <a:endParaRPr lang="zh-TW" altLang="en-US" sz="1200" b="0" i="0" u="none" strike="noStrike" dirty="0">
                        <a:solidFill>
                          <a:srgbClr val="000099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2,713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1.90%</a:t>
                      </a:r>
                      <a:endParaRPr lang="en-US" altLang="zh-TW" sz="1200" b="0" i="0" u="none" strike="noStrike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-8.70%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碟片</a:t>
                      </a:r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，磁帶，固態非揮發性儲存</a:t>
                      </a:r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裝置等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2,766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1.94%</a:t>
                      </a:r>
                      <a:endParaRPr lang="en-US" altLang="zh-TW" sz="1200" b="0" i="0" u="none" strike="noStrike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-13.81%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72468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印刷電路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2,632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1.85%</a:t>
                      </a:r>
                      <a:endParaRPr lang="en-US" altLang="zh-TW" sz="1200" b="0" i="0" u="none" strike="noStrike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-3.45%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36497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鋼鐵製螺釘、螺栓、螺帽</a:t>
                      </a:r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…</a:t>
                      </a:r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等</a:t>
                      </a:r>
                      <a:endParaRPr lang="zh-TW" altLang="en-US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2,008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1.41%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1.65%</a:t>
                      </a:r>
                      <a:endParaRPr lang="en-US" altLang="zh-TW" sz="1200" b="0" i="0" u="none" strike="noStrike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56018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200" u="none" strike="noStrike" dirty="0" smtClean="0">
                          <a:solidFill>
                            <a:srgbClr val="000099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機動車輛</a:t>
                      </a:r>
                      <a:r>
                        <a:rPr lang="zh-TW" altLang="en-US" sz="1200" u="none" strike="noStrike" dirty="0">
                          <a:solidFill>
                            <a:srgbClr val="000099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所用之零件及附件</a:t>
                      </a:r>
                      <a:endParaRPr lang="zh-TW" altLang="en-US" sz="1200" b="0" i="0" u="none" strike="noStrike" dirty="0">
                        <a:solidFill>
                          <a:srgbClr val="000099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1,936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1.36%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0.42%</a:t>
                      </a:r>
                      <a:endParaRPr lang="en-US" altLang="zh-TW" sz="1200" b="0" i="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09" marR="9409" marT="94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內容版面配置區 2"/>
          <p:cNvSpPr>
            <a:spLocks noGrp="1"/>
          </p:cNvSpPr>
          <p:nvPr>
            <p:ph idx="1"/>
          </p:nvPr>
        </p:nvSpPr>
        <p:spPr>
          <a:xfrm>
            <a:off x="272121" y="764704"/>
            <a:ext cx="8604250" cy="2376264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1~6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月台灣出口總金額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1,424.3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億美元，較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年同期減少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109.2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億美元，下滑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7.1%</a:t>
            </a:r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對歐洲、東協六國、中國大陸均有衰退</a:t>
            </a:r>
            <a:endParaRPr lang="en-US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前十大出口產品中以礦產品、電話機、二極體、電晶體等出口減少較多，僅積體電路、鋼鐵製螺釘、帽、栓等出口小幅增加。</a:t>
            </a:r>
          </a:p>
          <a:p>
            <a:endParaRPr lang="zh-TW" altLang="en-US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200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50620" y="5522"/>
            <a:ext cx="8964488" cy="7591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ts val="5200"/>
              </a:lnSpc>
              <a:spcBef>
                <a:spcPts val="600"/>
              </a:spcBef>
            </a:pPr>
            <a:r>
              <a:rPr lang="zh-TW" altLang="en-US" sz="3600" b="1" dirty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壹、背景</a:t>
            </a:r>
            <a:r>
              <a:rPr lang="zh-TW" altLang="en-US" sz="36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說明</a:t>
            </a:r>
            <a:endParaRPr lang="en-US" altLang="zh-TW" sz="3600" b="1" dirty="0">
              <a:solidFill>
                <a:srgbClr val="000099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40293" name="矩形 4"/>
          <p:cNvSpPr>
            <a:spLocks noChangeArrowheads="1"/>
          </p:cNvSpPr>
          <p:nvPr/>
        </p:nvSpPr>
        <p:spPr bwMode="auto">
          <a:xfrm>
            <a:off x="311785" y="3140968"/>
            <a:ext cx="2031325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轉型新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戰略：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文字方塊 3"/>
          <p:cNvSpPr txBox="1">
            <a:spLocks noChangeArrowheads="1"/>
          </p:cNvSpPr>
          <p:nvPr/>
        </p:nvSpPr>
        <p:spPr bwMode="auto">
          <a:xfrm>
            <a:off x="311785" y="3606901"/>
            <a:ext cx="8440738" cy="31393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6575" indent="-536575"/>
            <a:r>
              <a:rPr lang="en-US" altLang="zh-TW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(</a:t>
            </a:r>
            <a:r>
              <a:rPr lang="zh-TW" altLang="en-US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一</a:t>
            </a:r>
            <a:r>
              <a:rPr lang="en-US" altLang="zh-TW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)</a:t>
            </a:r>
            <a:r>
              <a:rPr lang="zh-TW" altLang="zh-TW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發展整體解決方案帶動出口新模式</a:t>
            </a:r>
            <a:r>
              <a:rPr lang="zh-TW" altLang="en-US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：</a:t>
            </a:r>
            <a:endParaRPr lang="en-US" altLang="zh-TW" b="1" dirty="0">
              <a:solidFill>
                <a:srgbClr val="000000"/>
              </a:solidFill>
              <a:ea typeface="標楷體" pitchFamily="65" charset="-120"/>
              <a:cs typeface="Arial" charset="0"/>
            </a:endParaRPr>
          </a:p>
          <a:p>
            <a:pPr marL="536575" indent="-536575"/>
            <a:r>
              <a:rPr lang="en-US" altLang="zh-TW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	</a:t>
            </a:r>
            <a:r>
              <a:rPr lang="zh-TW" altLang="en-US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輸出解決方案除了帶動單次系統整合之軟硬體商機外，更可成為後續相關產品及服務輸出之旗艦。</a:t>
            </a:r>
            <a:r>
              <a:rPr lang="zh-TW" altLang="zh-TW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台灣近年來在本土環境所淬煉出如</a:t>
            </a:r>
            <a:r>
              <a:rPr lang="en-US" altLang="zh-TW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U-Bike</a:t>
            </a:r>
            <a:r>
              <a:rPr lang="zh-TW" altLang="zh-TW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、</a:t>
            </a:r>
            <a:r>
              <a:rPr lang="en-US" altLang="zh-TW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E-TAG</a:t>
            </a:r>
            <a:r>
              <a:rPr lang="zh-TW" altLang="zh-TW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、醫療管理系統、綠能電廠、石化製程系統等，均有機會在國際市場</a:t>
            </a:r>
            <a:r>
              <a:rPr lang="zh-TW" altLang="zh-TW" dirty="0" smtClean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大放異彩</a:t>
            </a:r>
            <a:endParaRPr lang="en-US" altLang="zh-TW" dirty="0">
              <a:solidFill>
                <a:srgbClr val="000000"/>
              </a:solidFill>
              <a:ea typeface="標楷體" pitchFamily="65" charset="-120"/>
              <a:cs typeface="Arial" charset="0"/>
            </a:endParaRPr>
          </a:p>
          <a:p>
            <a:pPr marL="536575" indent="-536575"/>
            <a:r>
              <a:rPr lang="en-US" altLang="zh-TW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(</a:t>
            </a:r>
            <a:r>
              <a:rPr lang="zh-TW" altLang="en-US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二</a:t>
            </a:r>
            <a:r>
              <a:rPr lang="en-US" altLang="zh-TW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)</a:t>
            </a:r>
            <a:r>
              <a:rPr lang="zh-TW" altLang="zh-TW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複製海外生產</a:t>
            </a:r>
            <a:r>
              <a:rPr lang="zh-TW" altLang="en-US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新</a:t>
            </a:r>
            <a:r>
              <a:rPr lang="zh-TW" altLang="zh-TW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聚落，啟動「投資帶動</a:t>
            </a:r>
            <a:r>
              <a:rPr lang="zh-TW" altLang="en-US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出口</a:t>
            </a:r>
            <a:r>
              <a:rPr lang="zh-TW" altLang="zh-TW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」</a:t>
            </a:r>
            <a:r>
              <a:rPr lang="zh-TW" altLang="en-US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：</a:t>
            </a:r>
            <a:endParaRPr lang="en-US" altLang="zh-TW" b="1" dirty="0">
              <a:solidFill>
                <a:srgbClr val="000000"/>
              </a:solidFill>
              <a:ea typeface="標楷體" pitchFamily="65" charset="-120"/>
              <a:cs typeface="Arial" charset="0"/>
            </a:endParaRPr>
          </a:p>
          <a:p>
            <a:pPr marL="536575" indent="-536575"/>
            <a:r>
              <a:rPr lang="en-US" altLang="zh-TW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	</a:t>
            </a:r>
            <a:r>
              <a:rPr lang="zh-TW" altLang="en-US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過去台商於大陸複製生產聚落，帶動台灣中間產品大量出口之模式，其「投資帶動出口」效果因大陸在地供應鏈之崛起已顯疲態，未來若能</a:t>
            </a:r>
            <a:r>
              <a:rPr lang="zh-TW" altLang="zh-TW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政策性協助台商於</a:t>
            </a:r>
            <a:r>
              <a:rPr lang="zh-TW" altLang="en-US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海外</a:t>
            </a:r>
            <a:r>
              <a:rPr lang="zh-TW" altLang="zh-TW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建立生產</a:t>
            </a:r>
            <a:r>
              <a:rPr lang="zh-TW" altLang="en-US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新</a:t>
            </a:r>
            <a:r>
              <a:rPr lang="zh-TW" altLang="zh-TW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聚落，</a:t>
            </a:r>
            <a:r>
              <a:rPr lang="zh-TW" altLang="en-US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可望</a:t>
            </a:r>
            <a:r>
              <a:rPr lang="zh-TW" altLang="zh-TW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啟動另一波</a:t>
            </a:r>
            <a:r>
              <a:rPr lang="zh-TW" altLang="en-US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投資帶動出口</a:t>
            </a:r>
            <a:r>
              <a:rPr lang="zh-TW" altLang="en-US" dirty="0" smtClean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效應</a:t>
            </a:r>
            <a:endParaRPr lang="en-US" altLang="zh-TW" dirty="0" smtClean="0">
              <a:solidFill>
                <a:srgbClr val="000000"/>
              </a:solidFill>
              <a:ea typeface="標楷體" pitchFamily="65" charset="-120"/>
              <a:cs typeface="Arial" charset="0"/>
            </a:endParaRPr>
          </a:p>
          <a:p>
            <a:pPr marL="536575" indent="-536575"/>
            <a:r>
              <a:rPr lang="en-US" altLang="zh-TW" b="1" dirty="0" smtClean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(</a:t>
            </a:r>
            <a:r>
              <a:rPr lang="zh-TW" altLang="en-US" b="1" dirty="0" smtClean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三</a:t>
            </a:r>
            <a:r>
              <a:rPr lang="en-US" altLang="zh-TW" b="1" dirty="0" smtClean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)</a:t>
            </a:r>
            <a:r>
              <a:rPr lang="zh-TW" altLang="en-US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賡續出口拓銷政策：</a:t>
            </a:r>
            <a:endParaRPr lang="en-US" altLang="zh-TW" b="1" dirty="0">
              <a:solidFill>
                <a:srgbClr val="000000"/>
              </a:solidFill>
              <a:ea typeface="標楷體" pitchFamily="65" charset="-120"/>
              <a:cs typeface="Arial" charset="0"/>
            </a:endParaRPr>
          </a:p>
          <a:p>
            <a:pPr marL="536575" indent="-536575"/>
            <a:r>
              <a:rPr lang="en-US" altLang="zh-TW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	</a:t>
            </a:r>
            <a:r>
              <a:rPr lang="zh-TW" altLang="en-US" dirty="0" smtClean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針對出口衰退但拓銷可著力產品及出口潛力產品，規劃多元短期拓銷做法，並且持續推動經貿協定的簽訂，促進我國融入區域經濟整合</a:t>
            </a:r>
            <a:endParaRPr lang="en-US" altLang="zh-TW" dirty="0" smtClean="0">
              <a:solidFill>
                <a:srgbClr val="000000"/>
              </a:solidFill>
              <a:ea typeface="標楷體" pitchFamily="65" charset="-120"/>
              <a:cs typeface="Arial" charset="0"/>
            </a:endParaRPr>
          </a:p>
        </p:txBody>
      </p:sp>
      <p:sp>
        <p:nvSpPr>
          <p:cNvPr id="9" name="矩形 1"/>
          <p:cNvSpPr>
            <a:spLocks noChangeArrowheads="1"/>
          </p:cNvSpPr>
          <p:nvPr/>
        </p:nvSpPr>
        <p:spPr bwMode="auto">
          <a:xfrm>
            <a:off x="516394" y="794470"/>
            <a:ext cx="8160061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ts val="2400"/>
              </a:lnSpc>
              <a:spcBef>
                <a:spcPts val="600"/>
              </a:spcBef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本部前於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11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日行政院院會中報告「出口轉型新戰略」，針對改善出口動能研擬</a:t>
            </a:r>
            <a:r>
              <a:rPr lang="zh-TW" altLang="zh-TW" sz="2400" b="1" dirty="0" smtClean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發展</a:t>
            </a:r>
            <a:r>
              <a:rPr lang="zh-TW" altLang="zh-TW" sz="2400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整體解決方案帶動出口新</a:t>
            </a:r>
            <a:r>
              <a:rPr lang="zh-TW" altLang="zh-TW" sz="2400" b="1" dirty="0" smtClean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模式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複製海外生產</a:t>
            </a:r>
            <a:r>
              <a:rPr lang="zh-TW" altLang="en-US" sz="2400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新</a:t>
            </a:r>
            <a:r>
              <a:rPr lang="zh-TW" altLang="zh-TW" sz="2400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聚落，</a:t>
            </a:r>
            <a:r>
              <a:rPr lang="zh-TW" altLang="zh-TW" sz="2400" b="1" dirty="0" smtClean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啟動投資</a:t>
            </a:r>
            <a:r>
              <a:rPr lang="zh-TW" altLang="zh-TW" sz="2400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帶動</a:t>
            </a:r>
            <a:r>
              <a:rPr lang="zh-TW" altLang="en-US" sz="2400" b="1" dirty="0" smtClean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出口及</a:t>
            </a:r>
            <a:r>
              <a:rPr lang="zh-TW" altLang="en-US" sz="2400" b="1" dirty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賡續出口拓銷</a:t>
            </a:r>
            <a:r>
              <a:rPr lang="zh-TW" altLang="en-US" sz="2400" b="1" dirty="0" smtClean="0">
                <a:solidFill>
                  <a:srgbClr val="000000"/>
                </a:solidFill>
                <a:ea typeface="標楷體" pitchFamily="65" charset="-120"/>
                <a:cs typeface="Arial" charset="0"/>
              </a:rPr>
              <a:t>政策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項新戰略。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lnSpc>
                <a:spcPts val="2400"/>
              </a:lnSpc>
              <a:spcBef>
                <a:spcPts val="600"/>
              </a:spcBef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另依據國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發會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7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27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日向行政院報告經濟體質強化措施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，打造整廠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系統整合出口旗艦已納入未來一年重點推動措施。</a:t>
            </a:r>
            <a:endParaRPr lang="en-US" altLang="zh-TW" sz="2400" dirty="0">
              <a:latin typeface="標楷體" pitchFamily="65" charset="-120"/>
              <a:ea typeface="標楷體" pitchFamily="65" charset="-120"/>
            </a:endParaRPr>
          </a:p>
          <a:p>
            <a:pPr indent="352425">
              <a:lnSpc>
                <a:spcPts val="2400"/>
              </a:lnSpc>
              <a:spcBef>
                <a:spcPts val="600"/>
              </a:spcBef>
            </a:pPr>
            <a:endParaRPr lang="en-US" altLang="zh-TW" sz="2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174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26463" y="1052736"/>
            <a:ext cx="2542552" cy="144056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endParaRPr lang="zh-TW" altLang="en-US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5" name="文字方塊 94"/>
          <p:cNvSpPr txBox="1"/>
          <p:nvPr/>
        </p:nvSpPr>
        <p:spPr>
          <a:xfrm>
            <a:off x="5870525" y="3729746"/>
            <a:ext cx="1782251" cy="1199458"/>
          </a:xfrm>
          <a:prstGeom prst="rect">
            <a:avLst/>
          </a:prstGeom>
          <a:noFill/>
          <a:ln>
            <a:solidFill>
              <a:schemeClr val="tx2"/>
            </a:solidFill>
            <a:prstDash val="dash"/>
          </a:ln>
        </p:spPr>
        <p:txBody>
          <a:bodyPr wrap="square" lIns="36000" rIns="36000" rtlCol="0" anchor="ctr" anchorCtr="0">
            <a:noAutofit/>
          </a:bodyPr>
          <a:lstStyle>
            <a:defPPr>
              <a:defRPr lang="zh-TW"/>
            </a:defPPr>
            <a:lvl1pPr marL="108000" indent="-108000">
              <a:buFont typeface="Arial" panose="020B0604020202020204" pitchFamily="34" charset="0"/>
              <a:buChar char="•"/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 marL="0" indent="0">
              <a:buNone/>
            </a:pPr>
            <a:endParaRPr lang="en-US" altLang="zh-TW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文字方塊 95"/>
          <p:cNvSpPr txBox="1"/>
          <p:nvPr/>
        </p:nvSpPr>
        <p:spPr>
          <a:xfrm>
            <a:off x="5868144" y="3742242"/>
            <a:ext cx="1772034" cy="338554"/>
          </a:xfrm>
          <a:prstGeom prst="rect">
            <a:avLst/>
          </a:prstGeom>
          <a:solidFill>
            <a:srgbClr val="FFD961"/>
          </a:solidFill>
        </p:spPr>
        <p:txBody>
          <a:bodyPr wrap="square" lIns="0" rIns="0" rtlCol="0">
            <a:spAutoFit/>
          </a:bodyPr>
          <a:lstStyle/>
          <a:p>
            <a:pPr algn="ctr"/>
            <a:r>
              <a:rPr kumimoji="0" lang="zh-TW" altLang="en-US" sz="16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賡續</a:t>
            </a:r>
            <a:r>
              <a:rPr kumimoji="0" lang="zh-TW" altLang="en-US" sz="1600" b="1" kern="0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出口拓銷</a:t>
            </a:r>
            <a:endParaRPr lang="en-US" altLang="zh-TW" sz="1600" b="1" dirty="0" smtClean="0">
              <a:solidFill>
                <a:srgbClr val="C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7" name="矩形 96"/>
          <p:cNvSpPr/>
          <p:nvPr/>
        </p:nvSpPr>
        <p:spPr>
          <a:xfrm>
            <a:off x="5894420" y="4059069"/>
            <a:ext cx="1704773" cy="954107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marL="108000" indent="-1080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zh-TW" altLang="en-US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規劃</a:t>
            </a:r>
            <a:r>
              <a:rPr kumimoji="0" lang="zh-TW" altLang="en-US" sz="14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多元短期拓銷</a:t>
            </a:r>
            <a:endParaRPr kumimoji="0" lang="en-US" altLang="zh-TW" sz="1400" b="1" kern="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08000" indent="-1080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zh-TW" altLang="en-US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拓展</a:t>
            </a:r>
            <a:r>
              <a:rPr kumimoji="0" lang="zh-TW" altLang="en-US" sz="14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市場經貿合作</a:t>
            </a:r>
            <a:endParaRPr kumimoji="0" lang="en-US" altLang="zh-TW" sz="1400" b="1" kern="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08000" indent="-1080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zh-TW" altLang="en-US" sz="14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扶植</a:t>
            </a:r>
            <a:r>
              <a:rPr kumimoji="0" lang="zh-TW" altLang="en-US" sz="1400" b="1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具出口潛力</a:t>
            </a:r>
            <a:r>
              <a:rPr kumimoji="0" lang="zh-TW" altLang="en-US" sz="14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的中小企業</a:t>
            </a:r>
            <a:endParaRPr kumimoji="0" lang="en-US" altLang="zh-TW" sz="1400" kern="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0" name="文字方塊 89"/>
          <p:cNvSpPr txBox="1"/>
          <p:nvPr/>
        </p:nvSpPr>
        <p:spPr>
          <a:xfrm>
            <a:off x="5838474" y="2493296"/>
            <a:ext cx="1806851" cy="338554"/>
          </a:xfrm>
          <a:prstGeom prst="rect">
            <a:avLst/>
          </a:prstGeom>
          <a:solidFill>
            <a:srgbClr val="FFD961"/>
          </a:solidFill>
          <a:ln>
            <a:noFill/>
          </a:ln>
        </p:spPr>
        <p:txBody>
          <a:bodyPr wrap="square" lIns="0" rIns="0" rtlCol="0">
            <a:spAutoFit/>
          </a:bodyPr>
          <a:lstStyle/>
          <a:p>
            <a:pPr algn="ctr"/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複製</a:t>
            </a:r>
            <a:r>
              <a:rPr lang="zh-TW" altLang="en-US" sz="1600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海外生產聚落</a:t>
            </a:r>
            <a:endParaRPr lang="en-US" altLang="zh-TW" sz="1600" dirty="0" smtClean="0">
              <a:solidFill>
                <a:srgbClr val="C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3" name="文字方塊 82"/>
          <p:cNvSpPr txBox="1"/>
          <p:nvPr/>
        </p:nvSpPr>
        <p:spPr>
          <a:xfrm>
            <a:off x="5831761" y="2489426"/>
            <a:ext cx="1814313" cy="1199458"/>
          </a:xfrm>
          <a:prstGeom prst="rect">
            <a:avLst/>
          </a:prstGeom>
          <a:noFill/>
          <a:ln>
            <a:solidFill>
              <a:schemeClr val="tx2"/>
            </a:solidFill>
            <a:prstDash val="dash"/>
          </a:ln>
        </p:spPr>
        <p:txBody>
          <a:bodyPr wrap="square" lIns="36000" rIns="36000" rtlCol="0" anchor="ctr" anchorCtr="0">
            <a:noAutofit/>
          </a:bodyPr>
          <a:lstStyle>
            <a:defPPr>
              <a:defRPr lang="zh-TW"/>
            </a:defPPr>
            <a:lvl1pPr marL="108000" indent="-108000">
              <a:buFont typeface="Arial" panose="020B0604020202020204" pitchFamily="34" charset="0"/>
              <a:buChar char="•"/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 marL="0" indent="0">
              <a:buNone/>
            </a:pPr>
            <a:endParaRPr lang="en-US" altLang="zh-TW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5868161" y="2825247"/>
            <a:ext cx="1735442" cy="738664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marL="108000" indent="-1080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zh-TW" altLang="en-US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選擇新聚落</a:t>
            </a:r>
            <a:endParaRPr kumimoji="0" lang="en-US" altLang="zh-TW" sz="1400" kern="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08000" indent="-1080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zh-TW" altLang="en-US" sz="1400" b="1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在地品牌</a:t>
            </a:r>
            <a:r>
              <a:rPr kumimoji="0" lang="zh-TW" altLang="en-US" sz="14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合作</a:t>
            </a:r>
            <a:r>
              <a:rPr kumimoji="0" lang="zh-TW" altLang="en-US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模式</a:t>
            </a:r>
            <a:endParaRPr kumimoji="0" lang="en-US" altLang="zh-TW" sz="1400" kern="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08000" indent="-1080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zh-TW" altLang="en-US" sz="14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鞏固</a:t>
            </a:r>
            <a:r>
              <a:rPr kumimoji="0" lang="zh-TW" altLang="en-US" sz="1400" b="1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長期合作</a:t>
            </a:r>
            <a:r>
              <a:rPr kumimoji="0" lang="zh-TW" altLang="en-US" sz="14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關係</a:t>
            </a:r>
            <a:endParaRPr kumimoji="0" lang="en-US" altLang="zh-TW" sz="1400" kern="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0" name="右中括弧 69"/>
          <p:cNvSpPr/>
          <p:nvPr/>
        </p:nvSpPr>
        <p:spPr>
          <a:xfrm>
            <a:off x="2064377" y="3093348"/>
            <a:ext cx="144016" cy="1792559"/>
          </a:xfrm>
          <a:prstGeom prst="rightBracket">
            <a:avLst/>
          </a:prstGeom>
          <a:noFill/>
          <a:ln w="9525" cap="flat" cmpd="sng" algn="ctr">
            <a:solidFill>
              <a:srgbClr val="629DD1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cxnSp>
        <p:nvCxnSpPr>
          <p:cNvPr id="71" name="直線單箭頭接點 70"/>
          <p:cNvCxnSpPr/>
          <p:nvPr/>
        </p:nvCxnSpPr>
        <p:spPr>
          <a:xfrm>
            <a:off x="2208393" y="4072910"/>
            <a:ext cx="216000" cy="0"/>
          </a:xfrm>
          <a:prstGeom prst="straightConnector1">
            <a:avLst/>
          </a:prstGeom>
          <a:noFill/>
          <a:ln w="9525" cap="flat" cmpd="sng" algn="ctr">
            <a:solidFill>
              <a:srgbClr val="629DD1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sp>
        <p:nvSpPr>
          <p:cNvPr id="75" name="文字方塊 74"/>
          <p:cNvSpPr txBox="1"/>
          <p:nvPr/>
        </p:nvSpPr>
        <p:spPr>
          <a:xfrm>
            <a:off x="8491666" y="2560011"/>
            <a:ext cx="544830" cy="2312960"/>
          </a:xfrm>
          <a:prstGeom prst="roundRect">
            <a:avLst/>
          </a:prstGeom>
          <a:solidFill>
            <a:srgbClr val="242852"/>
          </a:solidFill>
        </p:spPr>
        <p:txBody>
          <a:bodyPr vert="eaVert"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帶動台灣出口成長</a:t>
            </a:r>
          </a:p>
        </p:txBody>
      </p:sp>
      <p:cxnSp>
        <p:nvCxnSpPr>
          <p:cNvPr id="79" name="直線接點 78"/>
          <p:cNvCxnSpPr/>
          <p:nvPr/>
        </p:nvCxnSpPr>
        <p:spPr>
          <a:xfrm>
            <a:off x="3425025" y="3948723"/>
            <a:ext cx="1238007" cy="0"/>
          </a:xfrm>
          <a:prstGeom prst="line">
            <a:avLst/>
          </a:prstGeom>
          <a:noFill/>
          <a:ln w="9525" cap="flat" cmpd="sng" algn="ctr">
            <a:solidFill>
              <a:srgbClr val="629DD1">
                <a:shade val="95000"/>
                <a:satMod val="105000"/>
              </a:srgbClr>
            </a:solidFill>
            <a:prstDash val="solid"/>
            <a:headEnd type="none" w="med" len="med"/>
            <a:tailEnd type="arrow" w="med" len="med"/>
          </a:ln>
          <a:effectLst/>
        </p:spPr>
      </p:cxnSp>
      <p:sp>
        <p:nvSpPr>
          <p:cNvPr id="80" name="右中括弧 79"/>
          <p:cNvSpPr/>
          <p:nvPr/>
        </p:nvSpPr>
        <p:spPr>
          <a:xfrm>
            <a:off x="4556821" y="1452875"/>
            <a:ext cx="131899" cy="1334106"/>
          </a:xfrm>
          <a:prstGeom prst="rightBracket">
            <a:avLst/>
          </a:prstGeom>
          <a:noFill/>
          <a:ln w="9525" cap="flat" cmpd="sng" algn="ctr">
            <a:solidFill>
              <a:srgbClr val="9D90A0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cxnSp>
        <p:nvCxnSpPr>
          <p:cNvPr id="82" name="直線單箭頭接點 81"/>
          <p:cNvCxnSpPr/>
          <p:nvPr/>
        </p:nvCxnSpPr>
        <p:spPr>
          <a:xfrm>
            <a:off x="4693784" y="1733772"/>
            <a:ext cx="1116000" cy="0"/>
          </a:xfrm>
          <a:prstGeom prst="straightConnector1">
            <a:avLst/>
          </a:prstGeom>
          <a:noFill/>
          <a:ln w="9525" cap="flat" cmpd="sng" algn="ctr">
            <a:solidFill>
              <a:srgbClr val="9D90A0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cxnSp>
        <p:nvCxnSpPr>
          <p:cNvPr id="84" name="直線單箭頭接點 83"/>
          <p:cNvCxnSpPr/>
          <p:nvPr/>
        </p:nvCxnSpPr>
        <p:spPr>
          <a:xfrm>
            <a:off x="5328463" y="3568788"/>
            <a:ext cx="396000" cy="0"/>
          </a:xfrm>
          <a:prstGeom prst="straightConnector1">
            <a:avLst/>
          </a:prstGeom>
          <a:noFill/>
          <a:ln w="9525" cap="flat" cmpd="sng" algn="ctr">
            <a:solidFill>
              <a:srgbClr val="9D90A0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sp>
        <p:nvSpPr>
          <p:cNvPr id="85" name="右中括弧 84"/>
          <p:cNvSpPr/>
          <p:nvPr/>
        </p:nvSpPr>
        <p:spPr>
          <a:xfrm>
            <a:off x="7703984" y="1782965"/>
            <a:ext cx="144000" cy="4644000"/>
          </a:xfrm>
          <a:prstGeom prst="rightBracket">
            <a:avLst/>
          </a:prstGeom>
          <a:noFill/>
          <a:ln w="9525" cap="flat" cmpd="sng" algn="ctr">
            <a:solidFill>
              <a:srgbClr val="629DD1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cxnSp>
        <p:nvCxnSpPr>
          <p:cNvPr id="86" name="直線單箭頭接點 85"/>
          <p:cNvCxnSpPr>
            <a:endCxn id="75" idx="1"/>
          </p:cNvCxnSpPr>
          <p:nvPr/>
        </p:nvCxnSpPr>
        <p:spPr>
          <a:xfrm>
            <a:off x="7852888" y="3716491"/>
            <a:ext cx="638778" cy="0"/>
          </a:xfrm>
          <a:prstGeom prst="straightConnector1">
            <a:avLst/>
          </a:prstGeom>
          <a:noFill/>
          <a:ln w="9525" cap="flat" cmpd="sng" algn="ctr">
            <a:solidFill>
              <a:srgbClr val="629DD1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sp>
        <p:nvSpPr>
          <p:cNvPr id="87" name="文字方塊 86"/>
          <p:cNvSpPr txBox="1"/>
          <p:nvPr/>
        </p:nvSpPr>
        <p:spPr>
          <a:xfrm>
            <a:off x="2460834" y="3444361"/>
            <a:ext cx="1610490" cy="1225868"/>
          </a:xfrm>
          <a:prstGeom prst="roundRect">
            <a:avLst/>
          </a:prstGeom>
          <a:solidFill>
            <a:srgbClr val="5AA2AE">
              <a:lumMod val="60000"/>
              <a:lumOff val="4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出口衰退</a:t>
            </a:r>
            <a:endParaRPr kumimoji="0" lang="en-US" altLang="zh-TW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kumimoji="0" lang="zh-TW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年上半年</a:t>
            </a:r>
            <a:endParaRPr kumimoji="0" lang="en-US" altLang="zh-TW" sz="16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出口減少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109.2</a:t>
            </a:r>
            <a:r>
              <a:rPr kumimoji="0" lang="zh-TW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億美元</a:t>
            </a:r>
          </a:p>
        </p:txBody>
      </p:sp>
      <p:cxnSp>
        <p:nvCxnSpPr>
          <p:cNvPr id="119" name="直線單箭頭接點 118"/>
          <p:cNvCxnSpPr/>
          <p:nvPr/>
        </p:nvCxnSpPr>
        <p:spPr>
          <a:xfrm>
            <a:off x="5453106" y="2125524"/>
            <a:ext cx="360040" cy="0"/>
          </a:xfrm>
          <a:prstGeom prst="straightConnector1">
            <a:avLst/>
          </a:prstGeom>
          <a:noFill/>
          <a:ln w="9525" cap="flat" cmpd="sng" algn="ctr">
            <a:solidFill>
              <a:srgbClr val="629DD1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cxnSp>
        <p:nvCxnSpPr>
          <p:cNvPr id="120" name="直線接點 119"/>
          <p:cNvCxnSpPr/>
          <p:nvPr/>
        </p:nvCxnSpPr>
        <p:spPr>
          <a:xfrm>
            <a:off x="5453106" y="2125523"/>
            <a:ext cx="0" cy="4327813"/>
          </a:xfrm>
          <a:prstGeom prst="line">
            <a:avLst/>
          </a:prstGeom>
          <a:noFill/>
          <a:ln w="9525" cap="flat" cmpd="sng" algn="ctr">
            <a:solidFill>
              <a:srgbClr val="629DD1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22" name="直線單箭頭接點 121"/>
          <p:cNvCxnSpPr/>
          <p:nvPr/>
        </p:nvCxnSpPr>
        <p:spPr>
          <a:xfrm>
            <a:off x="5171814" y="3269639"/>
            <a:ext cx="612000" cy="0"/>
          </a:xfrm>
          <a:prstGeom prst="straightConnector1">
            <a:avLst/>
          </a:prstGeom>
          <a:noFill/>
          <a:ln w="9525" cap="flat" cmpd="sng" algn="ctr">
            <a:solidFill>
              <a:srgbClr val="629DD1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cxnSp>
        <p:nvCxnSpPr>
          <p:cNvPr id="123" name="直線單箭頭接點 122"/>
          <p:cNvCxnSpPr/>
          <p:nvPr/>
        </p:nvCxnSpPr>
        <p:spPr>
          <a:xfrm>
            <a:off x="5449129" y="4628542"/>
            <a:ext cx="324000" cy="0"/>
          </a:xfrm>
          <a:prstGeom prst="straightConnector1">
            <a:avLst/>
          </a:prstGeom>
          <a:noFill/>
          <a:ln w="9525" cap="flat" cmpd="sng" algn="ctr">
            <a:solidFill>
              <a:srgbClr val="629DD1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cxnSp>
        <p:nvCxnSpPr>
          <p:cNvPr id="124" name="直線單箭頭接點 123"/>
          <p:cNvCxnSpPr/>
          <p:nvPr/>
        </p:nvCxnSpPr>
        <p:spPr>
          <a:xfrm>
            <a:off x="5467086" y="6453336"/>
            <a:ext cx="360040" cy="0"/>
          </a:xfrm>
          <a:prstGeom prst="straightConnector1">
            <a:avLst/>
          </a:prstGeom>
          <a:noFill/>
          <a:ln w="9525" cap="flat" cmpd="sng" algn="ctr">
            <a:solidFill>
              <a:srgbClr val="629DD1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grpSp>
        <p:nvGrpSpPr>
          <p:cNvPr id="50" name="群組 49"/>
          <p:cNvGrpSpPr/>
          <p:nvPr/>
        </p:nvGrpSpPr>
        <p:grpSpPr>
          <a:xfrm>
            <a:off x="328841" y="2261527"/>
            <a:ext cx="1729261" cy="1768429"/>
            <a:chOff x="430809" y="1901316"/>
            <a:chExt cx="1207120" cy="1768429"/>
          </a:xfrm>
        </p:grpSpPr>
        <p:sp>
          <p:nvSpPr>
            <p:cNvPr id="51" name="文字方塊 50"/>
            <p:cNvSpPr txBox="1"/>
            <p:nvPr/>
          </p:nvSpPr>
          <p:spPr>
            <a:xfrm>
              <a:off x="430809" y="1901369"/>
              <a:ext cx="1207120" cy="33855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內部因素</a:t>
              </a:r>
              <a:endPara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52" name="文字方塊 51"/>
            <p:cNvSpPr txBox="1"/>
            <p:nvPr/>
          </p:nvSpPr>
          <p:spPr>
            <a:xfrm>
              <a:off x="430809" y="1901316"/>
              <a:ext cx="1207120" cy="1768429"/>
            </a:xfrm>
            <a:prstGeom prst="rect">
              <a:avLst/>
            </a:prstGeom>
            <a:noFill/>
            <a:ln>
              <a:solidFill>
                <a:srgbClr val="242852"/>
              </a:solidFill>
              <a:prstDash val="dash"/>
            </a:ln>
          </p:spPr>
          <p:txBody>
            <a:bodyPr wrap="square" lIns="36000" rIns="36000" rtlCol="0" anchor="ctr" anchorCtr="0">
              <a:noAutofit/>
            </a:bodyPr>
            <a:lstStyle/>
            <a:p>
              <a:pPr marL="108000" marR="0" lvl="0" indent="-1080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en-US" altLang="zh-TW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55" name="文字方塊 54"/>
          <p:cNvSpPr txBox="1"/>
          <p:nvPr/>
        </p:nvSpPr>
        <p:spPr>
          <a:xfrm>
            <a:off x="349932" y="4305772"/>
            <a:ext cx="1722845" cy="32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部因素</a:t>
            </a:r>
            <a:endParaRPr lang="zh-TW" alt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6" name="文字方塊 55"/>
          <p:cNvSpPr txBox="1"/>
          <p:nvPr/>
        </p:nvSpPr>
        <p:spPr>
          <a:xfrm>
            <a:off x="328842" y="4291837"/>
            <a:ext cx="1743935" cy="1218762"/>
          </a:xfrm>
          <a:prstGeom prst="rect">
            <a:avLst/>
          </a:prstGeom>
          <a:noFill/>
          <a:ln>
            <a:solidFill>
              <a:srgbClr val="242852"/>
            </a:solidFill>
            <a:prstDash val="dash"/>
          </a:ln>
        </p:spPr>
        <p:txBody>
          <a:bodyPr wrap="square" lIns="36000" rIns="36000" rtlCol="0" anchor="ctr" anchorCtr="0">
            <a:noAutofit/>
          </a:bodyPr>
          <a:lstStyle>
            <a:defPPr>
              <a:defRPr lang="zh-TW"/>
            </a:defPPr>
            <a:lvl1pPr marL="108000" indent="-108000">
              <a:buFont typeface="Arial" panose="020B0604020202020204" pitchFamily="34" charset="0"/>
              <a:buChar char="•"/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 marL="108000" marR="0" lvl="0" indent="-1080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zh-TW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7" name="群組 56"/>
          <p:cNvGrpSpPr/>
          <p:nvPr/>
        </p:nvGrpSpPr>
        <p:grpSpPr>
          <a:xfrm>
            <a:off x="2593823" y="1194008"/>
            <a:ext cx="1962997" cy="890950"/>
            <a:chOff x="3713388" y="1145357"/>
            <a:chExt cx="1962997" cy="890950"/>
          </a:xfrm>
        </p:grpSpPr>
        <p:sp>
          <p:nvSpPr>
            <p:cNvPr id="58" name="文字方塊 57"/>
            <p:cNvSpPr txBox="1"/>
            <p:nvPr/>
          </p:nvSpPr>
          <p:spPr>
            <a:xfrm>
              <a:off x="3713389" y="1145357"/>
              <a:ext cx="1962996" cy="338554"/>
            </a:xfrm>
            <a:prstGeom prst="rect">
              <a:avLst/>
            </a:prstGeom>
            <a:solidFill>
              <a:srgbClr val="C4BCC6"/>
            </a:solidFill>
          </p:spPr>
          <p:txBody>
            <a:bodyPr wrap="square" rtlCol="0">
              <a:spAutoFit/>
            </a:bodyPr>
            <a:lstStyle>
              <a:defPPr>
                <a:defRPr lang="zh-TW"/>
              </a:defPPr>
              <a:lvl1pPr algn="ctr">
                <a:defRPr sz="1400" b="1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defRPr>
              </a:lvl1pPr>
            </a:lstStyle>
            <a:p>
              <a:r>
                <a:rPr lang="zh-TW" alt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新興市場</a:t>
              </a:r>
              <a:endPara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文字方塊 58"/>
            <p:cNvSpPr txBox="1"/>
            <p:nvPr/>
          </p:nvSpPr>
          <p:spPr>
            <a:xfrm>
              <a:off x="3713388" y="1145357"/>
              <a:ext cx="1962997" cy="817113"/>
            </a:xfrm>
            <a:prstGeom prst="rect">
              <a:avLst/>
            </a:prstGeom>
            <a:noFill/>
            <a:ln>
              <a:solidFill>
                <a:schemeClr val="tx2"/>
              </a:solidFill>
              <a:prstDash val="dash"/>
            </a:ln>
          </p:spPr>
          <p:txBody>
            <a:bodyPr wrap="square" lIns="36000" rIns="36000" rtlCol="0" anchor="ctr" anchorCtr="0">
              <a:noAutofit/>
            </a:bodyPr>
            <a:lstStyle>
              <a:defPPr>
                <a:defRPr lang="zh-TW"/>
              </a:defPPr>
              <a:lvl1pPr marL="0" indent="0">
                <a:buFont typeface="Arial" panose="020B0604020202020204" pitchFamily="34" charset="0"/>
                <a:buNone/>
                <a:defRPr sz="1400">
                  <a:latin typeface="標楷體" panose="03000509000000000000" pitchFamily="65" charset="-120"/>
                  <a:ea typeface="標楷體" panose="03000509000000000000" pitchFamily="65" charset="-120"/>
                </a:defRPr>
              </a:lvl1pPr>
            </a:lstStyle>
            <a:p>
              <a:endPara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739942" y="1451532"/>
              <a:ext cx="1936443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經濟成長帶動國家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基礎建設需求</a:t>
              </a:r>
              <a:endPara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1" name="群組 60"/>
          <p:cNvGrpSpPr/>
          <p:nvPr/>
        </p:nvGrpSpPr>
        <p:grpSpPr>
          <a:xfrm>
            <a:off x="2593824" y="2115500"/>
            <a:ext cx="1962996" cy="1197360"/>
            <a:chOff x="3713388" y="2360767"/>
            <a:chExt cx="1962996" cy="1197360"/>
          </a:xfrm>
        </p:grpSpPr>
        <p:sp>
          <p:nvSpPr>
            <p:cNvPr id="63" name="文字方塊 62"/>
            <p:cNvSpPr txBox="1"/>
            <p:nvPr/>
          </p:nvSpPr>
          <p:spPr>
            <a:xfrm>
              <a:off x="3713388" y="2360767"/>
              <a:ext cx="1962996" cy="1030242"/>
            </a:xfrm>
            <a:prstGeom prst="rect">
              <a:avLst/>
            </a:prstGeom>
            <a:noFill/>
            <a:ln>
              <a:solidFill>
                <a:schemeClr val="tx2"/>
              </a:solidFill>
              <a:prstDash val="dash"/>
            </a:ln>
          </p:spPr>
          <p:txBody>
            <a:bodyPr wrap="square" lIns="36000" rIns="36000" rtlCol="0" anchor="ctr" anchorCtr="0">
              <a:noAutofit/>
            </a:bodyPr>
            <a:lstStyle>
              <a:defPPr>
                <a:defRPr lang="zh-TW"/>
              </a:defPPr>
              <a:lvl1pPr marL="108000" indent="-108000">
                <a:buFont typeface="Arial" panose="020B0604020202020204" pitchFamily="34" charset="0"/>
                <a:buChar char="•"/>
                <a:defRPr sz="1400">
                  <a:latin typeface="標楷體" panose="03000509000000000000" pitchFamily="65" charset="-120"/>
                  <a:ea typeface="標楷體" panose="03000509000000000000" pitchFamily="65" charset="-120"/>
                </a:defRPr>
              </a:lvl1pPr>
            </a:lstStyle>
            <a:p>
              <a:pPr marL="0" indent="0">
                <a:buNone/>
              </a:pPr>
              <a:endParaRPr lang="en-US" altLang="zh-TW" u="sn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2" name="文字方塊 61"/>
            <p:cNvSpPr txBox="1"/>
            <p:nvPr/>
          </p:nvSpPr>
          <p:spPr>
            <a:xfrm>
              <a:off x="3721676" y="2377098"/>
              <a:ext cx="1954708" cy="338554"/>
            </a:xfrm>
            <a:prstGeom prst="rect">
              <a:avLst/>
            </a:prstGeom>
            <a:solidFill>
              <a:srgbClr val="C4BCC6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系統整合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已有基礎</a:t>
              </a:r>
            </a:p>
          </p:txBody>
        </p:sp>
        <p:sp>
          <p:nvSpPr>
            <p:cNvPr id="64" name="矩形 63"/>
            <p:cNvSpPr/>
            <p:nvPr/>
          </p:nvSpPr>
          <p:spPr>
            <a:xfrm>
              <a:off x="3728066" y="2727130"/>
              <a:ext cx="194831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R="0" lvl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zh-TW" altLang="en-US" sz="1600" b="1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交通、校園、醫療、能源</a:t>
              </a:r>
              <a:r>
                <a:rPr kumimoji="0" lang="zh-TW" altLang="en-US" sz="16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整體解決方案</a:t>
              </a:r>
              <a:endParaRPr kumimoji="0" lang="en-US" altLang="zh-TW" sz="16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5" name="群組 64"/>
          <p:cNvGrpSpPr/>
          <p:nvPr/>
        </p:nvGrpSpPr>
        <p:grpSpPr>
          <a:xfrm>
            <a:off x="2676432" y="4951298"/>
            <a:ext cx="1895568" cy="1390298"/>
            <a:chOff x="3553528" y="4855558"/>
            <a:chExt cx="1637183" cy="1390298"/>
          </a:xfrm>
        </p:grpSpPr>
        <p:sp>
          <p:nvSpPr>
            <p:cNvPr id="66" name="文字方塊 65"/>
            <p:cNvSpPr txBox="1"/>
            <p:nvPr/>
          </p:nvSpPr>
          <p:spPr>
            <a:xfrm>
              <a:off x="3553528" y="4855558"/>
              <a:ext cx="1637183" cy="584775"/>
            </a:xfrm>
            <a:prstGeom prst="rect">
              <a:avLst/>
            </a:prstGeom>
            <a:solidFill>
              <a:srgbClr val="C4BCC6"/>
            </a:solidFill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大陸</a:t>
              </a:r>
              <a:r>
                <a:rPr lang="zh-TW" altLang="en-US" sz="16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生產聚落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成功，</a:t>
              </a:r>
              <a:endPara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但目前鈍化</a:t>
              </a:r>
            </a:p>
          </p:txBody>
        </p:sp>
        <p:sp>
          <p:nvSpPr>
            <p:cNvPr id="72" name="文字方塊 71"/>
            <p:cNvSpPr txBox="1"/>
            <p:nvPr/>
          </p:nvSpPr>
          <p:spPr>
            <a:xfrm>
              <a:off x="3553528" y="4858186"/>
              <a:ext cx="1631559" cy="1360374"/>
            </a:xfrm>
            <a:prstGeom prst="rect">
              <a:avLst/>
            </a:prstGeom>
            <a:noFill/>
            <a:ln>
              <a:solidFill>
                <a:schemeClr val="tx2"/>
              </a:solidFill>
              <a:prstDash val="dash"/>
            </a:ln>
          </p:spPr>
          <p:txBody>
            <a:bodyPr wrap="square" lIns="36000" rIns="36000" rtlCol="0" anchor="ctr" anchorCtr="0">
              <a:noAutofit/>
            </a:bodyPr>
            <a:lstStyle>
              <a:defPPr>
                <a:defRPr lang="zh-TW"/>
              </a:defPPr>
              <a:lvl1pPr marL="108000" indent="-108000">
                <a:buFont typeface="Arial" panose="020B0604020202020204" pitchFamily="34" charset="0"/>
                <a:buChar char="•"/>
                <a:defRPr sz="1400">
                  <a:latin typeface="標楷體" panose="03000509000000000000" pitchFamily="65" charset="-120"/>
                  <a:ea typeface="標楷體" panose="03000509000000000000" pitchFamily="65" charset="-120"/>
                </a:defRPr>
              </a:lvl1pPr>
            </a:lstStyle>
            <a:p>
              <a:pPr marL="0" indent="0">
                <a:buNone/>
              </a:pPr>
              <a:endPara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3553528" y="5414859"/>
              <a:ext cx="163092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透過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生產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聚落，帶動</a:t>
              </a:r>
              <a:r>
                <a:rPr lang="zh-TW" altLang="en-US" sz="1600" b="1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台灣中間產品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大量出口</a:t>
              </a:r>
              <a:endPara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4" name="群組 73"/>
          <p:cNvGrpSpPr/>
          <p:nvPr/>
        </p:nvGrpSpPr>
        <p:grpSpPr>
          <a:xfrm>
            <a:off x="5831761" y="1198932"/>
            <a:ext cx="1833246" cy="1199458"/>
            <a:chOff x="1101844" y="5157601"/>
            <a:chExt cx="1833246" cy="1199458"/>
          </a:xfrm>
        </p:grpSpPr>
        <p:sp>
          <p:nvSpPr>
            <p:cNvPr id="77" name="文字方塊 76"/>
            <p:cNvSpPr txBox="1"/>
            <p:nvPr/>
          </p:nvSpPr>
          <p:spPr>
            <a:xfrm>
              <a:off x="1101846" y="5170097"/>
              <a:ext cx="1832604" cy="338554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輸出</a:t>
              </a:r>
              <a:r>
                <a:rPr lang="zh-TW" altLang="en-US" sz="16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整體解決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方案</a:t>
              </a:r>
              <a:endPara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76" name="文字方塊 75"/>
            <p:cNvSpPr txBox="1"/>
            <p:nvPr/>
          </p:nvSpPr>
          <p:spPr>
            <a:xfrm>
              <a:off x="1101844" y="5157601"/>
              <a:ext cx="1833246" cy="1199458"/>
            </a:xfrm>
            <a:prstGeom prst="rect">
              <a:avLst/>
            </a:prstGeom>
            <a:noFill/>
            <a:ln>
              <a:solidFill>
                <a:schemeClr val="tx2"/>
              </a:solidFill>
              <a:prstDash val="dash"/>
            </a:ln>
          </p:spPr>
          <p:txBody>
            <a:bodyPr wrap="square" lIns="36000" rIns="36000" rtlCol="0" anchor="ctr" anchorCtr="0">
              <a:noAutofit/>
            </a:bodyPr>
            <a:lstStyle>
              <a:defPPr>
                <a:defRPr lang="zh-TW"/>
              </a:defPPr>
              <a:lvl1pPr marL="108000" indent="-108000">
                <a:buFont typeface="Arial" panose="020B0604020202020204" pitchFamily="34" charset="0"/>
                <a:buChar char="•"/>
                <a:defRPr sz="1400">
                  <a:latin typeface="標楷體" panose="03000509000000000000" pitchFamily="65" charset="-120"/>
                  <a:ea typeface="標楷體" panose="03000509000000000000" pitchFamily="65" charset="-120"/>
                </a:defRPr>
              </a:lvl1pPr>
            </a:lstStyle>
            <a:p>
              <a:pPr marL="0" indent="0">
                <a:buNone/>
              </a:pPr>
              <a:endPara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1101845" y="5463174"/>
              <a:ext cx="179698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08000" indent="-108000" fontAlgn="auto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kumimoji="0" lang="zh-TW" altLang="en-US" sz="16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培育</a:t>
              </a:r>
              <a:r>
                <a:rPr kumimoji="0" lang="zh-TW" altLang="en-US" sz="1600" b="1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具系統可輸出性</a:t>
              </a:r>
              <a:r>
                <a:rPr kumimoji="0" lang="zh-TW" altLang="en-US" sz="16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的計畫</a:t>
              </a:r>
              <a:endParaRPr kumimoji="0" lang="en-US" altLang="zh-TW" sz="16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08000" indent="-108000" fontAlgn="auto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kumimoji="0" lang="zh-TW" altLang="en-US" sz="16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帶動</a:t>
              </a:r>
              <a:r>
                <a:rPr kumimoji="0" lang="zh-TW" altLang="en-US" sz="1600" b="1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軟硬體</a:t>
              </a:r>
              <a:r>
                <a:rPr kumimoji="0" lang="zh-TW" altLang="en-US" sz="16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商機</a:t>
              </a:r>
              <a:endParaRPr kumimoji="0" lang="en-US" altLang="zh-TW" sz="16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0" name="群組 99"/>
          <p:cNvGrpSpPr/>
          <p:nvPr/>
        </p:nvGrpSpPr>
        <p:grpSpPr>
          <a:xfrm>
            <a:off x="5831762" y="5073933"/>
            <a:ext cx="1803926" cy="1492355"/>
            <a:chOff x="1385898" y="5157601"/>
            <a:chExt cx="1549191" cy="1492355"/>
          </a:xfrm>
        </p:grpSpPr>
        <p:sp>
          <p:nvSpPr>
            <p:cNvPr id="101" name="文字方塊 100"/>
            <p:cNvSpPr txBox="1"/>
            <p:nvPr/>
          </p:nvSpPr>
          <p:spPr>
            <a:xfrm>
              <a:off x="1385898" y="5157601"/>
              <a:ext cx="1549191" cy="1491636"/>
            </a:xfrm>
            <a:prstGeom prst="rect">
              <a:avLst/>
            </a:prstGeom>
            <a:noFill/>
            <a:ln>
              <a:solidFill>
                <a:schemeClr val="tx2"/>
              </a:solidFill>
              <a:prstDash val="dash"/>
            </a:ln>
          </p:spPr>
          <p:txBody>
            <a:bodyPr wrap="square" lIns="36000" rIns="36000" rtlCol="0" anchor="ctr" anchorCtr="0">
              <a:noAutofit/>
            </a:bodyPr>
            <a:lstStyle>
              <a:defPPr>
                <a:defRPr lang="zh-TW"/>
              </a:defPPr>
              <a:lvl1pPr marL="108000" indent="-108000">
                <a:buFont typeface="Arial" panose="020B0604020202020204" pitchFamily="34" charset="0"/>
                <a:buChar char="•"/>
                <a:defRPr sz="1400">
                  <a:latin typeface="標楷體" panose="03000509000000000000" pitchFamily="65" charset="-120"/>
                  <a:ea typeface="標楷體" panose="03000509000000000000" pitchFamily="65" charset="-120"/>
                </a:defRPr>
              </a:lvl1pPr>
            </a:lstStyle>
            <a:p>
              <a:pPr marL="0" indent="0">
                <a:buNone/>
              </a:pPr>
              <a:endPara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1" name="文字方塊 120"/>
            <p:cNvSpPr txBox="1"/>
            <p:nvPr/>
          </p:nvSpPr>
          <p:spPr>
            <a:xfrm>
              <a:off x="1396285" y="5170097"/>
              <a:ext cx="1538164" cy="338554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txBody>
            <a:bodyPr wrap="square" lIns="0" rIns="0" rtlCol="0">
              <a:spAutoFit/>
            </a:bodyPr>
            <a:lstStyle/>
            <a:p>
              <a:pPr algn="ctr"/>
              <a:r>
                <a:rPr lang="zh-TW" altLang="en-US" sz="1600" b="1" dirty="0">
                  <a:solidFill>
                    <a:srgbClr val="000000"/>
                  </a:solidFill>
                  <a:ea typeface="標楷體" pitchFamily="65" charset="-120"/>
                  <a:cs typeface="Arial" charset="0"/>
                </a:rPr>
                <a:t>鞏固</a:t>
              </a:r>
              <a:r>
                <a:rPr lang="zh-TW" altLang="en-US" sz="1600" b="1" dirty="0">
                  <a:solidFill>
                    <a:srgbClr val="FF0000"/>
                  </a:solidFill>
                  <a:ea typeface="標楷體" pitchFamily="65" charset="-120"/>
                  <a:cs typeface="Arial" charset="0"/>
                </a:rPr>
                <a:t>在台投資</a:t>
              </a:r>
              <a:endParaRPr kumimoji="0" lang="en-US" altLang="zh-TW" sz="1600" kern="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25" name="矩形 124"/>
            <p:cNvSpPr/>
            <p:nvPr/>
          </p:nvSpPr>
          <p:spPr>
            <a:xfrm>
              <a:off x="1416979" y="5480405"/>
              <a:ext cx="1481845" cy="1169551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marL="108000" indent="-108000" fontAlgn="auto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kumimoji="0" lang="zh-TW" altLang="en-US" sz="14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協助解決</a:t>
              </a:r>
              <a:r>
                <a:rPr kumimoji="0" lang="zh-TW" altLang="en-US" sz="1400" b="1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人力</a:t>
              </a:r>
              <a:r>
                <a:rPr kumimoji="0" lang="zh-TW" altLang="en-US" sz="14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問題</a:t>
              </a:r>
              <a:endPara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08000" indent="-108000" fontAlgn="auto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kumimoji="0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提供</a:t>
              </a:r>
              <a:r>
                <a:rPr kumimoji="0" lang="zh-TW" altLang="en-US" sz="1400" b="1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優惠</a:t>
              </a:r>
              <a:r>
                <a:rPr kumimoji="0" lang="zh-TW" altLang="en-US" sz="1400" b="1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貸款</a:t>
              </a:r>
              <a:endParaRPr kumimoji="0" lang="en-US" altLang="zh-TW" sz="14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08000" indent="-108000" fontAlgn="auto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kumimoji="0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輔導</a:t>
              </a:r>
              <a:r>
                <a:rPr kumimoji="0" lang="zh-TW" altLang="en-US" sz="1400" b="1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產業</a:t>
              </a:r>
              <a:r>
                <a:rPr kumimoji="0" lang="zh-TW" altLang="en-US" sz="1400" b="1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升級</a:t>
              </a:r>
              <a:endParaRPr kumimoji="0" lang="en-US" altLang="zh-TW" sz="14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08000" indent="-108000" fontAlgn="auto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kumimoji="0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協助</a:t>
              </a:r>
              <a:r>
                <a:rPr kumimoji="0" lang="zh-TW" altLang="en-US" sz="1400" b="1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土地</a:t>
              </a:r>
              <a:r>
                <a:rPr kumimoji="0" lang="zh-TW" altLang="en-US" sz="14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取得</a:t>
              </a:r>
              <a:endPara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08000" indent="-108000" fontAlgn="auto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kumimoji="0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加強</a:t>
              </a:r>
              <a:r>
                <a:rPr kumimoji="0" lang="zh-TW" altLang="en-US" sz="1400" b="1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諮詢</a:t>
              </a:r>
              <a:r>
                <a:rPr kumimoji="0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服務</a:t>
              </a:r>
              <a:endPara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27" name="文字方塊 126"/>
          <p:cNvSpPr txBox="1"/>
          <p:nvPr/>
        </p:nvSpPr>
        <p:spPr>
          <a:xfrm>
            <a:off x="4647388" y="2996952"/>
            <a:ext cx="510778" cy="1897683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出口轉型新戰略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4567144" y="5645903"/>
            <a:ext cx="756000" cy="0"/>
          </a:xfrm>
          <a:prstGeom prst="line">
            <a:avLst/>
          </a:prstGeom>
          <a:ln>
            <a:solidFill>
              <a:srgbClr val="9A8C9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線接點 66"/>
          <p:cNvCxnSpPr/>
          <p:nvPr/>
        </p:nvCxnSpPr>
        <p:spPr>
          <a:xfrm rot="16200000">
            <a:off x="4296987" y="4613778"/>
            <a:ext cx="2088000" cy="0"/>
          </a:xfrm>
          <a:prstGeom prst="line">
            <a:avLst/>
          </a:prstGeom>
          <a:ln>
            <a:solidFill>
              <a:srgbClr val="9A8C9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328842" y="2639917"/>
            <a:ext cx="17116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8000" marR="0" lvl="0" indent="-1080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1600" b="1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勞動力</a:t>
            </a:r>
            <a:r>
              <a:rPr kumimoji="0" lang="zh-TW" altLang="en-US" sz="16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不足</a:t>
            </a:r>
            <a:endParaRPr kumimoji="0" lang="en-US" altLang="zh-TW" sz="1600" kern="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08000" marR="0" lvl="0" indent="-1080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1600" b="1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土地</a:t>
            </a:r>
            <a:r>
              <a:rPr kumimoji="0" lang="zh-TW" altLang="en-US" sz="16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kumimoji="0" lang="zh-TW" altLang="en-US" sz="1600" b="1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電力</a:t>
            </a:r>
            <a:r>
              <a:rPr kumimoji="0" lang="zh-TW" altLang="en-US" sz="16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供需失衡</a:t>
            </a:r>
            <a:endParaRPr kumimoji="0" lang="en-US" altLang="zh-TW" sz="1600" kern="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08000" marR="0" lvl="0" indent="-1080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16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出口偏重</a:t>
            </a:r>
            <a:r>
              <a:rPr kumimoji="0" lang="zh-TW" altLang="en-US" sz="1600" b="1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價格競爭</a:t>
            </a:r>
            <a:endParaRPr kumimoji="0" lang="en-US" altLang="zh-TW" sz="1600" b="1" kern="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8" name="文字方塊 87"/>
          <p:cNvSpPr txBox="1"/>
          <p:nvPr/>
        </p:nvSpPr>
        <p:spPr>
          <a:xfrm>
            <a:off x="2016225" y="-7366"/>
            <a:ext cx="7308303" cy="7591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ts val="5200"/>
              </a:lnSpc>
              <a:spcBef>
                <a:spcPts val="600"/>
              </a:spcBef>
            </a:pPr>
            <a:r>
              <a:rPr lang="zh-TW" altLang="en-US" sz="36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貳、</a:t>
            </a:r>
            <a:r>
              <a:rPr lang="zh-TW" altLang="en-US" sz="3600" b="1" dirty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出口轉型新戰略思維</a:t>
            </a:r>
            <a:r>
              <a:rPr lang="zh-TW" altLang="en-US" sz="36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架構</a:t>
            </a:r>
            <a:endParaRPr lang="zh-TW" altLang="en-US" sz="3600" b="1" dirty="0">
              <a:solidFill>
                <a:srgbClr val="000099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342033" y="4628542"/>
            <a:ext cx="17881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indent="-90488"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面臨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高關稅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門檻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大陸低價產品供應鏈崛起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4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5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50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-13160" y="136271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/>
              <a:t> </a:t>
            </a:r>
            <a:endParaRPr lang="zh-TW" altLang="en-US" dirty="0"/>
          </a:p>
        </p:txBody>
      </p:sp>
      <p:sp>
        <p:nvSpPr>
          <p:cNvPr id="177" name="矩形 176"/>
          <p:cNvSpPr/>
          <p:nvPr/>
        </p:nvSpPr>
        <p:spPr>
          <a:xfrm>
            <a:off x="323528" y="998216"/>
            <a:ext cx="8496944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n"/>
              <a:defRPr/>
            </a:pP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輸出整體解決方案，帶動軟</a:t>
            </a:r>
            <a:r>
              <a:rPr lang="zh-TW" altLang="en-US" sz="2800" dirty="0" smtClean="0">
                <a:solidFill>
                  <a:srgbClr val="FF0000"/>
                </a:solidFill>
                <a:latin typeface="標楷體"/>
                <a:ea typeface="標楷體"/>
              </a:rPr>
              <a:t>、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硬體商機及供應鏈產品出口</a:t>
            </a:r>
            <a:endParaRPr lang="en-US" altLang="zh-TW" sz="28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9" name="文字方塊 78"/>
          <p:cNvSpPr txBox="1"/>
          <p:nvPr/>
        </p:nvSpPr>
        <p:spPr>
          <a:xfrm>
            <a:off x="1823116" y="116632"/>
            <a:ext cx="7308303" cy="7591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ts val="5200"/>
              </a:lnSpc>
              <a:spcBef>
                <a:spcPts val="600"/>
              </a:spcBef>
            </a:pPr>
            <a:r>
              <a:rPr lang="zh-TW" altLang="en-US" sz="36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貳、</a:t>
            </a:r>
            <a:r>
              <a:rPr lang="zh-TW" altLang="en-US" sz="3600" b="1" dirty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出口轉型新戰略思維</a:t>
            </a:r>
            <a:r>
              <a:rPr lang="zh-TW" altLang="en-US" sz="36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架構</a:t>
            </a:r>
            <a:endParaRPr lang="zh-TW" altLang="en-US" sz="3600" b="1" dirty="0">
              <a:solidFill>
                <a:srgbClr val="000099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5" name="內容版面配置區 2"/>
          <p:cNvSpPr txBox="1">
            <a:spLocks/>
          </p:cNvSpPr>
          <p:nvPr/>
        </p:nvSpPr>
        <p:spPr bwMode="auto">
          <a:xfrm>
            <a:off x="-13160" y="136271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kumimoji="0" lang="zh-TW" altLang="en-US" smtClean="0"/>
              <a:t> </a:t>
            </a:r>
            <a:endParaRPr kumimoji="0" lang="zh-TW" altLang="en-US" dirty="0"/>
          </a:p>
        </p:txBody>
      </p:sp>
      <p:grpSp>
        <p:nvGrpSpPr>
          <p:cNvPr id="89" name="群組 88"/>
          <p:cNvGrpSpPr/>
          <p:nvPr/>
        </p:nvGrpSpPr>
        <p:grpSpPr>
          <a:xfrm>
            <a:off x="4425419" y="4027875"/>
            <a:ext cx="4179027" cy="2628695"/>
            <a:chOff x="4716016" y="2816529"/>
            <a:chExt cx="4179027" cy="2628695"/>
          </a:xfrm>
        </p:grpSpPr>
        <p:pic>
          <p:nvPicPr>
            <p:cNvPr id="90" name="Picture 87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6016" y="2816529"/>
              <a:ext cx="4179027" cy="2628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" name="Oval 83"/>
            <p:cNvSpPr>
              <a:spLocks noChangeArrowheads="1"/>
            </p:cNvSpPr>
            <p:nvPr/>
          </p:nvSpPr>
          <p:spPr bwMode="auto">
            <a:xfrm>
              <a:off x="7307489" y="4205846"/>
              <a:ext cx="1512983" cy="649188"/>
            </a:xfrm>
            <a:prstGeom prst="ellipse">
              <a:avLst/>
            </a:prstGeom>
            <a:solidFill>
              <a:srgbClr val="FFCC99">
                <a:alpha val="42999"/>
              </a:srgbClr>
            </a:solidFill>
            <a:ln w="19050">
              <a:solidFill>
                <a:srgbClr val="FF6600"/>
              </a:solidFill>
              <a:prstDash val="sysDot"/>
              <a:round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endParaRPr lang="zh-TW" altLang="en-US" sz="24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93" name="Rectangle 89"/>
            <p:cNvSpPr>
              <a:spLocks noChangeArrowheads="1"/>
            </p:cNvSpPr>
            <p:nvPr/>
          </p:nvSpPr>
          <p:spPr bwMode="auto">
            <a:xfrm>
              <a:off x="7464860" y="4417962"/>
              <a:ext cx="539262" cy="5232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1426" tIns="45713" rIns="91426" bIns="45713"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zh-TW" altLang="en-US" sz="1400" b="1" dirty="0">
                  <a:solidFill>
                    <a:srgbClr val="5C2C04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馬來西亞</a:t>
              </a:r>
            </a:p>
          </p:txBody>
        </p:sp>
        <p:sp>
          <p:nvSpPr>
            <p:cNvPr id="94" name="Rectangle 90"/>
            <p:cNvSpPr>
              <a:spLocks noChangeArrowheads="1"/>
            </p:cNvSpPr>
            <p:nvPr/>
          </p:nvSpPr>
          <p:spPr bwMode="auto">
            <a:xfrm>
              <a:off x="8187426" y="4494721"/>
              <a:ext cx="543710" cy="30776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1426" tIns="45713" rIns="91426" bIns="45713"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zh-TW" altLang="en-US" sz="1400" b="1">
                  <a:solidFill>
                    <a:srgbClr val="5C2C04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印尼</a:t>
              </a:r>
            </a:p>
          </p:txBody>
        </p:sp>
        <p:sp>
          <p:nvSpPr>
            <p:cNvPr id="99" name="Rectangle 76"/>
            <p:cNvSpPr>
              <a:spLocks noChangeArrowheads="1"/>
            </p:cNvSpPr>
            <p:nvPr/>
          </p:nvSpPr>
          <p:spPr bwMode="auto">
            <a:xfrm>
              <a:off x="7999857" y="4134359"/>
              <a:ext cx="543710" cy="30776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1426" tIns="45713" rIns="91426" bIns="45713"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zh-TW" altLang="en-US" sz="1400" b="1" dirty="0">
                  <a:solidFill>
                    <a:srgbClr val="5C2C04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越南</a:t>
              </a:r>
            </a:p>
          </p:txBody>
        </p:sp>
        <p:sp>
          <p:nvSpPr>
            <p:cNvPr id="101" name="Rectangle 93"/>
            <p:cNvSpPr>
              <a:spLocks noChangeArrowheads="1"/>
            </p:cNvSpPr>
            <p:nvPr/>
          </p:nvSpPr>
          <p:spPr bwMode="auto">
            <a:xfrm>
              <a:off x="7792125" y="4389314"/>
              <a:ext cx="543710" cy="2108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1426" tIns="45713" rIns="91426" bIns="45713">
              <a:spAutoFit/>
            </a:bodyPr>
            <a:lstStyle/>
            <a:p>
              <a:pPr eaLnBrk="0" hangingPunct="0">
                <a:lnSpc>
                  <a:spcPct val="55000"/>
                </a:lnSpc>
                <a:spcBef>
                  <a:spcPct val="50000"/>
                </a:spcBef>
                <a:defRPr/>
              </a:pPr>
              <a:r>
                <a:rPr lang="zh-TW" altLang="en-US" sz="1400" b="1" dirty="0">
                  <a:solidFill>
                    <a:srgbClr val="5C2C04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印度</a:t>
              </a:r>
            </a:p>
          </p:txBody>
        </p:sp>
        <p:sp>
          <p:nvSpPr>
            <p:cNvPr id="102" name="Oval 97"/>
            <p:cNvSpPr>
              <a:spLocks noChangeArrowheads="1"/>
            </p:cNvSpPr>
            <p:nvPr/>
          </p:nvSpPr>
          <p:spPr bwMode="auto">
            <a:xfrm>
              <a:off x="5292080" y="4241186"/>
              <a:ext cx="992066" cy="649188"/>
            </a:xfrm>
            <a:prstGeom prst="ellipse">
              <a:avLst/>
            </a:prstGeom>
            <a:solidFill>
              <a:srgbClr val="75DFDD">
                <a:alpha val="39000"/>
              </a:srgbClr>
            </a:solidFill>
            <a:ln w="19050">
              <a:solidFill>
                <a:srgbClr val="000080"/>
              </a:solidFill>
              <a:prstDash val="sysDot"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endParaRPr lang="zh-TW" altLang="en-US" sz="24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03" name="Rectangle 94"/>
            <p:cNvSpPr>
              <a:spLocks noChangeArrowheads="1"/>
            </p:cNvSpPr>
            <p:nvPr/>
          </p:nvSpPr>
          <p:spPr bwMode="auto">
            <a:xfrm>
              <a:off x="5391728" y="4185574"/>
              <a:ext cx="543710" cy="30776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1426" tIns="45713" rIns="91426" bIns="45713"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zh-TW" altLang="en-US" sz="1400" b="1" dirty="0">
                  <a:solidFill>
                    <a:srgbClr val="5C2C04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秘魯</a:t>
              </a:r>
            </a:p>
          </p:txBody>
        </p:sp>
        <p:sp>
          <p:nvSpPr>
            <p:cNvPr id="104" name="Rectangle 95"/>
            <p:cNvSpPr>
              <a:spLocks noChangeArrowheads="1"/>
            </p:cNvSpPr>
            <p:nvPr/>
          </p:nvSpPr>
          <p:spPr bwMode="auto">
            <a:xfrm>
              <a:off x="5377073" y="4587211"/>
              <a:ext cx="543710" cy="30776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1426" tIns="45713" rIns="91426" bIns="45713"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zh-TW" altLang="en-US" sz="1400" b="1" dirty="0">
                  <a:solidFill>
                    <a:srgbClr val="5C2C04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智利</a:t>
              </a:r>
            </a:p>
          </p:txBody>
        </p:sp>
        <p:sp>
          <p:nvSpPr>
            <p:cNvPr id="105" name="Rectangle 96"/>
            <p:cNvSpPr>
              <a:spLocks noChangeArrowheads="1"/>
            </p:cNvSpPr>
            <p:nvPr/>
          </p:nvSpPr>
          <p:spPr bwMode="auto">
            <a:xfrm>
              <a:off x="5752211" y="4401474"/>
              <a:ext cx="543710" cy="30776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1426" tIns="45713" rIns="91426" bIns="45713"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zh-TW" altLang="en-US" sz="1400" b="1" dirty="0">
                  <a:solidFill>
                    <a:srgbClr val="5C2C04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巴西</a:t>
              </a:r>
            </a:p>
          </p:txBody>
        </p:sp>
      </p:grpSp>
      <p:sp>
        <p:nvSpPr>
          <p:cNvPr id="106" name="圖案 105"/>
          <p:cNvSpPr/>
          <p:nvPr/>
        </p:nvSpPr>
        <p:spPr>
          <a:xfrm rot="3483480">
            <a:off x="2789066" y="2392979"/>
            <a:ext cx="4647796" cy="3294676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07" name="群組 106"/>
          <p:cNvGrpSpPr/>
          <p:nvPr/>
        </p:nvGrpSpPr>
        <p:grpSpPr>
          <a:xfrm>
            <a:off x="323528" y="1844824"/>
            <a:ext cx="3953436" cy="4883754"/>
            <a:chOff x="-5364520" y="1340968"/>
            <a:chExt cx="5256000" cy="5652248"/>
          </a:xfrm>
        </p:grpSpPr>
        <p:sp>
          <p:nvSpPr>
            <p:cNvPr id="108" name="圓角矩形 107"/>
            <p:cNvSpPr/>
            <p:nvPr/>
          </p:nvSpPr>
          <p:spPr>
            <a:xfrm>
              <a:off x="-5364520" y="1340968"/>
              <a:ext cx="5256000" cy="1836000"/>
            </a:xfrm>
            <a:prstGeom prst="roundRect">
              <a:avLst>
                <a:gd name="adj" fmla="val 10227"/>
              </a:avLst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r>
                <a:rPr lang="en-US" altLang="zh-TW" sz="1200" dirty="0">
                  <a:solidFill>
                    <a:srgbClr val="9BBB59">
                      <a:lumMod val="50000"/>
                    </a:srgbClr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…</a:t>
              </a:r>
            </a:p>
            <a:p>
              <a:pPr algn="ctr">
                <a:lnSpc>
                  <a:spcPts val="1700"/>
                </a:lnSpc>
              </a:pPr>
              <a:endParaRPr lang="zh-TW" altLang="en-US" sz="12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09" name="圓角矩形 108"/>
            <p:cNvSpPr/>
            <p:nvPr/>
          </p:nvSpPr>
          <p:spPr>
            <a:xfrm>
              <a:off x="-5364520" y="5373217"/>
              <a:ext cx="5256000" cy="1619999"/>
            </a:xfrm>
            <a:prstGeom prst="roundRect">
              <a:avLst>
                <a:gd name="adj" fmla="val 10586"/>
              </a:avLst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r>
                <a:rPr lang="en-US" altLang="zh-TW" sz="1200" dirty="0">
                  <a:solidFill>
                    <a:srgbClr val="9BBB59">
                      <a:lumMod val="50000"/>
                    </a:srgbClr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…</a:t>
              </a:r>
            </a:p>
            <a:p>
              <a:pPr algn="ctr">
                <a:lnSpc>
                  <a:spcPts val="1700"/>
                </a:lnSpc>
              </a:pPr>
              <a:endParaRPr lang="zh-TW" altLang="en-US" sz="12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10" name="圓角矩形 109"/>
            <p:cNvSpPr/>
            <p:nvPr/>
          </p:nvSpPr>
          <p:spPr>
            <a:xfrm>
              <a:off x="-5364520" y="3233013"/>
              <a:ext cx="5256000" cy="2088000"/>
            </a:xfrm>
            <a:prstGeom prst="roundRect">
              <a:avLst>
                <a:gd name="adj" fmla="val 9118"/>
              </a:avLst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r>
                <a:rPr lang="en-US" altLang="zh-TW" sz="1200" dirty="0">
                  <a:solidFill>
                    <a:srgbClr val="9BBB59">
                      <a:lumMod val="50000"/>
                    </a:srgbClr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…</a:t>
              </a:r>
            </a:p>
            <a:p>
              <a:pPr algn="ctr">
                <a:lnSpc>
                  <a:spcPts val="1700"/>
                </a:lnSpc>
              </a:pPr>
              <a:endParaRPr lang="zh-TW" altLang="en-US" sz="12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11" name="手繪多邊形 110"/>
            <p:cNvSpPr/>
            <p:nvPr/>
          </p:nvSpPr>
          <p:spPr>
            <a:xfrm>
              <a:off x="-1490532" y="3233014"/>
              <a:ext cx="777658" cy="835911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電子</a:t>
              </a:r>
              <a:endParaRPr lang="en-US" altLang="zh-TW" sz="120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收費</a:t>
              </a:r>
              <a:endParaRPr lang="zh-TW" altLang="en-US" sz="120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12" name="手繪多邊形 111"/>
            <p:cNvSpPr/>
            <p:nvPr/>
          </p:nvSpPr>
          <p:spPr>
            <a:xfrm>
              <a:off x="-3128367" y="3233014"/>
              <a:ext cx="777658" cy="835911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綠色</a:t>
              </a:r>
              <a:endParaRPr lang="en-US" altLang="zh-TW" sz="120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運輸</a:t>
              </a:r>
              <a:endParaRPr lang="en-US" altLang="zh-TW" sz="120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13" name="手繪多邊形 112"/>
            <p:cNvSpPr/>
            <p:nvPr/>
          </p:nvSpPr>
          <p:spPr>
            <a:xfrm>
              <a:off x="-2309449" y="3233014"/>
              <a:ext cx="777658" cy="835911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智慧</a:t>
              </a:r>
              <a:endParaRPr lang="en-US" altLang="zh-TW" sz="120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物</a:t>
              </a:r>
              <a:r>
                <a:rPr lang="zh-TW" altLang="en-US" sz="1200" dirty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流</a:t>
              </a:r>
            </a:p>
          </p:txBody>
        </p:sp>
        <p:sp>
          <p:nvSpPr>
            <p:cNvPr id="114" name="手繪多邊形 113"/>
            <p:cNvSpPr/>
            <p:nvPr/>
          </p:nvSpPr>
          <p:spPr>
            <a:xfrm>
              <a:off x="-1906604" y="3946147"/>
              <a:ext cx="777658" cy="835913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智慧</a:t>
              </a:r>
              <a:endParaRPr lang="en-US" altLang="zh-TW" sz="120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健康</a:t>
              </a:r>
              <a:endParaRPr lang="zh-TW" altLang="en-US" sz="120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15" name="手繪多邊形 114"/>
            <p:cNvSpPr/>
            <p:nvPr/>
          </p:nvSpPr>
          <p:spPr>
            <a:xfrm>
              <a:off x="-2728212" y="3946147"/>
              <a:ext cx="777658" cy="835913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TW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LED</a:t>
              </a:r>
            </a:p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照明</a:t>
              </a:r>
              <a:endParaRPr lang="zh-TW" altLang="en-US" sz="120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16" name="手繪多邊形 115"/>
            <p:cNvSpPr/>
            <p:nvPr/>
          </p:nvSpPr>
          <p:spPr>
            <a:xfrm>
              <a:off x="-2323867" y="4628689"/>
              <a:ext cx="777658" cy="835911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雲端</a:t>
              </a:r>
              <a:endParaRPr lang="en-US" altLang="zh-TW" sz="120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系統</a:t>
              </a:r>
              <a:endParaRPr lang="zh-TW" altLang="en-US" sz="120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17" name="手繪多邊形 116"/>
            <p:cNvSpPr/>
            <p:nvPr/>
          </p:nvSpPr>
          <p:spPr>
            <a:xfrm>
              <a:off x="-1084996" y="3946148"/>
              <a:ext cx="777658" cy="835911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電子化</a:t>
              </a:r>
              <a:r>
                <a:rPr lang="en-US" altLang="zh-TW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/>
              </a:r>
              <a:br>
                <a:rPr lang="en-US" altLang="zh-TW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</a:b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政府</a:t>
              </a:r>
              <a:endParaRPr lang="zh-TW" altLang="en-US" sz="120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19" name="手繪多邊形 118"/>
            <p:cNvSpPr/>
            <p:nvPr/>
          </p:nvSpPr>
          <p:spPr>
            <a:xfrm>
              <a:off x="-1486743" y="4628689"/>
              <a:ext cx="777658" cy="835911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石化</a:t>
              </a:r>
              <a:endParaRPr lang="en-US" altLang="zh-TW" sz="120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20" name="手繪多邊形 119"/>
            <p:cNvSpPr/>
            <p:nvPr/>
          </p:nvSpPr>
          <p:spPr>
            <a:xfrm>
              <a:off x="-3160991" y="4628689"/>
              <a:ext cx="777658" cy="835911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太陽能</a:t>
              </a:r>
              <a:endParaRPr lang="en-US" altLang="zh-TW" sz="120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21" name="手繪多邊形 120"/>
            <p:cNvSpPr/>
            <p:nvPr/>
          </p:nvSpPr>
          <p:spPr>
            <a:xfrm>
              <a:off x="-3549820" y="3946148"/>
              <a:ext cx="777658" cy="835911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智慧</a:t>
              </a:r>
              <a:r>
                <a:rPr lang="en-US" altLang="zh-TW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/>
              </a:r>
              <a:br>
                <a:rPr lang="en-US" altLang="zh-TW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</a:br>
              <a:r>
                <a:rPr lang="zh-TW" altLang="en-US" sz="120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校園</a:t>
              </a:r>
              <a:endParaRPr lang="zh-TW" altLang="en-US" sz="120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22" name="手繪多邊形 121"/>
            <p:cNvSpPr/>
            <p:nvPr/>
          </p:nvSpPr>
          <p:spPr>
            <a:xfrm>
              <a:off x="-2748779" y="5343896"/>
              <a:ext cx="777659" cy="835912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生產力</a:t>
              </a:r>
              <a:r>
                <a:rPr lang="en-US" altLang="zh-TW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4.0</a:t>
              </a:r>
              <a:endParaRPr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23" name="手繪多邊形 122"/>
            <p:cNvSpPr/>
            <p:nvPr/>
          </p:nvSpPr>
          <p:spPr>
            <a:xfrm>
              <a:off x="-1916888" y="5343896"/>
              <a:ext cx="777659" cy="835912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車聯</a:t>
              </a:r>
              <a:r>
                <a:rPr lang="zh-TW" altLang="en-US" sz="12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網</a:t>
              </a:r>
              <a:endParaRPr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grpSp>
          <p:nvGrpSpPr>
            <p:cNvPr id="124" name="群組 123"/>
            <p:cNvGrpSpPr/>
            <p:nvPr/>
          </p:nvGrpSpPr>
          <p:grpSpPr>
            <a:xfrm>
              <a:off x="-3580670" y="1451717"/>
              <a:ext cx="3351935" cy="1603822"/>
              <a:chOff x="-3918654" y="1451717"/>
              <a:chExt cx="2869458" cy="1603822"/>
            </a:xfrm>
          </p:grpSpPr>
          <p:sp>
            <p:nvSpPr>
              <p:cNvPr id="134" name="圓角矩形 133"/>
              <p:cNvSpPr/>
              <p:nvPr/>
            </p:nvSpPr>
            <p:spPr>
              <a:xfrm>
                <a:off x="-3902888" y="1451717"/>
                <a:ext cx="2844000" cy="541027"/>
              </a:xfrm>
              <a:prstGeom prst="roundRect">
                <a:avLst/>
              </a:prstGeom>
              <a:solidFill>
                <a:srgbClr val="348291"/>
              </a:solidFill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5"/>
              </a:fillRef>
              <a:effectRef idx="1">
                <a:schemeClr val="accent5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sz="1600" b="1" dirty="0" smtClean="0">
                    <a:solidFill>
                      <a:prstClr val="white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系統整合業者</a:t>
                </a:r>
              </a:p>
            </p:txBody>
          </p:sp>
          <p:sp>
            <p:nvSpPr>
              <p:cNvPr id="135" name="圓角矩形 134"/>
              <p:cNvSpPr/>
              <p:nvPr/>
            </p:nvSpPr>
            <p:spPr>
              <a:xfrm>
                <a:off x="-2930888" y="2335539"/>
                <a:ext cx="900000" cy="720000"/>
              </a:xfrm>
              <a:prstGeom prst="roundRect">
                <a:avLst/>
              </a:prstGeom>
              <a:solidFill>
                <a:srgbClr val="74C0CC"/>
              </a:solidFill>
              <a:ln/>
            </p:spPr>
            <p:style>
              <a:lnRef idx="3">
                <a:schemeClr val="lt1"/>
              </a:lnRef>
              <a:fillRef idx="1">
                <a:schemeClr val="accent5"/>
              </a:fillRef>
              <a:effectRef idx="1">
                <a:schemeClr val="accent5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zh-TW" altLang="en-US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設備</a:t>
                </a:r>
                <a:r>
                  <a:rPr lang="en-US" altLang="zh-TW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/>
                </a:r>
                <a:br>
                  <a:rPr lang="en-US" altLang="zh-TW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</a:br>
                <a:r>
                  <a:rPr lang="zh-TW" altLang="en-US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業者</a:t>
                </a:r>
              </a:p>
            </p:txBody>
          </p:sp>
          <p:sp>
            <p:nvSpPr>
              <p:cNvPr id="136" name="圓角矩形 135"/>
              <p:cNvSpPr/>
              <p:nvPr/>
            </p:nvSpPr>
            <p:spPr>
              <a:xfrm>
                <a:off x="-3918654" y="2335539"/>
                <a:ext cx="900000" cy="720000"/>
              </a:xfrm>
              <a:prstGeom prst="roundRect">
                <a:avLst/>
              </a:prstGeom>
              <a:solidFill>
                <a:srgbClr val="74C0CC"/>
              </a:solidFill>
              <a:ln/>
            </p:spPr>
            <p:style>
              <a:lnRef idx="3">
                <a:schemeClr val="lt1"/>
              </a:lnRef>
              <a:fillRef idx="1">
                <a:schemeClr val="accent5"/>
              </a:fillRef>
              <a:effectRef idx="1">
                <a:schemeClr val="accent5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zh-TW" altLang="en-US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軟體</a:t>
                </a:r>
                <a:r>
                  <a:rPr lang="en-US" altLang="zh-TW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/>
                </a:r>
                <a:br>
                  <a:rPr lang="en-US" altLang="zh-TW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</a:br>
                <a:r>
                  <a:rPr lang="zh-TW" altLang="en-US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業者</a:t>
                </a:r>
              </a:p>
            </p:txBody>
          </p:sp>
          <p:sp>
            <p:nvSpPr>
              <p:cNvPr id="137" name="圓角矩形 136"/>
              <p:cNvSpPr/>
              <p:nvPr/>
            </p:nvSpPr>
            <p:spPr>
              <a:xfrm>
                <a:off x="-1949196" y="2335539"/>
                <a:ext cx="900000" cy="720000"/>
              </a:xfrm>
              <a:prstGeom prst="roundRect">
                <a:avLst/>
              </a:prstGeom>
              <a:solidFill>
                <a:srgbClr val="74C0CC"/>
              </a:solidFill>
              <a:ln/>
            </p:spPr>
            <p:style>
              <a:lnRef idx="3">
                <a:schemeClr val="lt1"/>
              </a:lnRef>
              <a:fillRef idx="1">
                <a:schemeClr val="accent5"/>
              </a:fillRef>
              <a:effectRef idx="1">
                <a:schemeClr val="accent5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zh-TW" altLang="en-US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零組件</a:t>
                </a:r>
                <a:r>
                  <a:rPr lang="en-US" altLang="zh-TW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/>
                </a:r>
                <a:br>
                  <a:rPr lang="en-US" altLang="zh-TW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</a:br>
                <a:r>
                  <a:rPr lang="zh-TW" altLang="en-US" sz="14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業者</a:t>
                </a:r>
              </a:p>
            </p:txBody>
          </p:sp>
          <p:cxnSp>
            <p:nvCxnSpPr>
              <p:cNvPr id="139" name="肘形接點 138"/>
              <p:cNvCxnSpPr>
                <a:stCxn id="134" idx="2"/>
                <a:endCxn id="136" idx="0"/>
              </p:cNvCxnSpPr>
              <p:nvPr/>
            </p:nvCxnSpPr>
            <p:spPr>
              <a:xfrm rot="5400000">
                <a:off x="-3146168" y="1670258"/>
                <a:ext cx="342795" cy="987766"/>
              </a:xfrm>
              <a:prstGeom prst="bentConnector3">
                <a:avLst>
                  <a:gd name="adj1" fmla="val 50000"/>
                </a:avLst>
              </a:prstGeom>
              <a:ln w="2857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線接點 139"/>
              <p:cNvCxnSpPr>
                <a:stCxn id="134" idx="2"/>
                <a:endCxn id="135" idx="0"/>
              </p:cNvCxnSpPr>
              <p:nvPr/>
            </p:nvCxnSpPr>
            <p:spPr>
              <a:xfrm>
                <a:off x="-2480888" y="1992744"/>
                <a:ext cx="0" cy="342795"/>
              </a:xfrm>
              <a:prstGeom prst="line">
                <a:avLst/>
              </a:prstGeom>
              <a:ln w="2857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肘形接點 143"/>
              <p:cNvCxnSpPr>
                <a:stCxn id="134" idx="2"/>
                <a:endCxn id="137" idx="0"/>
              </p:cNvCxnSpPr>
              <p:nvPr/>
            </p:nvCxnSpPr>
            <p:spPr>
              <a:xfrm rot="16200000" flipH="1">
                <a:off x="-2161439" y="1673295"/>
                <a:ext cx="342795" cy="981692"/>
              </a:xfrm>
              <a:prstGeom prst="bentConnector3">
                <a:avLst>
                  <a:gd name="adj1" fmla="val 50000"/>
                </a:avLst>
              </a:prstGeom>
              <a:ln w="2857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5" name="手繪多邊形 124"/>
            <p:cNvSpPr/>
            <p:nvPr/>
          </p:nvSpPr>
          <p:spPr>
            <a:xfrm>
              <a:off x="-3580670" y="5343896"/>
              <a:ext cx="777659" cy="835912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智慧</a:t>
              </a:r>
              <a:r>
                <a:rPr lang="en-US" altLang="zh-TW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/>
              </a:r>
              <a:br>
                <a:rPr lang="en-US" altLang="zh-TW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</a:br>
              <a:r>
                <a:rPr lang="zh-TW" altLang="en-US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城市</a:t>
              </a:r>
              <a:endParaRPr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26" name="手繪多邊形 125"/>
            <p:cNvSpPr/>
            <p:nvPr/>
          </p:nvSpPr>
          <p:spPr>
            <a:xfrm>
              <a:off x="-1084996" y="5343896"/>
              <a:ext cx="777659" cy="835912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大數據</a:t>
              </a:r>
              <a:endParaRPr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27" name="手繪多邊形 126"/>
            <p:cNvSpPr/>
            <p:nvPr/>
          </p:nvSpPr>
          <p:spPr>
            <a:xfrm>
              <a:off x="-2332068" y="6055864"/>
              <a:ext cx="777659" cy="835912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TW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…</a:t>
              </a:r>
              <a:endParaRPr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28" name="手繪多邊形 127"/>
            <p:cNvSpPr/>
            <p:nvPr/>
          </p:nvSpPr>
          <p:spPr>
            <a:xfrm>
              <a:off x="-1500177" y="6055864"/>
              <a:ext cx="777659" cy="835912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TW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…</a:t>
              </a:r>
              <a:endParaRPr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29" name="手繪多邊形 128"/>
            <p:cNvSpPr/>
            <p:nvPr/>
          </p:nvSpPr>
          <p:spPr>
            <a:xfrm>
              <a:off x="-3163959" y="6055864"/>
              <a:ext cx="777659" cy="835912"/>
            </a:xfrm>
            <a:custGeom>
              <a:avLst/>
              <a:gdLst>
                <a:gd name="connsiteX0" fmla="*/ 0 w 774773"/>
                <a:gd name="connsiteY0" fmla="*/ 337027 h 674053"/>
                <a:gd name="connsiteX1" fmla="*/ 168513 w 774773"/>
                <a:gd name="connsiteY1" fmla="*/ 0 h 674053"/>
                <a:gd name="connsiteX2" fmla="*/ 606260 w 774773"/>
                <a:gd name="connsiteY2" fmla="*/ 0 h 674053"/>
                <a:gd name="connsiteX3" fmla="*/ 774773 w 774773"/>
                <a:gd name="connsiteY3" fmla="*/ 337027 h 674053"/>
                <a:gd name="connsiteX4" fmla="*/ 606260 w 774773"/>
                <a:gd name="connsiteY4" fmla="*/ 674053 h 674053"/>
                <a:gd name="connsiteX5" fmla="*/ 168513 w 774773"/>
                <a:gd name="connsiteY5" fmla="*/ 674053 h 674053"/>
                <a:gd name="connsiteX6" fmla="*/ 0 w 774773"/>
                <a:gd name="connsiteY6" fmla="*/ 337027 h 674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4773" h="674053">
                  <a:moveTo>
                    <a:pt x="387386" y="0"/>
                  </a:moveTo>
                  <a:lnTo>
                    <a:pt x="774773" y="146606"/>
                  </a:lnTo>
                  <a:lnTo>
                    <a:pt x="774773" y="527447"/>
                  </a:lnTo>
                  <a:lnTo>
                    <a:pt x="387386" y="674053"/>
                  </a:lnTo>
                  <a:lnTo>
                    <a:pt x="0" y="527447"/>
                  </a:lnTo>
                  <a:lnTo>
                    <a:pt x="0" y="146606"/>
                  </a:lnTo>
                  <a:lnTo>
                    <a:pt x="387386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20737" rIns="0" bIns="120734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TW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…</a:t>
              </a:r>
              <a:endParaRPr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30" name="文字方塊 129"/>
            <p:cNvSpPr txBox="1"/>
            <p:nvPr/>
          </p:nvSpPr>
          <p:spPr>
            <a:xfrm>
              <a:off x="-5140778" y="3614487"/>
              <a:ext cx="1465685" cy="1462339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TW" sz="16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[</a:t>
              </a:r>
              <a:r>
                <a:rPr lang="zh-TW" altLang="en-US" sz="16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短期</a:t>
              </a:r>
              <a:r>
                <a:rPr lang="en-US" altLang="zh-TW" sz="16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]</a:t>
              </a:r>
            </a:p>
            <a:p>
              <a:pPr algn="ctr"/>
              <a:r>
                <a:rPr lang="zh-TW" altLang="en-US" sz="16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已有出口實績與潛力者</a:t>
              </a:r>
              <a:endParaRPr lang="en-US" altLang="zh-TW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31" name="文字方塊 130"/>
            <p:cNvSpPr txBox="1"/>
            <p:nvPr/>
          </p:nvSpPr>
          <p:spPr>
            <a:xfrm>
              <a:off x="-5176807" y="5429185"/>
              <a:ext cx="1511393" cy="1462339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TW" sz="16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[</a:t>
              </a:r>
              <a:r>
                <a:rPr lang="zh-TW" altLang="en-US" sz="16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中長期</a:t>
              </a:r>
              <a:r>
                <a:rPr lang="en-US" altLang="zh-TW" sz="16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]</a:t>
              </a:r>
            </a:p>
            <a:p>
              <a:pPr algn="ctr"/>
              <a:r>
                <a:rPr lang="zh-TW" altLang="en-US" sz="16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具未來發展性新興解決方案</a:t>
              </a:r>
              <a:endParaRPr lang="en-US" altLang="zh-TW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33" name="文字方塊 132"/>
            <p:cNvSpPr txBox="1"/>
            <p:nvPr/>
          </p:nvSpPr>
          <p:spPr>
            <a:xfrm>
              <a:off x="-5149080" y="1700808"/>
              <a:ext cx="1367377" cy="112809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zh-TW" altLang="en-US" sz="16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以整體</a:t>
              </a:r>
              <a:r>
                <a:rPr lang="en-US" altLang="zh-TW" sz="16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/>
              </a:r>
              <a:br>
                <a:rPr lang="en-US" altLang="zh-TW" sz="16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</a:br>
              <a:r>
                <a:rPr lang="zh-TW" altLang="en-US" sz="16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解決方案</a:t>
              </a:r>
              <a:r>
                <a:rPr lang="en-US" altLang="zh-TW" sz="16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/>
              </a:r>
              <a:br>
                <a:rPr lang="en-US" altLang="zh-TW" sz="16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</a:br>
              <a:r>
                <a:rPr lang="zh-TW" altLang="en-US" sz="16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帶動出口</a:t>
              </a:r>
              <a:endParaRPr lang="en-US" altLang="zh-TW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8" name="群組 147"/>
          <p:cNvGrpSpPr/>
          <p:nvPr/>
        </p:nvGrpSpPr>
        <p:grpSpPr>
          <a:xfrm>
            <a:off x="4056110" y="2768138"/>
            <a:ext cx="1524000" cy="1257556"/>
            <a:chOff x="4211960" y="1988840"/>
            <a:chExt cx="1524000" cy="1257556"/>
          </a:xfrm>
        </p:grpSpPr>
        <p:grpSp>
          <p:nvGrpSpPr>
            <p:cNvPr id="149" name="群組 148"/>
            <p:cNvGrpSpPr/>
            <p:nvPr/>
          </p:nvGrpSpPr>
          <p:grpSpPr>
            <a:xfrm>
              <a:off x="4211960" y="1988840"/>
              <a:ext cx="1524000" cy="1257556"/>
              <a:chOff x="5424264" y="2891524"/>
              <a:chExt cx="1524000" cy="1257556"/>
            </a:xfrm>
          </p:grpSpPr>
          <p:sp>
            <p:nvSpPr>
              <p:cNvPr id="159" name="橢圓 158"/>
              <p:cNvSpPr/>
              <p:nvPr/>
            </p:nvSpPr>
            <p:spPr>
              <a:xfrm>
                <a:off x="5715530" y="2891524"/>
                <a:ext cx="891800" cy="891799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>
                <a:solidFill>
                  <a:srgbClr val="82C6D8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zh-TW" altLang="en-US" sz="160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160" name="Picture 3" descr="D:\Desktop\cship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24264" y="3501380"/>
                <a:ext cx="1524000" cy="6477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57" name="Picture 5" descr="C:\Users\lucasclli\AppData\Local\Microsoft\Windows\Temporary Internet Files\Content.IE5\COQFFDQD\MC90007907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008" y="2420888"/>
              <a:ext cx="490591" cy="27711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8" name="Picture 6" descr="C:\Users\lucasclli\AppData\Local\Microsoft\Windows\Temporary Internet Files\Content.IE5\2HT23TOD\MC900388942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860558" y="2060848"/>
              <a:ext cx="359514" cy="386088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1" name="群組 160"/>
          <p:cNvGrpSpPr/>
          <p:nvPr/>
        </p:nvGrpSpPr>
        <p:grpSpPr>
          <a:xfrm>
            <a:off x="4869159" y="3200186"/>
            <a:ext cx="1524000" cy="1257556"/>
            <a:chOff x="4788024" y="2276872"/>
            <a:chExt cx="1524000" cy="1257556"/>
          </a:xfrm>
        </p:grpSpPr>
        <p:grpSp>
          <p:nvGrpSpPr>
            <p:cNvPr id="162" name="群組 161"/>
            <p:cNvGrpSpPr/>
            <p:nvPr/>
          </p:nvGrpSpPr>
          <p:grpSpPr>
            <a:xfrm>
              <a:off x="4788024" y="2276872"/>
              <a:ext cx="1524000" cy="1257556"/>
              <a:chOff x="5424264" y="2891524"/>
              <a:chExt cx="1524000" cy="1257556"/>
            </a:xfrm>
          </p:grpSpPr>
          <p:sp>
            <p:nvSpPr>
              <p:cNvPr id="176" name="橢圓 175"/>
              <p:cNvSpPr/>
              <p:nvPr/>
            </p:nvSpPr>
            <p:spPr>
              <a:xfrm>
                <a:off x="5715530" y="2891524"/>
                <a:ext cx="891800" cy="891799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>
                <a:solidFill>
                  <a:srgbClr val="82C6D8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zh-TW" altLang="en-US" sz="160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178" name="Picture 3" descr="D:\Desktop\cship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24264" y="3501380"/>
                <a:ext cx="1524000" cy="6477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68" name="Picture 5" descr="C:\Users\530726\AppData\Local\Microsoft\Windows\Temporary Internet Files\Content.IE5\W4XNPFRA\MP900442271[1].jpg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6015" y="2335848"/>
              <a:ext cx="290668" cy="415671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9" name="Picture 8" descr="C:\Users\530726\AppData\Local\Microsoft\Windows\Temporary Internet Files\Content.IE5\QVV8XZ0B\MP900422108[1].jpg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4472" y="2441000"/>
              <a:ext cx="272023" cy="39343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5" name="Picture 9" descr="C:\Users\530726\AppData\Local\Microsoft\Windows\Temporary Internet Files\Content.IE5\CUYY1A59\MC900331728[1].wmf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6494" y="2708920"/>
              <a:ext cx="419718" cy="409489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9" name="群組 178"/>
          <p:cNvGrpSpPr/>
          <p:nvPr/>
        </p:nvGrpSpPr>
        <p:grpSpPr>
          <a:xfrm>
            <a:off x="5646852" y="3743674"/>
            <a:ext cx="1524000" cy="1257556"/>
            <a:chOff x="5424264" y="2891524"/>
            <a:chExt cx="1524000" cy="1257556"/>
          </a:xfrm>
        </p:grpSpPr>
        <p:sp>
          <p:nvSpPr>
            <p:cNvPr id="180" name="橢圓 179"/>
            <p:cNvSpPr/>
            <p:nvPr/>
          </p:nvSpPr>
          <p:spPr>
            <a:xfrm>
              <a:off x="5715530" y="2891524"/>
              <a:ext cx="891800" cy="891799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>
              <a:solidFill>
                <a:srgbClr val="82C6D8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zh-TW" altLang="en-US" sz="160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pic>
          <p:nvPicPr>
            <p:cNvPr id="181" name="Picture 5" descr="D:\Desktop\Etag.svg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0788" y="3123612"/>
              <a:ext cx="710952" cy="177738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2" name="Picture 4" descr="R:\Temporary Internet Files\Content.IE5\891QOP37\MC900441736[1].png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011" y="3248449"/>
              <a:ext cx="316261" cy="316262"/>
            </a:xfrm>
            <a:prstGeom prst="rect">
              <a:avLst/>
            </a:prstGeom>
            <a:noFill/>
          </p:spPr>
        </p:pic>
        <p:pic>
          <p:nvPicPr>
            <p:cNvPr id="183" name="Picture 8" descr="R:\Temporary Internet Files\Content.IE5\UXJB7QSE\MC900440351[1].png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012160" y="3429000"/>
              <a:ext cx="463252" cy="292750"/>
            </a:xfrm>
            <a:prstGeom prst="rect">
              <a:avLst/>
            </a:prstGeom>
            <a:noFill/>
          </p:spPr>
        </p:pic>
        <p:pic>
          <p:nvPicPr>
            <p:cNvPr id="184" name="Picture 3" descr="D:\Desktop\cship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4264" y="3501380"/>
              <a:ext cx="1524000" cy="6477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5" name="群組 184"/>
          <p:cNvGrpSpPr/>
          <p:nvPr/>
        </p:nvGrpSpPr>
        <p:grpSpPr>
          <a:xfrm>
            <a:off x="6432374" y="4208298"/>
            <a:ext cx="1524000" cy="1257556"/>
            <a:chOff x="6281794" y="3251564"/>
            <a:chExt cx="1524000" cy="1257556"/>
          </a:xfrm>
        </p:grpSpPr>
        <p:grpSp>
          <p:nvGrpSpPr>
            <p:cNvPr id="186" name="群組 185"/>
            <p:cNvGrpSpPr/>
            <p:nvPr/>
          </p:nvGrpSpPr>
          <p:grpSpPr>
            <a:xfrm>
              <a:off x="6573060" y="3251564"/>
              <a:ext cx="891800" cy="891799"/>
              <a:chOff x="6573060" y="3023954"/>
              <a:chExt cx="891800" cy="891799"/>
            </a:xfrm>
          </p:grpSpPr>
          <p:sp>
            <p:nvSpPr>
              <p:cNvPr id="188" name="橢圓 187"/>
              <p:cNvSpPr/>
              <p:nvPr/>
            </p:nvSpPr>
            <p:spPr>
              <a:xfrm>
                <a:off x="6573060" y="3023954"/>
                <a:ext cx="891800" cy="891799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>
                <a:solidFill>
                  <a:srgbClr val="82C6D8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zh-TW" altLang="en-US" sz="160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189" name="圖片 88"/>
              <p:cNvPicPr>
                <a:picLocks noChangeAspect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6732240" y="3356992"/>
                <a:ext cx="561975" cy="4460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0" name="Picture 4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32240" y="3186505"/>
                <a:ext cx="561975" cy="1704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87" name="Picture 3" descr="D:\Desktop\cship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1794" y="3861420"/>
              <a:ext cx="1524000" cy="6477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1" name="矩形 190"/>
          <p:cNvSpPr/>
          <p:nvPr/>
        </p:nvSpPr>
        <p:spPr>
          <a:xfrm>
            <a:off x="6550978" y="3561387"/>
            <a:ext cx="46929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b="1" dirty="0" smtClean="0">
                <a:solidFill>
                  <a:srgbClr val="0033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電子收費</a:t>
            </a:r>
            <a:endParaRPr kumimoji="0" lang="zh-TW" altLang="en-US" sz="1400" b="1" dirty="0">
              <a:solidFill>
                <a:srgbClr val="003399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2" name="矩形 191"/>
          <p:cNvSpPr/>
          <p:nvPr/>
        </p:nvSpPr>
        <p:spPr>
          <a:xfrm>
            <a:off x="5829953" y="3092464"/>
            <a:ext cx="46929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b="1" dirty="0" smtClean="0">
                <a:solidFill>
                  <a:srgbClr val="0033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智慧健康</a:t>
            </a:r>
            <a:endParaRPr kumimoji="0" lang="zh-TW" altLang="en-US" sz="1400" b="1" dirty="0">
              <a:solidFill>
                <a:srgbClr val="003399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3" name="矩形 192"/>
          <p:cNvSpPr/>
          <p:nvPr/>
        </p:nvSpPr>
        <p:spPr>
          <a:xfrm>
            <a:off x="7308302" y="3993435"/>
            <a:ext cx="46929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b="1" dirty="0" smtClean="0">
                <a:solidFill>
                  <a:srgbClr val="0033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城市悠遊</a:t>
            </a:r>
            <a:endParaRPr kumimoji="0" lang="zh-TW" altLang="en-US" sz="1400" b="1" dirty="0">
              <a:solidFill>
                <a:srgbClr val="003399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4" name="矩形 193"/>
          <p:cNvSpPr/>
          <p:nvPr/>
        </p:nvSpPr>
        <p:spPr>
          <a:xfrm>
            <a:off x="4932038" y="2696130"/>
            <a:ext cx="46929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b="1" dirty="0" smtClean="0">
                <a:solidFill>
                  <a:srgbClr val="0033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智慧工廠</a:t>
            </a:r>
            <a:endParaRPr kumimoji="0" lang="zh-TW" altLang="en-US" sz="1400" b="1" dirty="0">
              <a:solidFill>
                <a:srgbClr val="003399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5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6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010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文字方塊 44"/>
          <p:cNvSpPr txBox="1"/>
          <p:nvPr/>
        </p:nvSpPr>
        <p:spPr>
          <a:xfrm>
            <a:off x="296185" y="640276"/>
            <a:ext cx="8676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defRPr>
            </a:lvl1pPr>
          </a:lstStyle>
          <a:p>
            <a:r>
              <a:rPr lang="zh-TW" altLang="en-US" sz="3200" u="sng" dirty="0" smtClean="0">
                <a:solidFill>
                  <a:srgbClr val="FF0000"/>
                </a:solidFill>
              </a:rPr>
              <a:t>案例</a:t>
            </a:r>
            <a:r>
              <a:rPr lang="en-US" altLang="zh-TW" sz="3200" u="sng" dirty="0" smtClean="0">
                <a:solidFill>
                  <a:srgbClr val="FF0000"/>
                </a:solidFill>
              </a:rPr>
              <a:t>1</a:t>
            </a:r>
            <a:r>
              <a:rPr lang="zh-TW" altLang="en-US" sz="3200" u="sng" dirty="0" smtClean="0">
                <a:solidFill>
                  <a:srgbClr val="FF0000"/>
                </a:solidFill>
              </a:rPr>
              <a:t>   智慧校園</a:t>
            </a:r>
            <a:endParaRPr lang="zh-TW" altLang="en-US" sz="3200" u="sng" dirty="0">
              <a:solidFill>
                <a:srgbClr val="FF0000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1800201" y="-7366"/>
            <a:ext cx="7308303" cy="7591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ts val="5200"/>
              </a:lnSpc>
              <a:spcBef>
                <a:spcPts val="600"/>
              </a:spcBef>
            </a:pPr>
            <a:r>
              <a:rPr lang="zh-TW" altLang="en-US" sz="36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貳、</a:t>
            </a:r>
            <a:r>
              <a:rPr lang="zh-TW" altLang="en-US" sz="3600" b="1" dirty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出口轉型新戰略思維</a:t>
            </a:r>
            <a:r>
              <a:rPr lang="zh-TW" altLang="en-US" sz="36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架構</a:t>
            </a:r>
            <a:endParaRPr lang="zh-TW" altLang="en-US" sz="3600" b="1" dirty="0">
              <a:solidFill>
                <a:srgbClr val="000099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3" name="文字版面配置區 3"/>
          <p:cNvSpPr txBox="1">
            <a:spLocks/>
          </p:cNvSpPr>
          <p:nvPr/>
        </p:nvSpPr>
        <p:spPr bwMode="auto">
          <a:xfrm>
            <a:off x="12530" y="6669359"/>
            <a:ext cx="3311972" cy="188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rmAutofit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FontTx/>
              <a:buNone/>
              <a:defRPr sz="12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0" lang="zh-TW" altLang="en-US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資料來源：資策會整理</a:t>
            </a:r>
            <a:r>
              <a:rPr kumimoji="0" lang="en-US" altLang="zh-TW" smtClean="0">
                <a:latin typeface="標楷體" panose="03000509000000000000" pitchFamily="65" charset="-120"/>
                <a:ea typeface="標楷體" panose="03000509000000000000" pitchFamily="65" charset="-120"/>
              </a:rPr>
              <a:t>(2015/07)</a:t>
            </a:r>
            <a:endParaRPr kumimoji="0"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119020" y="1462708"/>
            <a:ext cx="2292740" cy="114500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b="1" dirty="0" smtClean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以系統整合為例</a:t>
            </a:r>
            <a:endParaRPr lang="en-US" altLang="zh-TW" sz="2000" b="1" dirty="0" smtClean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r>
              <a:rPr lang="zh-TW" altLang="en-US" sz="2000" b="1" dirty="0" smtClean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帶動軟、硬</a:t>
            </a:r>
            <a:r>
              <a:rPr lang="zh-TW" altLang="zh-TW" sz="2000" b="1" dirty="0" smtClean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體</a:t>
            </a:r>
            <a:r>
              <a:rPr lang="zh-TW" altLang="en-US" sz="2000" b="1" dirty="0" smtClean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、及服務商機</a:t>
            </a:r>
            <a:endParaRPr lang="zh-TW" altLang="en-US" sz="2000" b="1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7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" name="向右箭號 15"/>
          <p:cNvSpPr/>
          <p:nvPr/>
        </p:nvSpPr>
        <p:spPr>
          <a:xfrm>
            <a:off x="2271661" y="1747177"/>
            <a:ext cx="658370" cy="576064"/>
          </a:xfrm>
          <a:prstGeom prst="rightArrow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endParaRPr lang="zh-TW" altLang="en-US" sz="1600" b="1" dirty="0" smtClean="0">
              <a:solidFill>
                <a:prstClr val="black">
                  <a:lumMod val="95000"/>
                  <a:lumOff val="5000"/>
                </a:prst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930031" y="1281157"/>
            <a:ext cx="3600995" cy="15081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20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國內試煉</a:t>
            </a:r>
            <a:endParaRPr lang="en-US" altLang="zh-TW" sz="20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推動建置</a:t>
            </a:r>
            <a:r>
              <a:rPr lang="en-US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100所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智慧校園</a:t>
            </a:r>
            <a:endParaRPr lang="zh-TW" altLang="zh-TW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zh-TW" altLang="en-US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硬體</a:t>
            </a:r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設備</a:t>
            </a:r>
            <a:r>
              <a:rPr lang="en-US" altLang="zh-TW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(40%)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軟體系統</a:t>
            </a:r>
            <a:r>
              <a:rPr lang="en-US" altLang="zh-TW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(25%)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服務整合</a:t>
            </a:r>
            <a:r>
              <a:rPr lang="en-US" altLang="zh-TW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(35</a:t>
            </a:r>
            <a:r>
              <a:rPr lang="en-US" altLang="zh-TW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%)</a:t>
            </a:r>
            <a:endParaRPr lang="en-US" altLang="zh-TW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6" y="2942553"/>
            <a:ext cx="8344708" cy="3609145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6531026" y="1281157"/>
            <a:ext cx="2577478" cy="15081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36000" rIns="36000">
            <a:noAutofit/>
          </a:bodyPr>
          <a:lstStyle/>
          <a:p>
            <a:r>
              <a:rPr lang="zh-TW" altLang="en-US" sz="20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以越南為例</a:t>
            </a:r>
            <a:endParaRPr lang="en-US" altLang="zh-TW" sz="20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1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越南政府預計建立</a:t>
            </a:r>
            <a:r>
              <a:rPr lang="en-US" altLang="zh-TW" sz="1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300</a:t>
            </a:r>
            <a:r>
              <a:rPr lang="zh-TW" altLang="en-US" sz="1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所智慧校園</a:t>
            </a:r>
            <a:endParaRPr lang="en-US" altLang="zh-TW" sz="17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1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預估台灣廠商市佔率可達</a:t>
            </a:r>
            <a:r>
              <a:rPr lang="en-US" altLang="zh-TW" sz="1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20%</a:t>
            </a:r>
            <a:endParaRPr lang="zh-TW" altLang="zh-TW" sz="17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endParaRPr lang="en-US" altLang="zh-TW" sz="20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703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群組 5"/>
          <p:cNvGrpSpPr/>
          <p:nvPr/>
        </p:nvGrpSpPr>
        <p:grpSpPr>
          <a:xfrm>
            <a:off x="4624374" y="1216623"/>
            <a:ext cx="4353486" cy="1573796"/>
            <a:chOff x="4678692" y="3026448"/>
            <a:chExt cx="4155199" cy="1573796"/>
          </a:xfrm>
        </p:grpSpPr>
        <p:sp>
          <p:nvSpPr>
            <p:cNvPr id="20" name="矩形 19"/>
            <p:cNvSpPr/>
            <p:nvPr/>
          </p:nvSpPr>
          <p:spPr>
            <a:xfrm>
              <a:off x="4795698" y="3448116"/>
              <a:ext cx="208520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zh-TW" altLang="en-US" sz="14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電子計程收費</a:t>
              </a:r>
              <a:endParaRPr lang="en-US" altLang="zh-TW" sz="1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交通流量資訊分析</a:t>
              </a:r>
              <a:endParaRPr lang="en-US" altLang="zh-TW" sz="1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zh-TW" altLang="en-US" sz="14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停車收費</a:t>
              </a:r>
              <a:r>
                <a:rPr lang="zh-TW" altLang="en-US" sz="14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管理</a:t>
              </a:r>
              <a:endParaRPr lang="en-US" altLang="zh-TW" sz="1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4678692" y="3026448"/>
              <a:ext cx="4141779" cy="366119"/>
            </a:xfrm>
            <a:prstGeom prst="rect">
              <a:avLst/>
            </a:prstGeom>
            <a:gradFill>
              <a:gsLst>
                <a:gs pos="0">
                  <a:srgbClr val="7030A0"/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</a:gra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 smtClean="0">
                  <a:solidFill>
                    <a:prstClr val="white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多元化應用服務模式</a:t>
              </a:r>
              <a:endParaRPr lang="zh-TW" altLang="en-US" sz="2000" dirty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6894319" y="3448116"/>
              <a:ext cx="193957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電子化車籍管理</a:t>
              </a:r>
              <a:endParaRPr lang="en-US" altLang="zh-TW" sz="1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動態</a:t>
              </a:r>
              <a:r>
                <a:rPr lang="zh-TW" altLang="en-US" sz="14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調整費率</a:t>
              </a:r>
            </a:p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出入境管理</a:t>
              </a:r>
              <a:endParaRPr lang="zh-TW" altLang="en-US" sz="1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4698304" y="4234125"/>
              <a:ext cx="4122168" cy="366119"/>
            </a:xfrm>
            <a:prstGeom prst="rect">
              <a:avLst/>
            </a:prstGeom>
            <a:gradFill>
              <a:gsLst>
                <a:gs pos="0">
                  <a:srgbClr val="7030A0"/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</a:gra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 smtClean="0">
                  <a:solidFill>
                    <a:prstClr val="white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整體產業鏈生態體系</a:t>
              </a:r>
              <a:endParaRPr lang="zh-TW" altLang="en-US" sz="2000" dirty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27" name="圓角矩形 26"/>
          <p:cNvSpPr/>
          <p:nvPr/>
        </p:nvSpPr>
        <p:spPr>
          <a:xfrm>
            <a:off x="98572" y="1206243"/>
            <a:ext cx="3231858" cy="3884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zh-TW" sz="2000" dirty="0" smtClean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整體服務情境</a:t>
            </a:r>
            <a:r>
              <a:rPr lang="en-US" altLang="zh-TW" sz="2000" dirty="0" smtClean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(</a:t>
            </a:r>
            <a:r>
              <a:rPr lang="zh-TW" altLang="en-US" sz="2000" dirty="0" smtClean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軟體</a:t>
            </a:r>
            <a:r>
              <a:rPr lang="en-US" altLang="zh-TW" sz="2000" dirty="0" smtClean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+</a:t>
            </a:r>
            <a:r>
              <a:rPr lang="zh-TW" altLang="en-US" sz="2000" dirty="0" smtClean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硬體</a:t>
            </a:r>
            <a:r>
              <a:rPr lang="en-US" altLang="zh-TW" sz="2000" dirty="0" smtClean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) </a:t>
            </a:r>
            <a:endParaRPr lang="zh-TW" altLang="en-US" sz="2000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8" name="圓角矩形 37"/>
          <p:cNvSpPr/>
          <p:nvPr/>
        </p:nvSpPr>
        <p:spPr>
          <a:xfrm>
            <a:off x="53186" y="4950659"/>
            <a:ext cx="4337799" cy="519353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dirty="0" smtClean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以系統整合帶動軟、硬體及服務商機</a:t>
            </a:r>
            <a:endParaRPr lang="zh-TW" altLang="zh-TW" sz="2000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82645" y="5454715"/>
            <a:ext cx="8758984" cy="13388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lvl="1" indent="-285750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1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國際市場機會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：</a:t>
            </a:r>
            <a:endParaRPr lang="en-US" altLang="zh-TW" sz="18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263525" lvl="1" eaLnBrk="1" hangingPunct="1">
              <a:lnSpc>
                <a:spcPct val="90000"/>
              </a:lnSpc>
              <a:defRPr/>
            </a:pPr>
            <a:r>
              <a:rPr lang="zh-TW" altLang="en-US" sz="18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電子收費目前</a:t>
            </a:r>
            <a:r>
              <a:rPr lang="zh-TW" altLang="en-US" sz="18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已有國際標準</a:t>
            </a:r>
            <a:r>
              <a:rPr lang="en-US" altLang="zh-TW" sz="18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(ISO 18000-6C</a:t>
            </a:r>
            <a:r>
              <a:rPr lang="en-US" altLang="zh-TW" sz="18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  <a:r>
              <a:rPr lang="zh-TW" altLang="en-US" sz="18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，且已</a:t>
            </a:r>
            <a:r>
              <a:rPr lang="zh-TW" altLang="en-US" sz="18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吸引越南、馬來西亞、俄羅斯、義大利、</a:t>
            </a:r>
            <a:r>
              <a:rPr lang="zh-TW" altLang="en-US" sz="18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印尼、中東等國來</a:t>
            </a:r>
            <a:r>
              <a:rPr lang="zh-TW" altLang="en-US" sz="18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台吸取經驗或</a:t>
            </a:r>
            <a:r>
              <a:rPr lang="zh-TW" altLang="en-US" sz="18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洽談，包含其他東協</a:t>
            </a:r>
            <a:r>
              <a:rPr lang="en-US" altLang="zh-TW" sz="18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10</a:t>
            </a:r>
            <a:r>
              <a:rPr lang="zh-TW" altLang="en-US" sz="18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國在內，將有超過</a:t>
            </a:r>
            <a:r>
              <a:rPr lang="en-US" altLang="zh-TW" sz="1800" b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20</a:t>
            </a:r>
            <a:r>
              <a:rPr lang="zh-TW" altLang="en-US" sz="1800" b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個</a:t>
            </a:r>
            <a:r>
              <a:rPr lang="zh-TW" altLang="en-US" sz="18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建置與顧問標案合作機會。</a:t>
            </a:r>
            <a:endParaRPr lang="zh-TW" altLang="en-US" sz="1800" b="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285750" lvl="1" indent="-285750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1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未來商</a:t>
            </a:r>
            <a:r>
              <a:rPr lang="zh-TW" altLang="en-US" sz="1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機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：預估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2020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年全球商機達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$17.5 Billion</a:t>
            </a:r>
          </a:p>
        </p:txBody>
      </p:sp>
      <p:sp>
        <p:nvSpPr>
          <p:cNvPr id="18" name="矩形 17"/>
          <p:cNvSpPr/>
          <p:nvPr/>
        </p:nvSpPr>
        <p:spPr>
          <a:xfrm>
            <a:off x="7830050" y="3480882"/>
            <a:ext cx="1232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12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道路定價</a:t>
            </a:r>
            <a:r>
              <a:rPr lang="zh-TW" altLang="en-US" sz="1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策略</a:t>
            </a:r>
            <a:endParaRPr lang="en-US" altLang="zh-TW" sz="12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algn="ctr"/>
            <a:r>
              <a:rPr lang="zh-TW" altLang="en-US" sz="1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交通</a:t>
            </a:r>
            <a:r>
              <a:rPr lang="zh-TW" altLang="en-US" sz="12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資訊蒐集</a:t>
            </a:r>
          </a:p>
        </p:txBody>
      </p:sp>
      <p:grpSp>
        <p:nvGrpSpPr>
          <p:cNvPr id="98" name="群組 97"/>
          <p:cNvGrpSpPr/>
          <p:nvPr/>
        </p:nvGrpSpPr>
        <p:grpSpPr>
          <a:xfrm>
            <a:off x="4373666" y="2816715"/>
            <a:ext cx="4604194" cy="2460885"/>
            <a:chOff x="4534761" y="2199802"/>
            <a:chExt cx="4604194" cy="2460885"/>
          </a:xfrm>
        </p:grpSpPr>
        <p:sp>
          <p:nvSpPr>
            <p:cNvPr id="73" name="矩形 72"/>
            <p:cNvSpPr/>
            <p:nvPr/>
          </p:nvSpPr>
          <p:spPr>
            <a:xfrm>
              <a:off x="5576166" y="3829690"/>
              <a:ext cx="1005404" cy="830997"/>
            </a:xfrm>
            <a:prstGeom prst="rect">
              <a:avLst/>
            </a:prstGeom>
            <a:ln w="19050">
              <a:solidFill>
                <a:srgbClr val="7030A0"/>
              </a:solidFill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1600" dirty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台灣世</a:t>
              </a:r>
              <a:r>
                <a:rPr lang="zh-TW" altLang="en-US" sz="1600" dirty="0" smtClean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曦</a:t>
              </a:r>
              <a:endParaRPr lang="en-US" altLang="zh-TW" sz="16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algn="ctr"/>
              <a:r>
                <a:rPr lang="zh-TW" altLang="en-US" sz="1600" dirty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裕勤</a:t>
              </a:r>
            </a:p>
            <a:p>
              <a:pPr algn="ctr"/>
              <a:r>
                <a:rPr lang="zh-TW" altLang="en-US" sz="1600" dirty="0" smtClean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遠傳</a:t>
              </a:r>
              <a:endParaRPr lang="zh-TW" altLang="en-US" sz="1600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4534761" y="2854110"/>
              <a:ext cx="9716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天線</a:t>
              </a:r>
              <a:endParaRPr lang="en-US" altLang="zh-TW" sz="1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  <a:p>
              <a:pPr algn="ctr"/>
              <a:r>
                <a:rPr lang="en-US" altLang="zh-TW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Reader</a:t>
              </a:r>
            </a:p>
            <a:p>
              <a:pPr algn="ctr"/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伺服器</a:t>
              </a:r>
              <a:endParaRPr lang="en-US" altLang="zh-TW" sz="1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  <a:p>
              <a:pPr algn="ctr"/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儲存設備</a:t>
              </a:r>
              <a:endParaRPr lang="zh-TW" altLang="en-US" sz="12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426357" y="2864361"/>
              <a:ext cx="97512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200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感應門</a:t>
              </a:r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架</a:t>
              </a:r>
              <a:endParaRPr lang="en-US" altLang="zh-TW" sz="1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  <a:p>
              <a:pPr algn="ctr"/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機電</a:t>
              </a:r>
              <a:endParaRPr lang="en-US" altLang="zh-TW" sz="1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  <a:p>
              <a:pPr algn="ctr"/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環控</a:t>
              </a:r>
              <a:endParaRPr lang="en-US" altLang="zh-TW" sz="1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  <a:p>
              <a:pPr algn="ctr"/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網路</a:t>
              </a:r>
              <a:endParaRPr lang="zh-TW" altLang="en-US" sz="12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172294" y="2845376"/>
              <a:ext cx="140504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200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Tag</a:t>
              </a:r>
              <a:r>
                <a:rPr lang="zh-TW" altLang="en-US" sz="1200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供</a:t>
              </a:r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裝</a:t>
              </a:r>
              <a:endParaRPr lang="en-US" altLang="zh-TW" sz="1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  <a:p>
              <a:pPr algn="ctr"/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車道</a:t>
              </a:r>
              <a:r>
                <a:rPr lang="zh-TW" altLang="en-US" sz="1200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設備</a:t>
              </a:r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監控</a:t>
              </a:r>
              <a:endParaRPr lang="en-US" altLang="zh-TW" sz="1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  <a:p>
              <a:pPr algn="ctr"/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車牌辨識</a:t>
              </a:r>
              <a:endParaRPr lang="en-US" altLang="zh-TW" sz="1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  <a:p>
              <a:pPr algn="ctr"/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人工</a:t>
              </a:r>
              <a:r>
                <a:rPr lang="zh-TW" altLang="en-US" sz="1200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異常交易檢核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7270125" y="2879108"/>
              <a:ext cx="80100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200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申辦</a:t>
              </a:r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作業</a:t>
              </a:r>
              <a:endParaRPr lang="en-US" altLang="zh-TW" sz="1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  <a:p>
              <a:pPr algn="ctr"/>
              <a:r>
                <a:rPr lang="zh-TW" altLang="en-US" sz="12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客</a:t>
              </a:r>
              <a:r>
                <a:rPr lang="zh-TW" altLang="en-US" sz="1200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服</a:t>
              </a:r>
            </a:p>
          </p:txBody>
        </p:sp>
        <p:sp>
          <p:nvSpPr>
            <p:cNvPr id="75" name="矩形 74"/>
            <p:cNvSpPr/>
            <p:nvPr/>
          </p:nvSpPr>
          <p:spPr>
            <a:xfrm>
              <a:off x="7514912" y="3829690"/>
              <a:ext cx="1556353" cy="707886"/>
            </a:xfrm>
            <a:prstGeom prst="rect">
              <a:avLst/>
            </a:prstGeom>
            <a:ln w="19050">
              <a:solidFill>
                <a:srgbClr val="7030A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endParaRPr lang="en-US" altLang="zh-TW" sz="12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algn="ctr"/>
              <a:r>
                <a:rPr lang="zh-TW" altLang="en-US" sz="1600" dirty="0" smtClean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遠</a:t>
              </a:r>
              <a:r>
                <a:rPr lang="zh-TW" altLang="en-US" sz="1600" dirty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通電</a:t>
              </a:r>
              <a:r>
                <a:rPr lang="zh-TW" altLang="en-US" sz="1600" dirty="0" smtClean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收</a:t>
              </a:r>
              <a:endParaRPr lang="en-US" altLang="zh-TW" sz="16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algn="ctr"/>
              <a:endParaRPr lang="en-US" altLang="zh-TW" sz="12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6609004" y="3829690"/>
              <a:ext cx="806077" cy="830997"/>
            </a:xfrm>
            <a:prstGeom prst="rect">
              <a:avLst/>
            </a:prstGeom>
            <a:ln w="19050">
              <a:solidFill>
                <a:srgbClr val="7030A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600" dirty="0" smtClean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神通</a:t>
              </a:r>
              <a:endParaRPr lang="en-US" altLang="zh-TW" sz="16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algn="ctr"/>
              <a:r>
                <a:rPr lang="zh-TW" altLang="en-US" sz="1600" dirty="0" smtClean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華電</a:t>
              </a:r>
              <a:endParaRPr lang="en-US" altLang="zh-TW" sz="16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algn="ctr"/>
              <a:r>
                <a:rPr lang="zh-TW" altLang="en-US" sz="1600" dirty="0" smtClean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研華</a:t>
              </a:r>
              <a:endParaRPr lang="zh-TW" altLang="en-US" sz="1600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19" name="群組 18"/>
            <p:cNvGrpSpPr/>
            <p:nvPr/>
          </p:nvGrpSpPr>
          <p:grpSpPr>
            <a:xfrm>
              <a:off x="4687915" y="2199802"/>
              <a:ext cx="4451040" cy="608236"/>
              <a:chOff x="2451377" y="3222487"/>
              <a:chExt cx="4241246" cy="413026"/>
            </a:xfrm>
          </p:grpSpPr>
          <p:grpSp>
            <p:nvGrpSpPr>
              <p:cNvPr id="82" name="群組 81"/>
              <p:cNvGrpSpPr/>
              <p:nvPr/>
            </p:nvGrpSpPr>
            <p:grpSpPr>
              <a:xfrm>
                <a:off x="2451377" y="3222487"/>
                <a:ext cx="937033" cy="413026"/>
                <a:chOff x="436" y="1825486"/>
                <a:chExt cx="937033" cy="413026"/>
              </a:xfrm>
            </p:grpSpPr>
            <p:sp>
              <p:nvSpPr>
                <p:cNvPr id="95" name="五邊形 94"/>
                <p:cNvSpPr/>
                <p:nvPr/>
              </p:nvSpPr>
              <p:spPr>
                <a:xfrm>
                  <a:off x="436" y="1825486"/>
                  <a:ext cx="937033" cy="413026"/>
                </a:xfrm>
                <a:prstGeom prst="homePlate">
                  <a:avLst/>
                </a:pr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96" name="五邊形 4"/>
                <p:cNvSpPr/>
                <p:nvPr/>
              </p:nvSpPr>
              <p:spPr>
                <a:xfrm>
                  <a:off x="436" y="1825486"/>
                  <a:ext cx="833777" cy="41302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64008" tIns="32004" rIns="16002" bIns="32004" numCol="1" spcCol="1270" anchor="ctr" anchorCtr="0">
                  <a:noAutofit/>
                </a:bodyPr>
                <a:lstStyle/>
                <a:p>
                  <a:pPr lvl="0" algn="ctr" defTabSz="5334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1200" b="1" kern="1200" dirty="0" smtClean="0">
                      <a:solidFill>
                        <a:prstClr val="white"/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  <a:cs typeface="新細明體" panose="02020500000000000000" pitchFamily="18" charset="-120"/>
                    </a:rPr>
                    <a:t>設備</a:t>
                  </a:r>
                  <a:endParaRPr lang="zh-TW" altLang="en-US" sz="1200" b="1" kern="1200" dirty="0"/>
                </a:p>
              </p:txBody>
            </p:sp>
          </p:grpSp>
          <p:grpSp>
            <p:nvGrpSpPr>
              <p:cNvPr id="83" name="群組 82"/>
              <p:cNvGrpSpPr/>
              <p:nvPr/>
            </p:nvGrpSpPr>
            <p:grpSpPr>
              <a:xfrm>
                <a:off x="3181897" y="3222487"/>
                <a:ext cx="1032566" cy="413026"/>
                <a:chOff x="730956" y="1825486"/>
                <a:chExt cx="1032566" cy="413026"/>
              </a:xfrm>
            </p:grpSpPr>
            <p:sp>
              <p:nvSpPr>
                <p:cNvPr id="93" name="＞形箭號 92"/>
                <p:cNvSpPr/>
                <p:nvPr/>
              </p:nvSpPr>
              <p:spPr>
                <a:xfrm>
                  <a:off x="730956" y="1825486"/>
                  <a:ext cx="1032566" cy="413026"/>
                </a:xfrm>
                <a:prstGeom prst="chevron">
                  <a:avLst/>
                </a:pr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94" name="＞形箭號 6"/>
                <p:cNvSpPr/>
                <p:nvPr/>
              </p:nvSpPr>
              <p:spPr>
                <a:xfrm>
                  <a:off x="937469" y="1825486"/>
                  <a:ext cx="619540" cy="41302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48006" tIns="32004" rIns="16002" bIns="32004" numCol="1" spcCol="1270" anchor="ctr" anchorCtr="0">
                  <a:noAutofit/>
                </a:bodyPr>
                <a:lstStyle/>
                <a:p>
                  <a:pPr lvl="0" algn="ctr" defTabSz="5334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1200" b="1" kern="1200" dirty="0" smtClean="0">
                      <a:solidFill>
                        <a:prstClr val="white"/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  <a:cs typeface="新細明體" panose="02020500000000000000" pitchFamily="18" charset="-120"/>
                    </a:rPr>
                    <a:t>工程</a:t>
                  </a:r>
                  <a:endParaRPr lang="en-US" altLang="zh-TW" sz="1200" b="1" kern="1200" dirty="0" smtClean="0">
                    <a:solidFill>
                      <a:prstClr val="white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新細明體" panose="02020500000000000000" pitchFamily="18" charset="-120"/>
                  </a:endParaRPr>
                </a:p>
                <a:p>
                  <a:pPr lvl="0" algn="ctr" defTabSz="5334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1200" b="1" kern="1200" dirty="0" smtClean="0">
                      <a:solidFill>
                        <a:prstClr val="white"/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  <a:cs typeface="新細明體" panose="02020500000000000000" pitchFamily="18" charset="-120"/>
                    </a:rPr>
                    <a:t>技術</a:t>
                  </a:r>
                  <a:endParaRPr lang="zh-TW" altLang="en-US" sz="1200" b="1" kern="1200" dirty="0"/>
                </a:p>
              </p:txBody>
            </p:sp>
          </p:grpSp>
          <p:grpSp>
            <p:nvGrpSpPr>
              <p:cNvPr id="84" name="群組 83"/>
              <p:cNvGrpSpPr/>
              <p:nvPr/>
            </p:nvGrpSpPr>
            <p:grpSpPr>
              <a:xfrm>
                <a:off x="4007950" y="3222487"/>
                <a:ext cx="1032566" cy="413026"/>
                <a:chOff x="1557009" y="1825486"/>
                <a:chExt cx="1032566" cy="413026"/>
              </a:xfrm>
            </p:grpSpPr>
            <p:sp>
              <p:nvSpPr>
                <p:cNvPr id="91" name="＞形箭號 90"/>
                <p:cNvSpPr/>
                <p:nvPr/>
              </p:nvSpPr>
              <p:spPr>
                <a:xfrm>
                  <a:off x="1557009" y="1825486"/>
                  <a:ext cx="1032566" cy="413026"/>
                </a:xfrm>
                <a:prstGeom prst="chevron">
                  <a:avLst/>
                </a:pr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92" name="＞形箭號 8"/>
                <p:cNvSpPr/>
                <p:nvPr/>
              </p:nvSpPr>
              <p:spPr>
                <a:xfrm>
                  <a:off x="1763522" y="1825486"/>
                  <a:ext cx="619540" cy="41302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48006" tIns="32004" rIns="16002" bIns="32004" numCol="1" spcCol="1270" anchor="ctr" anchorCtr="0">
                  <a:noAutofit/>
                </a:bodyPr>
                <a:lstStyle/>
                <a:p>
                  <a:pPr lvl="0" algn="ctr" defTabSz="5334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1200" b="1" kern="1200" dirty="0" smtClean="0">
                      <a:solidFill>
                        <a:prstClr val="white"/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  <a:cs typeface="新細明體" panose="02020500000000000000" pitchFamily="18" charset="-120"/>
                    </a:rPr>
                    <a:t>系統</a:t>
                  </a:r>
                  <a:endParaRPr lang="en-US" altLang="zh-TW" sz="1200" b="1" kern="1200" dirty="0" smtClean="0">
                    <a:solidFill>
                      <a:prstClr val="white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新細明體" panose="02020500000000000000" pitchFamily="18" charset="-120"/>
                  </a:endParaRPr>
                </a:p>
                <a:p>
                  <a:pPr lvl="0" algn="ctr" defTabSz="5334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1200" b="1" kern="1200" dirty="0" smtClean="0">
                      <a:solidFill>
                        <a:prstClr val="white"/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  <a:cs typeface="新細明體" panose="02020500000000000000" pitchFamily="18" charset="-120"/>
                    </a:rPr>
                    <a:t>開發</a:t>
                  </a:r>
                  <a:endParaRPr lang="zh-TW" altLang="en-US" sz="1200" b="1" kern="1200" dirty="0"/>
                </a:p>
              </p:txBody>
            </p:sp>
          </p:grpSp>
          <p:grpSp>
            <p:nvGrpSpPr>
              <p:cNvPr id="85" name="群組 84"/>
              <p:cNvGrpSpPr/>
              <p:nvPr/>
            </p:nvGrpSpPr>
            <p:grpSpPr>
              <a:xfrm>
                <a:off x="4834003" y="3222487"/>
                <a:ext cx="1032566" cy="413026"/>
                <a:chOff x="2383062" y="1825486"/>
                <a:chExt cx="1032566" cy="413026"/>
              </a:xfrm>
            </p:grpSpPr>
            <p:sp>
              <p:nvSpPr>
                <p:cNvPr id="89" name="＞形箭號 88"/>
                <p:cNvSpPr/>
                <p:nvPr/>
              </p:nvSpPr>
              <p:spPr>
                <a:xfrm>
                  <a:off x="2383062" y="1825486"/>
                  <a:ext cx="1032566" cy="413026"/>
                </a:xfrm>
                <a:prstGeom prst="chevron">
                  <a:avLst/>
                </a:pr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90" name="＞形箭號 10"/>
                <p:cNvSpPr/>
                <p:nvPr/>
              </p:nvSpPr>
              <p:spPr>
                <a:xfrm>
                  <a:off x="2589575" y="1825486"/>
                  <a:ext cx="619540" cy="41302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48006" tIns="32004" rIns="16002" bIns="32004" numCol="1" spcCol="1270" anchor="ctr" anchorCtr="0">
                  <a:noAutofit/>
                </a:bodyPr>
                <a:lstStyle/>
                <a:p>
                  <a:pPr lvl="0" algn="ctr" defTabSz="5334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altLang="zh-TW" sz="1200" b="1" kern="1200" dirty="0" smtClean="0">
                      <a:solidFill>
                        <a:prstClr val="white"/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  <a:cs typeface="新細明體" panose="02020500000000000000" pitchFamily="18" charset="-120"/>
                    </a:rPr>
                    <a:t>Call Center</a:t>
                  </a:r>
                  <a:endParaRPr lang="zh-TW" altLang="en-US" sz="1200" b="1" kern="1200" dirty="0"/>
                </a:p>
              </p:txBody>
            </p:sp>
          </p:grpSp>
          <p:grpSp>
            <p:nvGrpSpPr>
              <p:cNvPr id="86" name="群組 85"/>
              <p:cNvGrpSpPr/>
              <p:nvPr/>
            </p:nvGrpSpPr>
            <p:grpSpPr>
              <a:xfrm>
                <a:off x="5660057" y="3222487"/>
                <a:ext cx="1032566" cy="413026"/>
                <a:chOff x="3209116" y="1825486"/>
                <a:chExt cx="1032566" cy="413026"/>
              </a:xfrm>
            </p:grpSpPr>
            <p:sp>
              <p:nvSpPr>
                <p:cNvPr id="87" name="＞形箭號 86"/>
                <p:cNvSpPr/>
                <p:nvPr/>
              </p:nvSpPr>
              <p:spPr>
                <a:xfrm>
                  <a:off x="3209116" y="1825486"/>
                  <a:ext cx="1032566" cy="413026"/>
                </a:xfrm>
                <a:prstGeom prst="chevron">
                  <a:avLst/>
                </a:pr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88" name="＞形箭號 12"/>
                <p:cNvSpPr/>
                <p:nvPr/>
              </p:nvSpPr>
              <p:spPr>
                <a:xfrm>
                  <a:off x="3415629" y="1825486"/>
                  <a:ext cx="619540" cy="41302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48006" tIns="32004" rIns="16002" bIns="32004" numCol="1" spcCol="1270" anchor="ctr" anchorCtr="0">
                  <a:noAutofit/>
                </a:bodyPr>
                <a:lstStyle/>
                <a:p>
                  <a:pPr lvl="0" algn="ctr" defTabSz="5334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1200" b="1" kern="1200" dirty="0" smtClean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交通</a:t>
                  </a:r>
                  <a:endParaRPr lang="en-US" altLang="zh-TW" sz="1200" b="1" kern="1200" dirty="0" smtClean="0"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  <a:p>
                  <a:pPr lvl="0" algn="ctr" defTabSz="5334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1200" b="1" kern="1200" dirty="0" smtClean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應用</a:t>
                  </a:r>
                  <a:endParaRPr lang="zh-TW" altLang="en-US" sz="1200" b="1" kern="1200" dirty="0"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</p:txBody>
            </p:sp>
          </p:grpSp>
        </p:grpSp>
        <p:sp>
          <p:nvSpPr>
            <p:cNvPr id="97" name="矩形 96"/>
            <p:cNvSpPr/>
            <p:nvPr/>
          </p:nvSpPr>
          <p:spPr>
            <a:xfrm>
              <a:off x="4791826" y="3829690"/>
              <a:ext cx="751047" cy="769441"/>
            </a:xfrm>
            <a:prstGeom prst="rect">
              <a:avLst/>
            </a:prstGeom>
            <a:ln w="19050">
              <a:solidFill>
                <a:srgbClr val="7030A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600" dirty="0" smtClean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研華</a:t>
              </a:r>
              <a:endParaRPr lang="en-US" altLang="zh-TW" sz="16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algn="ctr"/>
              <a:r>
                <a:rPr lang="zh-TW" altLang="en-US" sz="1600" dirty="0" smtClean="0">
                  <a:solidFill>
                    <a:srgbClr val="0000CC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裕勤</a:t>
              </a:r>
              <a:endParaRPr lang="en-US" altLang="zh-TW" sz="16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algn="ctr"/>
              <a:endParaRPr lang="en-US" altLang="zh-TW" sz="12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cxnSp>
          <p:nvCxnSpPr>
            <p:cNvPr id="24" name="直線接點 23"/>
            <p:cNvCxnSpPr/>
            <p:nvPr/>
          </p:nvCxnSpPr>
          <p:spPr>
            <a:xfrm>
              <a:off x="4762080" y="3704092"/>
              <a:ext cx="4302711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群組 115"/>
          <p:cNvGrpSpPr/>
          <p:nvPr/>
        </p:nvGrpSpPr>
        <p:grpSpPr>
          <a:xfrm>
            <a:off x="53186" y="1638291"/>
            <a:ext cx="4244301" cy="2970912"/>
            <a:chOff x="107504" y="1196752"/>
            <a:chExt cx="4357706" cy="3211928"/>
          </a:xfrm>
        </p:grpSpPr>
        <p:sp>
          <p:nvSpPr>
            <p:cNvPr id="115" name="圓角矩形 114"/>
            <p:cNvSpPr/>
            <p:nvPr/>
          </p:nvSpPr>
          <p:spPr>
            <a:xfrm>
              <a:off x="107504" y="1196752"/>
              <a:ext cx="4357706" cy="3211928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1750">
              <a:solidFill>
                <a:srgbClr val="0070C0"/>
              </a:solidFill>
              <a:prstDash val="lg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00" name="圖片 9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86144" y="1377518"/>
              <a:ext cx="1373107" cy="937350"/>
            </a:xfrm>
            <a:prstGeom prst="rect">
              <a:avLst/>
            </a:prstGeom>
            <a:ln w="12700">
              <a:solidFill>
                <a:schemeClr val="accent4"/>
              </a:solidFill>
            </a:ln>
          </p:spPr>
        </p:pic>
        <p:sp>
          <p:nvSpPr>
            <p:cNvPr id="105" name="矩形 104"/>
            <p:cNvSpPr/>
            <p:nvPr/>
          </p:nvSpPr>
          <p:spPr>
            <a:xfrm>
              <a:off x="2892190" y="1263833"/>
              <a:ext cx="1212226" cy="6322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6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國道電子</a:t>
              </a:r>
              <a:endParaRPr lang="en-US" altLang="zh-TW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  <a:p>
              <a:pPr algn="ctr"/>
              <a:r>
                <a:rPr lang="zh-TW" altLang="en-US" sz="1600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rPr>
                <a:t>計程收費</a:t>
              </a:r>
              <a:endParaRPr lang="en-US" altLang="zh-TW" sz="1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</p:txBody>
        </p:sp>
        <p:sp>
          <p:nvSpPr>
            <p:cNvPr id="107" name="左-右雙向箭號 106"/>
            <p:cNvSpPr/>
            <p:nvPr/>
          </p:nvSpPr>
          <p:spPr>
            <a:xfrm rot="18798781">
              <a:off x="1102254" y="2426470"/>
              <a:ext cx="799126" cy="482943"/>
            </a:xfrm>
            <a:prstGeom prst="left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0" name="左-右雙向箭號 109"/>
            <p:cNvSpPr/>
            <p:nvPr/>
          </p:nvSpPr>
          <p:spPr>
            <a:xfrm rot="2801219" flipH="1">
              <a:off x="2545103" y="2465367"/>
              <a:ext cx="793053" cy="443617"/>
            </a:xfrm>
            <a:prstGeom prst="left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1" name="左-右雙向箭號 110"/>
            <p:cNvSpPr/>
            <p:nvPr/>
          </p:nvSpPr>
          <p:spPr>
            <a:xfrm flipH="1">
              <a:off x="1801167" y="3735800"/>
              <a:ext cx="850042" cy="441641"/>
            </a:xfrm>
            <a:prstGeom prst="left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3" name="橢圓 112"/>
            <p:cNvSpPr/>
            <p:nvPr/>
          </p:nvSpPr>
          <p:spPr>
            <a:xfrm>
              <a:off x="1757011" y="2598046"/>
              <a:ext cx="1085977" cy="1094598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14" name="圖片 11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01912" y="2831595"/>
              <a:ext cx="793213" cy="540884"/>
            </a:xfrm>
            <a:prstGeom prst="rect">
              <a:avLst/>
            </a:prstGeom>
          </p:spPr>
        </p:pic>
      </p:grpSp>
      <p:cxnSp>
        <p:nvCxnSpPr>
          <p:cNvPr id="118" name="直線接點 117"/>
          <p:cNvCxnSpPr/>
          <p:nvPr/>
        </p:nvCxnSpPr>
        <p:spPr>
          <a:xfrm>
            <a:off x="4445674" y="1216623"/>
            <a:ext cx="16463" cy="3950060"/>
          </a:xfrm>
          <a:prstGeom prst="line">
            <a:avLst/>
          </a:prstGeom>
          <a:ln w="3175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25194" y="3037419"/>
            <a:ext cx="11970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1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停車</a:t>
            </a:r>
            <a:r>
              <a:rPr lang="zh-TW" altLang="en-US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收費</a:t>
            </a:r>
            <a:endParaRPr lang="en-US" altLang="zh-TW" sz="1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algn="ctr"/>
            <a:r>
              <a:rPr lang="zh-TW" altLang="en-US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自動管理</a:t>
            </a:r>
            <a:endParaRPr lang="en-US" altLang="zh-TW" sz="16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6282" y="3643982"/>
            <a:ext cx="1213457" cy="833257"/>
          </a:xfrm>
          <a:prstGeom prst="rect">
            <a:avLst/>
          </a:prstGeom>
          <a:ln w="12700">
            <a:solidFill>
              <a:schemeClr val="accent4"/>
            </a:solidFill>
          </a:ln>
        </p:spPr>
      </p:pic>
      <p:sp>
        <p:nvSpPr>
          <p:cNvPr id="12" name="矩形 11"/>
          <p:cNvSpPr/>
          <p:nvPr/>
        </p:nvSpPr>
        <p:spPr>
          <a:xfrm>
            <a:off x="3176137" y="2939571"/>
            <a:ext cx="10178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1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電子</a:t>
            </a:r>
            <a:r>
              <a:rPr lang="zh-TW" altLang="en-US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化</a:t>
            </a:r>
            <a:endParaRPr lang="en-US" altLang="zh-TW" sz="1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algn="ctr"/>
            <a:r>
              <a:rPr lang="zh-TW" altLang="en-US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車</a:t>
            </a:r>
            <a:r>
              <a:rPr lang="zh-TW" altLang="en-US" sz="1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籍管理</a:t>
            </a:r>
            <a:endParaRPr lang="en-US" altLang="zh-TW" sz="16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</p:txBody>
      </p:sp>
      <p:pic>
        <p:nvPicPr>
          <p:cNvPr id="21" name="圖片 2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69541" y="3957685"/>
            <a:ext cx="623695" cy="454325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48040" y="3527601"/>
            <a:ext cx="891051" cy="456694"/>
          </a:xfrm>
          <a:prstGeom prst="rect">
            <a:avLst/>
          </a:prstGeom>
        </p:spPr>
      </p:pic>
      <p:pic>
        <p:nvPicPr>
          <p:cNvPr id="23" name="圖片 2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3355743" y="3957685"/>
            <a:ext cx="756466" cy="457371"/>
          </a:xfrm>
          <a:prstGeom prst="rect">
            <a:avLst/>
          </a:prstGeom>
        </p:spPr>
      </p:pic>
      <p:sp>
        <p:nvSpPr>
          <p:cNvPr id="55" name="標題 54"/>
          <p:cNvSpPr txBox="1">
            <a:spLocks noGrp="1"/>
          </p:cNvSpPr>
          <p:nvPr>
            <p:ph type="title"/>
          </p:nvPr>
        </p:nvSpPr>
        <p:spPr>
          <a:xfrm>
            <a:off x="0" y="0"/>
            <a:ext cx="9144000" cy="100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ts val="5200"/>
              </a:lnSpc>
              <a:spcBef>
                <a:spcPts val="600"/>
              </a:spcBef>
            </a:pPr>
            <a:r>
              <a:rPr lang="zh-TW" altLang="en-US" sz="36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貳、</a:t>
            </a:r>
            <a:r>
              <a:rPr lang="zh-TW" altLang="en-US" sz="3600" b="1" dirty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出口轉型新戰略思維</a:t>
            </a:r>
            <a:r>
              <a:rPr lang="zh-TW" altLang="en-US" sz="3600" b="1" dirty="0" smtClean="0">
                <a:solidFill>
                  <a:srgbClr val="000099"/>
                </a:solidFill>
                <a:latin typeface="Times New Roman" pitchFamily="18" charset="0"/>
                <a:ea typeface="標楷體" pitchFamily="65" charset="-120"/>
              </a:rPr>
              <a:t>架構</a:t>
            </a:r>
            <a:endParaRPr lang="zh-TW" altLang="en-US" sz="3600" b="1" dirty="0">
              <a:solidFill>
                <a:srgbClr val="000099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6" name="文字方塊 55"/>
          <p:cNvSpPr txBox="1"/>
          <p:nvPr/>
        </p:nvSpPr>
        <p:spPr>
          <a:xfrm>
            <a:off x="233713" y="548680"/>
            <a:ext cx="8676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defRPr>
            </a:lvl1pPr>
          </a:lstStyle>
          <a:p>
            <a:r>
              <a:rPr lang="zh-TW" altLang="en-US" sz="3200" u="sng" dirty="0" smtClean="0">
                <a:solidFill>
                  <a:srgbClr val="FF0000"/>
                </a:solidFill>
              </a:rPr>
              <a:t>案例</a:t>
            </a:r>
            <a:r>
              <a:rPr lang="en-US" altLang="zh-TW" sz="3200" u="sng" dirty="0" smtClean="0">
                <a:solidFill>
                  <a:srgbClr val="FF0000"/>
                </a:solidFill>
              </a:rPr>
              <a:t>2</a:t>
            </a:r>
            <a:r>
              <a:rPr lang="zh-TW" altLang="en-US" sz="3200" u="sng" dirty="0" smtClean="0">
                <a:solidFill>
                  <a:srgbClr val="FF0000"/>
                </a:solidFill>
              </a:rPr>
              <a:t>   電子收費</a:t>
            </a:r>
            <a:endParaRPr lang="zh-TW" alt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113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圓角矩形 110"/>
          <p:cNvSpPr/>
          <p:nvPr/>
        </p:nvSpPr>
        <p:spPr>
          <a:xfrm>
            <a:off x="395536" y="2240851"/>
            <a:ext cx="1642319" cy="2293724"/>
          </a:xfrm>
          <a:prstGeom prst="roundRect">
            <a:avLst>
              <a:gd name="adj" fmla="val 8947"/>
            </a:avLst>
          </a:prstGeom>
          <a:solidFill>
            <a:srgbClr val="FFFBEF"/>
          </a:solidFill>
          <a:ln w="3175"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90488" indent="-90488">
              <a:lnSpc>
                <a:spcPts val="1500"/>
              </a:lnSpc>
              <a:buFont typeface="Arial" pitchFamily="34" charset="0"/>
              <a:buChar char="•"/>
              <a:defRPr/>
            </a:pPr>
            <a:r>
              <a:rPr kumimoji="0" lang="zh-TW" altLang="en-US" sz="1200" kern="0" dirty="0" smtClean="0">
                <a:solidFill>
                  <a:sysClr val="windowText" lastClr="000000"/>
                </a:solidFill>
                <a:latin typeface="新細明體"/>
              </a:rPr>
              <a:t>石化煉油</a:t>
            </a:r>
            <a:endParaRPr kumimoji="0" lang="en-US" altLang="zh-TW" sz="1200" kern="0" dirty="0" smtClean="0">
              <a:solidFill>
                <a:sysClr val="windowText" lastClr="000000"/>
              </a:solidFill>
              <a:latin typeface="新細明體"/>
            </a:endParaRPr>
          </a:p>
          <a:p>
            <a:pPr marL="90488" indent="-90488">
              <a:lnSpc>
                <a:spcPts val="1500"/>
              </a:lnSpc>
              <a:buFont typeface="Arial" pitchFamily="34" charset="0"/>
              <a:buChar char="•"/>
              <a:defRPr/>
            </a:pPr>
            <a:r>
              <a:rPr lang="zh-TW" altLang="en-US" sz="1200" kern="0" dirty="0">
                <a:solidFill>
                  <a:sysClr val="windowText" lastClr="000000"/>
                </a:solidFill>
                <a:latin typeface="新細明體"/>
              </a:rPr>
              <a:t>綠能</a:t>
            </a:r>
            <a:r>
              <a:rPr lang="en-US" altLang="zh-TW" sz="1200" kern="0" dirty="0">
                <a:solidFill>
                  <a:sysClr val="windowText" lastClr="000000"/>
                </a:solidFill>
                <a:latin typeface="新細明體"/>
              </a:rPr>
              <a:t>(</a:t>
            </a:r>
            <a:r>
              <a:rPr lang="zh-TW" altLang="en-US" sz="1200" kern="0" dirty="0">
                <a:solidFill>
                  <a:sysClr val="windowText" lastClr="000000"/>
                </a:solidFill>
                <a:latin typeface="新細明體"/>
              </a:rPr>
              <a:t>太陽能、汽電共生、</a:t>
            </a:r>
            <a:r>
              <a:rPr lang="zh-TW" altLang="zh-TW" sz="1200" dirty="0">
                <a:solidFill>
                  <a:prstClr val="black"/>
                </a:solidFill>
              </a:rPr>
              <a:t>生質能</a:t>
            </a:r>
            <a:r>
              <a:rPr lang="zh-TW" altLang="en-US" sz="1200" dirty="0">
                <a:solidFill>
                  <a:prstClr val="black"/>
                </a:solidFill>
              </a:rPr>
              <a:t>等</a:t>
            </a:r>
            <a:r>
              <a:rPr lang="en-US" altLang="zh-TW" sz="1200" dirty="0">
                <a:solidFill>
                  <a:prstClr val="black"/>
                </a:solidFill>
              </a:rPr>
              <a:t>)</a:t>
            </a:r>
          </a:p>
          <a:p>
            <a:pPr marL="90488" indent="-90488">
              <a:lnSpc>
                <a:spcPts val="1500"/>
              </a:lnSpc>
              <a:buFont typeface="Arial" pitchFamily="34" charset="0"/>
              <a:buChar char="•"/>
              <a:defRPr/>
            </a:pPr>
            <a:r>
              <a:rPr lang="zh-TW" altLang="en-US" sz="1200" kern="0" dirty="0" smtClean="0">
                <a:solidFill>
                  <a:sysClr val="windowText" lastClr="000000"/>
                </a:solidFill>
                <a:latin typeface="新細明體"/>
              </a:rPr>
              <a:t>電廠</a:t>
            </a:r>
            <a:r>
              <a:rPr lang="en-US" altLang="zh-TW" sz="1200" kern="0" dirty="0" smtClean="0">
                <a:solidFill>
                  <a:sysClr val="windowText" lastClr="000000"/>
                </a:solidFill>
                <a:latin typeface="新細明體"/>
              </a:rPr>
              <a:t>(</a:t>
            </a:r>
            <a:r>
              <a:rPr lang="zh-TW" altLang="en-US" sz="1200" kern="0" dirty="0" smtClean="0">
                <a:solidFill>
                  <a:sysClr val="windowText" lastClr="000000"/>
                </a:solidFill>
                <a:latin typeface="新細明體"/>
              </a:rPr>
              <a:t>火力</a:t>
            </a:r>
            <a:r>
              <a:rPr lang="en-US" altLang="zh-TW" sz="1200" kern="0" dirty="0" smtClean="0">
                <a:solidFill>
                  <a:sysClr val="windowText" lastClr="000000"/>
                </a:solidFill>
                <a:latin typeface="新細明體"/>
              </a:rPr>
              <a:t>/</a:t>
            </a:r>
            <a:r>
              <a:rPr lang="zh-TW" altLang="en-US" sz="1200" kern="0" dirty="0" smtClean="0">
                <a:solidFill>
                  <a:sysClr val="windowText" lastClr="000000"/>
                </a:solidFill>
                <a:latin typeface="新細明體"/>
              </a:rPr>
              <a:t>水力等</a:t>
            </a:r>
            <a:r>
              <a:rPr lang="en-US" altLang="zh-TW" sz="1200" kern="0" dirty="0" smtClean="0">
                <a:solidFill>
                  <a:sysClr val="windowText" lastClr="000000"/>
                </a:solidFill>
                <a:latin typeface="新細明體"/>
              </a:rPr>
              <a:t>)</a:t>
            </a:r>
          </a:p>
          <a:p>
            <a:pPr marL="90488" indent="-90488">
              <a:lnSpc>
                <a:spcPts val="1500"/>
              </a:lnSpc>
              <a:buFont typeface="Arial" pitchFamily="34" charset="0"/>
              <a:buChar char="•"/>
              <a:defRPr/>
            </a:pPr>
            <a:r>
              <a:rPr lang="zh-TW" altLang="en-US" sz="1200" kern="0" dirty="0" smtClean="0">
                <a:solidFill>
                  <a:sysClr val="windowText" lastClr="000000"/>
                </a:solidFill>
                <a:latin typeface="新細明體"/>
              </a:rPr>
              <a:t>雲端系統</a:t>
            </a:r>
            <a:endParaRPr lang="en-US" altLang="zh-TW" sz="1200" kern="0" dirty="0" smtClean="0">
              <a:solidFill>
                <a:sysClr val="windowText" lastClr="000000"/>
              </a:solidFill>
              <a:latin typeface="新細明體"/>
            </a:endParaRPr>
          </a:p>
          <a:p>
            <a:pPr marL="90488" indent="-90488">
              <a:lnSpc>
                <a:spcPts val="1500"/>
              </a:lnSpc>
              <a:buFont typeface="Arial" pitchFamily="34" charset="0"/>
              <a:buChar char="•"/>
              <a:defRPr/>
            </a:pPr>
            <a:r>
              <a:rPr lang="zh-TW" altLang="en-US" sz="1200" kern="0" dirty="0">
                <a:solidFill>
                  <a:sysClr val="windowText" lastClr="000000"/>
                </a:solidFill>
                <a:latin typeface="新細明體"/>
              </a:rPr>
              <a:t>智慧</a:t>
            </a:r>
            <a:r>
              <a:rPr lang="zh-TW" altLang="en-US" sz="1200" kern="0" dirty="0" smtClean="0">
                <a:solidFill>
                  <a:sysClr val="windowText" lastClr="000000"/>
                </a:solidFill>
                <a:latin typeface="新細明體"/>
              </a:rPr>
              <a:t>交通</a:t>
            </a:r>
            <a:endParaRPr lang="en-US" altLang="zh-TW" sz="1200" kern="0" dirty="0" smtClean="0">
              <a:solidFill>
                <a:sysClr val="windowText" lastClr="000000"/>
              </a:solidFill>
              <a:latin typeface="新細明體"/>
            </a:endParaRPr>
          </a:p>
          <a:p>
            <a:pPr marL="90488" indent="-90488">
              <a:lnSpc>
                <a:spcPts val="1500"/>
              </a:lnSpc>
              <a:buFont typeface="Arial" pitchFamily="34" charset="0"/>
              <a:buChar char="•"/>
              <a:defRPr/>
            </a:pPr>
            <a:r>
              <a:rPr lang="zh-TW" altLang="en-US" sz="1200" kern="0" dirty="0">
                <a:solidFill>
                  <a:sysClr val="windowText" lastClr="000000"/>
                </a:solidFill>
                <a:latin typeface="新細明體"/>
              </a:rPr>
              <a:t>智慧商務</a:t>
            </a:r>
            <a:endParaRPr lang="en-US" altLang="zh-TW" sz="1200" kern="0" dirty="0" smtClean="0">
              <a:solidFill>
                <a:sysClr val="windowText" lastClr="000000"/>
              </a:solidFill>
              <a:latin typeface="新細明體"/>
            </a:endParaRPr>
          </a:p>
          <a:p>
            <a:pPr marL="90488" indent="-90488">
              <a:lnSpc>
                <a:spcPts val="1500"/>
              </a:lnSpc>
              <a:buFont typeface="Arial" pitchFamily="34" charset="0"/>
              <a:buChar char="•"/>
              <a:defRPr/>
            </a:pPr>
            <a:r>
              <a:rPr lang="zh-TW" altLang="en-US" sz="1200" kern="0" dirty="0">
                <a:solidFill>
                  <a:sysClr val="windowText" lastClr="000000"/>
                </a:solidFill>
                <a:latin typeface="新細明體"/>
              </a:rPr>
              <a:t>智慧</a:t>
            </a:r>
            <a:r>
              <a:rPr lang="zh-TW" altLang="en-US" sz="1200" kern="0" dirty="0" smtClean="0">
                <a:solidFill>
                  <a:sysClr val="windowText" lastClr="000000"/>
                </a:solidFill>
                <a:latin typeface="新細明體"/>
              </a:rPr>
              <a:t>校園</a:t>
            </a:r>
            <a:endParaRPr lang="en-US" altLang="zh-TW" sz="1200" kern="0" dirty="0" smtClean="0">
              <a:solidFill>
                <a:sysClr val="windowText" lastClr="000000"/>
              </a:solidFill>
              <a:latin typeface="新細明體"/>
            </a:endParaRPr>
          </a:p>
          <a:p>
            <a:pPr marL="90488" indent="-90488">
              <a:lnSpc>
                <a:spcPts val="1500"/>
              </a:lnSpc>
              <a:buFont typeface="Arial" pitchFamily="34" charset="0"/>
              <a:buChar char="•"/>
              <a:defRPr/>
            </a:pPr>
            <a:r>
              <a:rPr lang="zh-TW" altLang="en-US" sz="1200" kern="0" dirty="0" smtClean="0">
                <a:solidFill>
                  <a:sysClr val="windowText" lastClr="000000"/>
                </a:solidFill>
                <a:latin typeface="新細明體"/>
              </a:rPr>
              <a:t>智慧醫療</a:t>
            </a:r>
            <a:endParaRPr lang="en-US" altLang="zh-TW" sz="1200" kern="0" dirty="0" smtClean="0">
              <a:solidFill>
                <a:sysClr val="windowText" lastClr="000000"/>
              </a:solidFill>
              <a:latin typeface="新細明體"/>
            </a:endParaRPr>
          </a:p>
          <a:p>
            <a:pPr marL="90488" indent="-90488">
              <a:lnSpc>
                <a:spcPts val="1500"/>
              </a:lnSpc>
              <a:buFont typeface="Arial" pitchFamily="34" charset="0"/>
              <a:buChar char="•"/>
              <a:defRPr/>
            </a:pPr>
            <a:r>
              <a:rPr lang="zh-TW" altLang="en-US" sz="1200" kern="0" dirty="0">
                <a:solidFill>
                  <a:sysClr val="windowText" lastClr="000000"/>
                </a:solidFill>
                <a:latin typeface="新細明體"/>
              </a:rPr>
              <a:t>電子化政府</a:t>
            </a:r>
            <a:endParaRPr lang="en-US" altLang="zh-TW" sz="1200" kern="0" dirty="0">
              <a:solidFill>
                <a:sysClr val="windowText" lastClr="000000"/>
              </a:solidFill>
              <a:latin typeface="新細明體"/>
            </a:endParaRPr>
          </a:p>
          <a:p>
            <a:pPr marL="90488" indent="-90488">
              <a:lnSpc>
                <a:spcPts val="1500"/>
              </a:lnSpc>
              <a:buFont typeface="Arial" pitchFamily="34" charset="0"/>
              <a:buChar char="•"/>
              <a:defRPr/>
            </a:pPr>
            <a:r>
              <a:rPr lang="zh-TW" altLang="en-US" sz="1200" dirty="0" smtClean="0">
                <a:solidFill>
                  <a:prstClr val="black"/>
                </a:solidFill>
              </a:rPr>
              <a:t>其他</a:t>
            </a:r>
            <a:endParaRPr kumimoji="0" lang="en-US" altLang="zh-TW" sz="1200" kern="0" dirty="0">
              <a:solidFill>
                <a:sysClr val="windowText" lastClr="000000"/>
              </a:solidFill>
              <a:latin typeface="新細明體"/>
            </a:endParaRPr>
          </a:p>
        </p:txBody>
      </p:sp>
      <p:sp>
        <p:nvSpPr>
          <p:cNvPr id="10" name="向右箭號 9"/>
          <p:cNvSpPr/>
          <p:nvPr/>
        </p:nvSpPr>
        <p:spPr bwMode="auto">
          <a:xfrm>
            <a:off x="2069253" y="2924944"/>
            <a:ext cx="6696744" cy="1999803"/>
          </a:xfrm>
          <a:prstGeom prst="stripedRightArrow">
            <a:avLst>
              <a:gd name="adj1" fmla="val 77488"/>
              <a:gd name="adj2" fmla="val 17530"/>
            </a:avLst>
          </a:prstGeom>
          <a:solidFill>
            <a:schemeClr val="accent3">
              <a:lumMod val="20000"/>
              <a:lumOff val="80000"/>
            </a:schemeClr>
          </a:solidFill>
          <a:ln w="3175">
            <a:prstDash val="dash"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endParaRPr lang="zh-TW" altLang="en-US" sz="3200" b="1">
              <a:solidFill>
                <a:srgbClr val="0000FF"/>
              </a:solidFill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2336466" y="3375965"/>
            <a:ext cx="1257655" cy="490268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b="1" dirty="0" smtClean="0">
                <a:solidFill>
                  <a:prstClr val="white"/>
                </a:solidFill>
              </a:rPr>
              <a:t>標案機會</a:t>
            </a:r>
            <a:endParaRPr lang="zh-TW" altLang="en-US" sz="1400" b="1" dirty="0">
              <a:solidFill>
                <a:prstClr val="white"/>
              </a:solidFill>
            </a:endParaRPr>
          </a:p>
        </p:txBody>
      </p:sp>
      <p:sp>
        <p:nvSpPr>
          <p:cNvPr id="24" name="矩形 23"/>
          <p:cNvSpPr/>
          <p:nvPr/>
        </p:nvSpPr>
        <p:spPr bwMode="auto">
          <a:xfrm>
            <a:off x="4222226" y="3395994"/>
            <a:ext cx="1451368" cy="43783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sz="1400" b="1" dirty="0">
                <a:solidFill>
                  <a:prstClr val="white"/>
                </a:solidFill>
              </a:rPr>
              <a:t>國際顧問標</a:t>
            </a:r>
          </a:p>
        </p:txBody>
      </p:sp>
      <p:sp>
        <p:nvSpPr>
          <p:cNvPr id="28" name="矩形 27"/>
          <p:cNvSpPr/>
          <p:nvPr/>
        </p:nvSpPr>
        <p:spPr bwMode="auto">
          <a:xfrm>
            <a:off x="6661667" y="1991462"/>
            <a:ext cx="1074145" cy="323618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100" b="1" dirty="0">
                <a:solidFill>
                  <a:srgbClr val="000000"/>
                </a:solidFill>
              </a:rPr>
              <a:t>履約保證金</a:t>
            </a:r>
          </a:p>
        </p:txBody>
      </p:sp>
      <p:sp>
        <p:nvSpPr>
          <p:cNvPr id="29" name="矩形 28"/>
          <p:cNvSpPr/>
          <p:nvPr/>
        </p:nvSpPr>
        <p:spPr bwMode="auto">
          <a:xfrm>
            <a:off x="6662482" y="2291426"/>
            <a:ext cx="1072513" cy="323618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100" b="1" dirty="0">
                <a:solidFill>
                  <a:srgbClr val="000000"/>
                </a:solidFill>
              </a:rPr>
              <a:t>得標簽約</a:t>
            </a:r>
          </a:p>
        </p:txBody>
      </p:sp>
      <p:sp>
        <p:nvSpPr>
          <p:cNvPr id="31" name="矩形 30"/>
          <p:cNvSpPr/>
          <p:nvPr/>
        </p:nvSpPr>
        <p:spPr bwMode="auto">
          <a:xfrm>
            <a:off x="6661667" y="2905594"/>
            <a:ext cx="1074145" cy="323617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100" b="1" dirty="0">
                <a:solidFill>
                  <a:srgbClr val="000000"/>
                </a:solidFill>
              </a:rPr>
              <a:t>備標金</a:t>
            </a:r>
          </a:p>
        </p:txBody>
      </p:sp>
      <p:sp>
        <p:nvSpPr>
          <p:cNvPr id="33" name="矩形 32"/>
          <p:cNvSpPr/>
          <p:nvPr/>
        </p:nvSpPr>
        <p:spPr bwMode="auto">
          <a:xfrm>
            <a:off x="6107901" y="3383553"/>
            <a:ext cx="2196446" cy="443894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b="1" dirty="0">
                <a:solidFill>
                  <a:prstClr val="white"/>
                </a:solidFill>
              </a:rPr>
              <a:t>國際採購標</a:t>
            </a:r>
          </a:p>
        </p:txBody>
      </p:sp>
      <p:cxnSp>
        <p:nvCxnSpPr>
          <p:cNvPr id="94" name="直線單箭頭接點 93"/>
          <p:cNvCxnSpPr>
            <a:stCxn id="11" idx="3"/>
            <a:endCxn id="24" idx="1"/>
          </p:cNvCxnSpPr>
          <p:nvPr/>
        </p:nvCxnSpPr>
        <p:spPr bwMode="auto">
          <a:xfrm flipV="1">
            <a:off x="3594121" y="3614913"/>
            <a:ext cx="628105" cy="6187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1" name="直線單箭頭接點 140"/>
          <p:cNvCxnSpPr>
            <a:stCxn id="24" idx="3"/>
            <a:endCxn id="33" idx="1"/>
          </p:cNvCxnSpPr>
          <p:nvPr/>
        </p:nvCxnSpPr>
        <p:spPr bwMode="auto">
          <a:xfrm flipV="1">
            <a:off x="5673594" y="3605500"/>
            <a:ext cx="434307" cy="9412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矩形 99"/>
          <p:cNvSpPr/>
          <p:nvPr/>
        </p:nvSpPr>
        <p:spPr bwMode="auto">
          <a:xfrm>
            <a:off x="6661667" y="2605631"/>
            <a:ext cx="1074145" cy="323617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100" b="1" dirty="0">
                <a:solidFill>
                  <a:srgbClr val="000000"/>
                </a:solidFill>
              </a:rPr>
              <a:t>押標金</a:t>
            </a:r>
          </a:p>
        </p:txBody>
      </p:sp>
      <p:sp>
        <p:nvSpPr>
          <p:cNvPr id="153" name="圓角矩形圖說文字 152"/>
          <p:cNvSpPr/>
          <p:nvPr/>
        </p:nvSpPr>
        <p:spPr bwMode="auto">
          <a:xfrm>
            <a:off x="4834784" y="1657216"/>
            <a:ext cx="1639976" cy="1123712"/>
          </a:xfrm>
          <a:prstGeom prst="wedgeRoundRectCallout">
            <a:avLst>
              <a:gd name="adj1" fmla="val 36371"/>
              <a:gd name="adj2" fmla="val 80759"/>
              <a:gd name="adj3" fmla="val 16667"/>
            </a:avLst>
          </a:prstGeom>
          <a:solidFill>
            <a:srgbClr val="C00000"/>
          </a:solidFill>
          <a:ln w="3175">
            <a:prstDash val="sysDot"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ts val="1800"/>
              </a:lnSpc>
              <a:defRPr/>
            </a:pPr>
            <a:r>
              <a:rPr lang="zh-TW" altLang="en-US" sz="1400" b="1" dirty="0">
                <a:solidFill>
                  <a:srgbClr val="FFFFFF"/>
                </a:solidFill>
                <a:latin typeface="標楷體"/>
              </a:rPr>
              <a:t>受限銀行法</a:t>
            </a:r>
            <a:r>
              <a:rPr lang="en-US" altLang="zh-TW" sz="1400" b="1" dirty="0">
                <a:solidFill>
                  <a:srgbClr val="FFFFFF"/>
                </a:solidFill>
                <a:latin typeface="標楷體"/>
              </a:rPr>
              <a:t>33</a:t>
            </a:r>
            <a:r>
              <a:rPr lang="zh-TW" altLang="en-US" sz="1400" b="1" dirty="0">
                <a:solidFill>
                  <a:srgbClr val="FFFFFF"/>
                </a:solidFill>
                <a:latin typeface="標楷體"/>
              </a:rPr>
              <a:t>之三條對</a:t>
            </a:r>
            <a:r>
              <a:rPr lang="zh-TW" altLang="zh-TW" sz="1400" b="1" dirty="0">
                <a:solidFill>
                  <a:srgbClr val="FFFFFF"/>
                </a:solidFill>
                <a:latin typeface="標楷體"/>
              </a:rPr>
              <a:t>客戶授信</a:t>
            </a:r>
            <a:r>
              <a:rPr lang="zh-TW" altLang="zh-TW" sz="1400" b="1" dirty="0" smtClean="0">
                <a:solidFill>
                  <a:srgbClr val="FFFFFF"/>
                </a:solidFill>
                <a:latin typeface="標楷體"/>
              </a:rPr>
              <a:t>額度規定</a:t>
            </a:r>
            <a:r>
              <a:rPr lang="zh-TW" altLang="en-US" sz="1400" b="1" dirty="0">
                <a:solidFill>
                  <a:srgbClr val="FFFFFF"/>
                </a:solidFill>
                <a:latin typeface="標楷體"/>
              </a:rPr>
              <a:t>將</a:t>
            </a:r>
            <a:r>
              <a:rPr lang="zh-TW" altLang="en-US" sz="1400" b="1" dirty="0" smtClean="0">
                <a:solidFill>
                  <a:srgbClr val="FFFFFF"/>
                </a:solidFill>
                <a:latin typeface="標楷體"/>
              </a:rPr>
              <a:t>不利</a:t>
            </a:r>
            <a:r>
              <a:rPr lang="zh-TW" altLang="en-US" sz="1400" b="1" dirty="0">
                <a:solidFill>
                  <a:srgbClr val="FFFFFF"/>
                </a:solidFill>
                <a:latin typeface="標楷體"/>
              </a:rPr>
              <a:t>爭取</a:t>
            </a:r>
            <a:r>
              <a:rPr lang="zh-TW" altLang="zh-TW" sz="1400" b="1" dirty="0">
                <a:solidFill>
                  <a:srgbClr val="FFFFFF"/>
                </a:solidFill>
                <a:latin typeface="標楷體"/>
              </a:rPr>
              <a:t>國際標</a:t>
            </a:r>
            <a:r>
              <a:rPr lang="zh-TW" altLang="zh-TW" sz="1400" b="1" dirty="0" smtClean="0">
                <a:solidFill>
                  <a:srgbClr val="FFFFFF"/>
                </a:solidFill>
                <a:latin typeface="標楷體"/>
              </a:rPr>
              <a:t>案</a:t>
            </a:r>
            <a:endParaRPr lang="zh-TW" altLang="en-US" sz="1400" b="1" dirty="0">
              <a:solidFill>
                <a:srgbClr val="FFFFFF"/>
              </a:solidFill>
            </a:endParaRPr>
          </a:p>
        </p:txBody>
      </p:sp>
      <p:sp>
        <p:nvSpPr>
          <p:cNvPr id="39995" name="文字方塊 1"/>
          <p:cNvSpPr txBox="1">
            <a:spLocks noChangeArrowheads="1"/>
          </p:cNvSpPr>
          <p:nvPr/>
        </p:nvSpPr>
        <p:spPr bwMode="auto">
          <a:xfrm>
            <a:off x="4788024" y="1340768"/>
            <a:ext cx="179247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TW"/>
            </a:defPPr>
            <a:lvl1pPr>
              <a:defRPr kumimoji="1" sz="1600" b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dirty="0">
                <a:solidFill>
                  <a:srgbClr val="C0504D">
                    <a:lumMod val="50000"/>
                  </a:srgbClr>
                </a:solidFill>
              </a:rPr>
              <a:t>問題點</a:t>
            </a:r>
            <a:r>
              <a:rPr lang="en-US" altLang="zh-TW" dirty="0">
                <a:solidFill>
                  <a:srgbClr val="C0504D">
                    <a:lumMod val="50000"/>
                  </a:srgbClr>
                </a:solidFill>
              </a:rPr>
              <a:t>4-</a:t>
            </a:r>
            <a:r>
              <a:rPr lang="zh-TW" altLang="en-US" dirty="0">
                <a:solidFill>
                  <a:srgbClr val="C0504D">
                    <a:lumMod val="50000"/>
                  </a:srgbClr>
                </a:solidFill>
              </a:rPr>
              <a:t>融資取得</a:t>
            </a:r>
          </a:p>
        </p:txBody>
      </p:sp>
      <p:sp>
        <p:nvSpPr>
          <p:cNvPr id="54" name="圓角矩形圖說文字 53"/>
          <p:cNvSpPr/>
          <p:nvPr/>
        </p:nvSpPr>
        <p:spPr bwMode="auto">
          <a:xfrm>
            <a:off x="2014779" y="1659216"/>
            <a:ext cx="1638649" cy="1123712"/>
          </a:xfrm>
          <a:prstGeom prst="wedgeRoundRectCallout">
            <a:avLst>
              <a:gd name="adj1" fmla="val 14984"/>
              <a:gd name="adj2" fmla="val 82659"/>
              <a:gd name="adj3" fmla="val 16667"/>
            </a:avLst>
          </a:prstGeom>
          <a:solidFill>
            <a:srgbClr val="C00000"/>
          </a:solidFill>
          <a:ln w="3175">
            <a:prstDash val="sysDot"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ts val="1800"/>
              </a:lnSpc>
              <a:defRPr/>
            </a:pPr>
            <a:r>
              <a:rPr lang="zh-TW" altLang="en-US" sz="1400" b="1" dirty="0">
                <a:solidFill>
                  <a:srgbClr val="FFFFFF"/>
                </a:solidFill>
                <a:latin typeface="標楷體"/>
              </a:rPr>
              <a:t>亟需具備國際標案相關事務</a:t>
            </a:r>
            <a:r>
              <a:rPr lang="en-US" altLang="zh-TW" sz="1400" b="1" dirty="0">
                <a:solidFill>
                  <a:srgbClr val="FFFFFF"/>
                </a:solidFill>
                <a:latin typeface="標楷體"/>
              </a:rPr>
              <a:t>(</a:t>
            </a:r>
            <a:r>
              <a:rPr lang="zh-TW" altLang="en-US" sz="1400" b="1" dirty="0">
                <a:solidFill>
                  <a:srgbClr val="FFFFFF"/>
                </a:solidFill>
                <a:latin typeface="標楷體"/>
              </a:rPr>
              <a:t>法務</a:t>
            </a:r>
            <a:r>
              <a:rPr lang="en-US" altLang="zh-TW" sz="1400" b="1" dirty="0">
                <a:solidFill>
                  <a:srgbClr val="FFFFFF"/>
                </a:solidFill>
                <a:latin typeface="標楷體"/>
              </a:rPr>
              <a:t>/</a:t>
            </a:r>
            <a:r>
              <a:rPr lang="zh-TW" altLang="en-US" sz="1400" b="1" dirty="0">
                <a:solidFill>
                  <a:srgbClr val="FFFFFF"/>
                </a:solidFill>
                <a:latin typeface="標楷體"/>
              </a:rPr>
              <a:t>財務</a:t>
            </a:r>
            <a:r>
              <a:rPr lang="en-US" altLang="zh-TW" sz="1400" b="1" dirty="0">
                <a:solidFill>
                  <a:srgbClr val="FFFFFF"/>
                </a:solidFill>
                <a:latin typeface="標楷體"/>
              </a:rPr>
              <a:t>/</a:t>
            </a:r>
            <a:r>
              <a:rPr lang="zh-TW" altLang="en-US" sz="1400" b="1" dirty="0" smtClean="0">
                <a:solidFill>
                  <a:srgbClr val="FFFFFF"/>
                </a:solidFill>
                <a:latin typeface="標楷體"/>
              </a:rPr>
              <a:t>談判</a:t>
            </a:r>
            <a:r>
              <a:rPr lang="en-US" altLang="zh-TW" sz="1400" b="1" dirty="0" smtClean="0">
                <a:solidFill>
                  <a:srgbClr val="FFFFFF"/>
                </a:solidFill>
                <a:latin typeface="標楷體"/>
              </a:rPr>
              <a:t>/</a:t>
            </a:r>
            <a:r>
              <a:rPr lang="zh-TW" altLang="en-US" sz="1400" b="1" dirty="0" smtClean="0">
                <a:solidFill>
                  <a:srgbClr val="FFFFFF"/>
                </a:solidFill>
                <a:latin typeface="標楷體"/>
              </a:rPr>
              <a:t>在地習慣等</a:t>
            </a:r>
            <a:r>
              <a:rPr lang="en-US" altLang="zh-TW" sz="1400" b="1" dirty="0" smtClean="0">
                <a:solidFill>
                  <a:srgbClr val="FFFFFF"/>
                </a:solidFill>
                <a:latin typeface="標楷體"/>
              </a:rPr>
              <a:t>)</a:t>
            </a:r>
            <a:r>
              <a:rPr lang="zh-TW" altLang="en-US" sz="1400" b="1" dirty="0" smtClean="0">
                <a:solidFill>
                  <a:srgbClr val="FFFFFF"/>
                </a:solidFill>
                <a:latin typeface="標楷體"/>
              </a:rPr>
              <a:t>能量</a:t>
            </a:r>
            <a:endParaRPr lang="zh-TW" altLang="en-US" sz="1400" b="1" dirty="0">
              <a:solidFill>
                <a:srgbClr val="FFFFFF"/>
              </a:solidFill>
              <a:latin typeface="標楷體"/>
            </a:endParaRPr>
          </a:p>
        </p:txBody>
      </p:sp>
      <p:sp>
        <p:nvSpPr>
          <p:cNvPr id="55" name="文字方塊 1"/>
          <p:cNvSpPr txBox="1">
            <a:spLocks noChangeArrowheads="1"/>
          </p:cNvSpPr>
          <p:nvPr/>
        </p:nvSpPr>
        <p:spPr bwMode="auto">
          <a:xfrm>
            <a:off x="1925237" y="1348230"/>
            <a:ext cx="179247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b="1" dirty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問題</a:t>
            </a:r>
            <a:r>
              <a:rPr lang="zh-TW" altLang="en-US" b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點</a:t>
            </a:r>
            <a:r>
              <a:rPr lang="en-US" altLang="zh-TW" b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</a:t>
            </a:r>
            <a:r>
              <a:rPr lang="zh-TW" altLang="en-US" b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備標能量</a:t>
            </a:r>
            <a:endParaRPr lang="zh-TW" altLang="en-US" b="1" dirty="0">
              <a:solidFill>
                <a:srgbClr val="C0504D">
                  <a:lumMod val="50000"/>
                </a:srgb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7" name="圓角矩形圖說文字 56"/>
          <p:cNvSpPr/>
          <p:nvPr/>
        </p:nvSpPr>
        <p:spPr bwMode="auto">
          <a:xfrm>
            <a:off x="5737390" y="4819924"/>
            <a:ext cx="1584249" cy="1170260"/>
          </a:xfrm>
          <a:prstGeom prst="wedgeRoundRectCallout">
            <a:avLst>
              <a:gd name="adj1" fmla="val -18520"/>
              <a:gd name="adj2" fmla="val -64278"/>
              <a:gd name="adj3" fmla="val 16667"/>
            </a:avLst>
          </a:prstGeom>
          <a:solidFill>
            <a:srgbClr val="C00000"/>
          </a:solidFill>
          <a:ln w="3175">
            <a:prstDash val="sysDot"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ts val="1800"/>
              </a:lnSpc>
              <a:defRPr/>
            </a:pPr>
            <a:r>
              <a:rPr lang="zh-TW" altLang="en-US" sz="1400" b="1" dirty="0">
                <a:solidFill>
                  <a:srgbClr val="FFFFFF"/>
                </a:solidFill>
                <a:latin typeface="標楷體"/>
              </a:rPr>
              <a:t>需強化我國整廠整案業者規模及領域整合輸出服務能量</a:t>
            </a:r>
          </a:p>
        </p:txBody>
      </p:sp>
      <p:sp>
        <p:nvSpPr>
          <p:cNvPr id="87" name="文字方塊 1"/>
          <p:cNvSpPr txBox="1">
            <a:spLocks noChangeArrowheads="1"/>
          </p:cNvSpPr>
          <p:nvPr/>
        </p:nvSpPr>
        <p:spPr bwMode="auto">
          <a:xfrm>
            <a:off x="5676214" y="5956742"/>
            <a:ext cx="1970904" cy="35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b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問題點</a:t>
            </a:r>
            <a:r>
              <a:rPr lang="en-US" altLang="zh-TW" b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3-</a:t>
            </a:r>
            <a:r>
              <a:rPr lang="zh-TW" altLang="en-US" b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業者實力</a:t>
            </a:r>
            <a:endParaRPr lang="zh-TW" altLang="en-US" b="1" dirty="0">
              <a:solidFill>
                <a:srgbClr val="C0504D">
                  <a:lumMod val="50000"/>
                </a:srgb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8" name="圓角矩形圖說文字 87"/>
          <p:cNvSpPr/>
          <p:nvPr/>
        </p:nvSpPr>
        <p:spPr bwMode="auto">
          <a:xfrm>
            <a:off x="2750644" y="4876622"/>
            <a:ext cx="1627106" cy="1123712"/>
          </a:xfrm>
          <a:prstGeom prst="wedgeRoundRectCallout">
            <a:avLst>
              <a:gd name="adj1" fmla="val -18856"/>
              <a:gd name="adj2" fmla="val -99205"/>
              <a:gd name="adj3" fmla="val 16667"/>
            </a:avLst>
          </a:prstGeom>
          <a:solidFill>
            <a:srgbClr val="C00000"/>
          </a:solidFill>
          <a:ln w="3175">
            <a:prstDash val="sysDot"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ts val="1800"/>
              </a:lnSpc>
              <a:defRPr/>
            </a:pPr>
            <a:r>
              <a:rPr lang="zh-TW" altLang="en-US" sz="1400" b="1" dirty="0" smtClean="0">
                <a:solidFill>
                  <a:srgbClr val="FFFFFF"/>
                </a:solidFill>
                <a:latin typeface="標楷體"/>
              </a:rPr>
              <a:t>缺乏有效掌握海外目標市場國際標案商情能力或相關運作機制</a:t>
            </a:r>
            <a:endParaRPr lang="zh-TW" altLang="en-US" sz="1400" b="1" dirty="0">
              <a:solidFill>
                <a:srgbClr val="FFFFFF"/>
              </a:solidFill>
              <a:latin typeface="標楷體"/>
            </a:endParaRPr>
          </a:p>
        </p:txBody>
      </p:sp>
      <p:sp>
        <p:nvSpPr>
          <p:cNvPr id="89" name="文字方塊 1"/>
          <p:cNvSpPr txBox="1">
            <a:spLocks noChangeArrowheads="1"/>
          </p:cNvSpPr>
          <p:nvPr/>
        </p:nvSpPr>
        <p:spPr bwMode="auto">
          <a:xfrm>
            <a:off x="2717325" y="5986284"/>
            <a:ext cx="179247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b="1" dirty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問題</a:t>
            </a:r>
            <a:r>
              <a:rPr lang="zh-TW" altLang="en-US" b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點</a:t>
            </a:r>
            <a:r>
              <a:rPr lang="en-US" altLang="zh-TW" b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2-</a:t>
            </a:r>
            <a:r>
              <a:rPr lang="zh-TW" altLang="en-US" b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商情掌握</a:t>
            </a:r>
            <a:endParaRPr lang="zh-TW" altLang="en-US" b="1" dirty="0">
              <a:solidFill>
                <a:srgbClr val="C0504D">
                  <a:lumMod val="50000"/>
                </a:srgb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0" name="文字方塊 89"/>
          <p:cNvSpPr txBox="1"/>
          <p:nvPr/>
        </p:nvSpPr>
        <p:spPr bwMode="auto">
          <a:xfrm>
            <a:off x="539552" y="1988840"/>
            <a:ext cx="1145993" cy="276999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12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輸出領域類型</a:t>
            </a:r>
            <a:endParaRPr lang="zh-TW" altLang="en-US" sz="1200" b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055" name="向上箭號 2054"/>
          <p:cNvSpPr/>
          <p:nvPr/>
        </p:nvSpPr>
        <p:spPr bwMode="auto">
          <a:xfrm>
            <a:off x="7025096" y="3232769"/>
            <a:ext cx="414857" cy="108529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rgbClr val="00206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endParaRPr lang="zh-TW" altLang="en-US" sz="3200" b="1" smtClean="0">
              <a:solidFill>
                <a:srgbClr val="C0504D"/>
              </a:solidFill>
              <a:latin typeface="Arial" pitchFamily="34" charset="0"/>
              <a:ea typeface="標楷體" pitchFamily="65" charset="-120"/>
            </a:endParaRPr>
          </a:p>
        </p:txBody>
      </p:sp>
      <p:sp>
        <p:nvSpPr>
          <p:cNvPr id="101" name="文字方塊 100"/>
          <p:cNvSpPr txBox="1"/>
          <p:nvPr/>
        </p:nvSpPr>
        <p:spPr bwMode="auto">
          <a:xfrm>
            <a:off x="3669213" y="3916418"/>
            <a:ext cx="560280" cy="600164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1100" b="1" dirty="0" smtClean="0">
                <a:solidFill>
                  <a:srgbClr val="333399"/>
                </a:solidFill>
              </a:rPr>
              <a:t>執行標案流程</a:t>
            </a:r>
            <a:endParaRPr lang="zh-TW" altLang="en-US" sz="1100" b="1" dirty="0">
              <a:solidFill>
                <a:srgbClr val="333399"/>
              </a:solidFill>
            </a:endParaRPr>
          </a:p>
        </p:txBody>
      </p:sp>
      <p:sp>
        <p:nvSpPr>
          <p:cNvPr id="113" name="橢圓 112"/>
          <p:cNvSpPr/>
          <p:nvPr/>
        </p:nvSpPr>
        <p:spPr bwMode="auto">
          <a:xfrm>
            <a:off x="346445" y="4609957"/>
            <a:ext cx="2010840" cy="519351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83000"/>
                </a:schemeClr>
              </a:gs>
              <a:gs pos="50000">
                <a:schemeClr val="accent1">
                  <a:tint val="44500"/>
                  <a:satMod val="160000"/>
                  <a:alpha val="73000"/>
                </a:schemeClr>
              </a:gs>
              <a:gs pos="100000">
                <a:schemeClr val="accent1">
                  <a:tint val="23500"/>
                  <a:satMod val="160000"/>
                  <a:alpha val="2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headEnd type="none" w="med" len="med"/>
            <a:tailEnd type="none" w="med" len="med"/>
          </a:ln>
          <a:effectLst>
            <a:softEdge rad="1905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endParaRPr lang="zh-TW" altLang="en-US" b="1" smtClean="0">
              <a:solidFill>
                <a:srgbClr val="C0504D"/>
              </a:solidFill>
              <a:latin typeface="Arial" pitchFamily="34" charset="0"/>
              <a:ea typeface="標楷體" pitchFamily="65" charset="-120"/>
            </a:endParaRPr>
          </a:p>
        </p:txBody>
      </p:sp>
      <p:sp>
        <p:nvSpPr>
          <p:cNvPr id="117" name="文字方塊 16"/>
          <p:cNvSpPr txBox="1">
            <a:spLocks noChangeArrowheads="1"/>
          </p:cNvSpPr>
          <p:nvPr/>
        </p:nvSpPr>
        <p:spPr bwMode="auto">
          <a:xfrm>
            <a:off x="539552" y="5362398"/>
            <a:ext cx="697627" cy="24622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kumimoji="0" lang="zh-TW" altLang="en-US" sz="1000" dirty="0">
                <a:solidFill>
                  <a:srgbClr val="333399"/>
                </a:solidFill>
                <a:ea typeface="標楷體" panose="03000509000000000000" pitchFamily="65" charset="-120"/>
              </a:rPr>
              <a:t>整廠工程</a:t>
            </a:r>
          </a:p>
        </p:txBody>
      </p:sp>
      <p:sp>
        <p:nvSpPr>
          <p:cNvPr id="118" name="文字方塊 18"/>
          <p:cNvSpPr txBox="1">
            <a:spLocks noChangeArrowheads="1"/>
          </p:cNvSpPr>
          <p:nvPr/>
        </p:nvSpPr>
        <p:spPr bwMode="auto">
          <a:xfrm>
            <a:off x="1475656" y="5362398"/>
            <a:ext cx="697627" cy="24622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zh-TW"/>
            </a:defPPr>
            <a:lvl1pPr>
              <a:defRPr kumimoji="0" sz="1600" b="1">
                <a:solidFill>
                  <a:srgbClr val="333399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 eaLnBrk="0" hangingPunct="0"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1000" b="0" dirty="0"/>
              <a:t>整合團隊</a:t>
            </a:r>
          </a:p>
        </p:txBody>
      </p:sp>
      <p:sp>
        <p:nvSpPr>
          <p:cNvPr id="119" name="文字方塊 118"/>
          <p:cNvSpPr txBox="1"/>
          <p:nvPr/>
        </p:nvSpPr>
        <p:spPr bwMode="auto">
          <a:xfrm>
            <a:off x="1403648" y="5681269"/>
            <a:ext cx="346756" cy="62805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>
            <a:noAutofit/>
          </a:bodyPr>
          <a:lstStyle/>
          <a:p>
            <a:pPr algn="ctr">
              <a:defRPr/>
            </a:pPr>
            <a:r>
              <a:rPr lang="zh-TW" altLang="en-US" sz="900" dirty="0" smtClean="0">
                <a:solidFill>
                  <a:srgbClr val="333399"/>
                </a:solidFill>
              </a:rPr>
              <a:t>產業</a:t>
            </a:r>
            <a:endParaRPr lang="en-US" altLang="zh-TW" sz="900" dirty="0" smtClean="0">
              <a:solidFill>
                <a:srgbClr val="333399"/>
              </a:solidFill>
            </a:endParaRPr>
          </a:p>
          <a:p>
            <a:pPr algn="ctr">
              <a:defRPr/>
            </a:pPr>
            <a:r>
              <a:rPr lang="zh-TW" altLang="en-US" sz="900" dirty="0" smtClean="0">
                <a:solidFill>
                  <a:srgbClr val="333399"/>
                </a:solidFill>
              </a:rPr>
              <a:t>顧問</a:t>
            </a:r>
            <a:endParaRPr lang="zh-TW" altLang="en-US" sz="900" dirty="0">
              <a:solidFill>
                <a:srgbClr val="333399"/>
              </a:solidFill>
            </a:endParaRPr>
          </a:p>
        </p:txBody>
      </p:sp>
      <p:sp>
        <p:nvSpPr>
          <p:cNvPr id="120" name="文字方塊 119"/>
          <p:cNvSpPr txBox="1"/>
          <p:nvPr/>
        </p:nvSpPr>
        <p:spPr bwMode="auto">
          <a:xfrm>
            <a:off x="1893711" y="5681269"/>
            <a:ext cx="346870" cy="62805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>
            <a:noAutofit/>
          </a:bodyPr>
          <a:lstStyle/>
          <a:p>
            <a:pPr algn="ctr">
              <a:defRPr/>
            </a:pPr>
            <a:r>
              <a:rPr lang="zh-TW" altLang="en-US" sz="900" dirty="0" smtClean="0">
                <a:solidFill>
                  <a:srgbClr val="333399"/>
                </a:solidFill>
              </a:rPr>
              <a:t>財務</a:t>
            </a:r>
            <a:endParaRPr lang="en-US" altLang="zh-TW" sz="900" dirty="0" smtClean="0">
              <a:solidFill>
                <a:srgbClr val="333399"/>
              </a:solidFill>
            </a:endParaRPr>
          </a:p>
          <a:p>
            <a:pPr algn="ctr">
              <a:defRPr/>
            </a:pPr>
            <a:r>
              <a:rPr lang="zh-TW" altLang="en-US" sz="900" dirty="0" smtClean="0">
                <a:solidFill>
                  <a:srgbClr val="333399"/>
                </a:solidFill>
              </a:rPr>
              <a:t>顧問</a:t>
            </a:r>
            <a:endParaRPr lang="zh-TW" altLang="en-US" sz="900" dirty="0">
              <a:solidFill>
                <a:srgbClr val="333399"/>
              </a:solidFill>
            </a:endParaRPr>
          </a:p>
        </p:txBody>
      </p:sp>
      <p:sp>
        <p:nvSpPr>
          <p:cNvPr id="121" name="文字方塊 120"/>
          <p:cNvSpPr txBox="1"/>
          <p:nvPr/>
        </p:nvSpPr>
        <p:spPr bwMode="auto">
          <a:xfrm>
            <a:off x="827584" y="5681269"/>
            <a:ext cx="454731" cy="62805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18000" tIns="18000" rIns="18000" bIns="18000" anchor="ctr">
            <a:noAutofit/>
          </a:bodyPr>
          <a:lstStyle>
            <a:defPPr>
              <a:defRPr lang="zh-TW"/>
            </a:defPPr>
            <a:lvl1pPr>
              <a:defRPr sz="700" b="1">
                <a:solidFill>
                  <a:srgbClr val="333399"/>
                </a:solidFill>
              </a:defRPr>
            </a:lvl1pPr>
          </a:lstStyle>
          <a:p>
            <a:r>
              <a:rPr lang="zh-TW" altLang="en-US" sz="900" b="0" dirty="0" smtClean="0"/>
              <a:t>聯合承攬</a:t>
            </a:r>
            <a:r>
              <a:rPr lang="zh-TW" altLang="en-US" sz="900" b="0" dirty="0"/>
              <a:t>、</a:t>
            </a:r>
            <a:endParaRPr lang="en-US" altLang="zh-TW" sz="900" b="0" dirty="0"/>
          </a:p>
          <a:p>
            <a:r>
              <a:rPr lang="zh-TW" altLang="en-US" sz="900" b="0" dirty="0"/>
              <a:t>聯保</a:t>
            </a:r>
          </a:p>
        </p:txBody>
      </p:sp>
      <p:sp>
        <p:nvSpPr>
          <p:cNvPr id="122" name="文字方塊 121"/>
          <p:cNvSpPr txBox="1"/>
          <p:nvPr/>
        </p:nvSpPr>
        <p:spPr bwMode="auto">
          <a:xfrm>
            <a:off x="288620" y="5681268"/>
            <a:ext cx="466956" cy="62805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18000" tIns="18000" rIns="18000" bIns="18000" anchor="ctr">
            <a:noAutofit/>
          </a:bodyPr>
          <a:lstStyle/>
          <a:p>
            <a:pPr>
              <a:defRPr/>
            </a:pPr>
            <a:r>
              <a:rPr lang="zh-TW" altLang="en-US" sz="900" dirty="0">
                <a:solidFill>
                  <a:srgbClr val="333399"/>
                </a:solidFill>
              </a:rPr>
              <a:t>中</a:t>
            </a:r>
            <a:r>
              <a:rPr lang="zh-TW" altLang="en-US" sz="900" dirty="0" smtClean="0">
                <a:solidFill>
                  <a:srgbClr val="333399"/>
                </a:solidFill>
              </a:rPr>
              <a:t>鼎、</a:t>
            </a:r>
            <a:endParaRPr lang="en-US" altLang="zh-TW" sz="900" dirty="0" smtClean="0">
              <a:solidFill>
                <a:srgbClr val="333399"/>
              </a:solidFill>
            </a:endParaRPr>
          </a:p>
          <a:p>
            <a:pPr>
              <a:defRPr/>
            </a:pPr>
            <a:r>
              <a:rPr lang="zh-TW" altLang="en-US" sz="900" dirty="0" smtClean="0">
                <a:solidFill>
                  <a:srgbClr val="333399"/>
                </a:solidFill>
              </a:rPr>
              <a:t>富台</a:t>
            </a:r>
            <a:endParaRPr lang="en-US" altLang="zh-TW" sz="900" dirty="0" smtClean="0">
              <a:solidFill>
                <a:srgbClr val="333399"/>
              </a:solidFill>
            </a:endParaRPr>
          </a:p>
          <a:p>
            <a:pPr>
              <a:defRPr/>
            </a:pPr>
            <a:r>
              <a:rPr lang="zh-TW" altLang="en-US" sz="900" dirty="0" smtClean="0">
                <a:solidFill>
                  <a:srgbClr val="333399"/>
                </a:solidFill>
              </a:rPr>
              <a:t>大陸工程</a:t>
            </a:r>
            <a:endParaRPr lang="en-US" altLang="zh-TW" sz="900" dirty="0" smtClean="0">
              <a:solidFill>
                <a:srgbClr val="333399"/>
              </a:solidFill>
            </a:endParaRPr>
          </a:p>
          <a:p>
            <a:pPr>
              <a:defRPr/>
            </a:pPr>
            <a:r>
              <a:rPr lang="en-US" altLang="zh-TW" sz="900" dirty="0" smtClean="0">
                <a:solidFill>
                  <a:srgbClr val="333399"/>
                </a:solidFill>
              </a:rPr>
              <a:t>…</a:t>
            </a:r>
            <a:endParaRPr lang="zh-TW" altLang="en-US" sz="900" dirty="0">
              <a:solidFill>
                <a:srgbClr val="333399"/>
              </a:solidFill>
            </a:endParaRPr>
          </a:p>
        </p:txBody>
      </p:sp>
      <p:grpSp>
        <p:nvGrpSpPr>
          <p:cNvPr id="123" name="群組 122"/>
          <p:cNvGrpSpPr/>
          <p:nvPr/>
        </p:nvGrpSpPr>
        <p:grpSpPr>
          <a:xfrm>
            <a:off x="195494" y="4577772"/>
            <a:ext cx="1136146" cy="722177"/>
            <a:chOff x="-537153" y="4515799"/>
            <a:chExt cx="1886644" cy="1892804"/>
          </a:xfrm>
        </p:grpSpPr>
        <p:pic>
          <p:nvPicPr>
            <p:cNvPr id="13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=""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28963" y1="70476" x2="29573" y2="64762"/>
                          <a14:foregroundMark x1="54878" y1="92381" x2="95732" y2="79048"/>
                          <a14:foregroundMark x1="97866" y1="78413" x2="96341" y2="78095"/>
                          <a14:foregroundMark x1="54268" y1="93968" x2="48780" y2="95556"/>
                          <a14:foregroundMark x1="45732" y1="96508" x2="44512" y2="9650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37153" y="4515799"/>
              <a:ext cx="1886644" cy="18118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2" name="文字方塊 15"/>
            <p:cNvSpPr txBox="1">
              <a:spLocks noChangeArrowheads="1"/>
            </p:cNvSpPr>
            <p:nvPr/>
          </p:nvSpPr>
          <p:spPr bwMode="auto">
            <a:xfrm>
              <a:off x="-20465" y="5743097"/>
              <a:ext cx="1201045" cy="665506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>
              <a:lvl1pPr eaLnBrk="0" hangingPunct="0"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/>
              <a:r>
                <a:rPr kumimoji="0" lang="zh-TW" altLang="en-US" sz="1050" b="1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大型企業</a:t>
              </a:r>
            </a:p>
          </p:txBody>
        </p:sp>
      </p:grpSp>
      <p:grpSp>
        <p:nvGrpSpPr>
          <p:cNvPr id="124" name="群組 123"/>
          <p:cNvGrpSpPr/>
          <p:nvPr/>
        </p:nvGrpSpPr>
        <p:grpSpPr>
          <a:xfrm>
            <a:off x="1413040" y="4693230"/>
            <a:ext cx="870943" cy="608509"/>
            <a:chOff x="2821269" y="4988032"/>
            <a:chExt cx="1750731" cy="1933584"/>
          </a:xfrm>
        </p:grpSpPr>
        <p:pic>
          <p:nvPicPr>
            <p:cNvPr id="129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="" xmlns:a14="http://schemas.microsoft.com/office/drawing/2010/main">
                    <a14:imgLayer r:embed="rId6">
                      <a14:imgEffect>
                        <a14:backgroundRemoval t="1563" b="97266" l="1172" r="98438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023" y="4988032"/>
              <a:ext cx="1669977" cy="16699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0" name="文字方塊 17"/>
            <p:cNvSpPr txBox="1">
              <a:spLocks noChangeArrowheads="1"/>
            </p:cNvSpPr>
            <p:nvPr/>
          </p:nvSpPr>
          <p:spPr bwMode="auto">
            <a:xfrm>
              <a:off x="2821269" y="6114780"/>
              <a:ext cx="1489232" cy="806836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>
              <a:lvl1pPr eaLnBrk="0" hangingPunct="0"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/>
              <a:r>
                <a:rPr kumimoji="0" lang="zh-TW" altLang="en-US" sz="1050" b="1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中型企業</a:t>
              </a:r>
            </a:p>
          </p:txBody>
        </p:sp>
      </p:grpSp>
      <p:cxnSp>
        <p:nvCxnSpPr>
          <p:cNvPr id="125" name="直線接點 124"/>
          <p:cNvCxnSpPr>
            <a:stCxn id="117" idx="2"/>
            <a:endCxn id="122" idx="0"/>
          </p:cNvCxnSpPr>
          <p:nvPr/>
        </p:nvCxnSpPr>
        <p:spPr bwMode="auto">
          <a:xfrm flipH="1">
            <a:off x="522098" y="5608619"/>
            <a:ext cx="366268" cy="7264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6" name="直線接點 125"/>
          <p:cNvCxnSpPr>
            <a:stCxn id="117" idx="2"/>
            <a:endCxn id="121" idx="0"/>
          </p:cNvCxnSpPr>
          <p:nvPr/>
        </p:nvCxnSpPr>
        <p:spPr bwMode="auto">
          <a:xfrm>
            <a:off x="888366" y="5608619"/>
            <a:ext cx="166584" cy="726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7" name="直線接點 126"/>
          <p:cNvCxnSpPr>
            <a:stCxn id="118" idx="2"/>
            <a:endCxn id="119" idx="0"/>
          </p:cNvCxnSpPr>
          <p:nvPr/>
        </p:nvCxnSpPr>
        <p:spPr bwMode="auto">
          <a:xfrm flipH="1">
            <a:off x="1577026" y="5608619"/>
            <a:ext cx="247444" cy="726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8" name="直線接點 127"/>
          <p:cNvCxnSpPr>
            <a:stCxn id="118" idx="2"/>
            <a:endCxn id="120" idx="0"/>
          </p:cNvCxnSpPr>
          <p:nvPr/>
        </p:nvCxnSpPr>
        <p:spPr bwMode="auto">
          <a:xfrm>
            <a:off x="1824470" y="5608619"/>
            <a:ext cx="242676" cy="726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34" name="文字方塊 133"/>
          <p:cNvSpPr txBox="1"/>
          <p:nvPr/>
        </p:nvSpPr>
        <p:spPr bwMode="auto">
          <a:xfrm>
            <a:off x="1043608" y="4505764"/>
            <a:ext cx="819650" cy="276999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12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業者規模</a:t>
            </a:r>
            <a:endParaRPr lang="zh-TW" altLang="en-US" sz="1200" b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058" name="雙波浪線 2057"/>
          <p:cNvSpPr/>
          <p:nvPr/>
        </p:nvSpPr>
        <p:spPr bwMode="auto">
          <a:xfrm>
            <a:off x="4102431" y="3870180"/>
            <a:ext cx="4340310" cy="718410"/>
          </a:xfrm>
          <a:prstGeom prst="doubleWave">
            <a:avLst>
              <a:gd name="adj1" fmla="val 7197"/>
              <a:gd name="adj2" fmla="val 354"/>
            </a:avLst>
          </a:prstGeom>
          <a:solidFill>
            <a:schemeClr val="accent4">
              <a:lumMod val="20000"/>
              <a:lumOff val="80000"/>
            </a:schemeClr>
          </a:solidFill>
          <a:ln w="635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endParaRPr lang="zh-TW" altLang="en-US" sz="3200" b="1" smtClean="0">
              <a:solidFill>
                <a:srgbClr val="C0504D"/>
              </a:solidFill>
              <a:latin typeface="Arial" pitchFamily="34" charset="0"/>
              <a:ea typeface="標楷體" pitchFamily="65" charset="-120"/>
            </a:endParaRPr>
          </a:p>
        </p:txBody>
      </p:sp>
      <p:sp>
        <p:nvSpPr>
          <p:cNvPr id="6" name="五邊形 5"/>
          <p:cNvSpPr/>
          <p:nvPr/>
        </p:nvSpPr>
        <p:spPr>
          <a:xfrm>
            <a:off x="4196482" y="3984058"/>
            <a:ext cx="871964" cy="480789"/>
          </a:xfrm>
          <a:prstGeom prst="homePlat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873125" eaLnBrk="0" hangingPunct="0">
              <a:spcBef>
                <a:spcPct val="10000"/>
              </a:spcBef>
              <a:defRPr/>
            </a:pPr>
            <a:r>
              <a:rPr lang="zh-TW" altLang="en-US" sz="1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可行性評估</a:t>
            </a:r>
          </a:p>
        </p:txBody>
      </p:sp>
      <p:sp>
        <p:nvSpPr>
          <p:cNvPr id="81" name="五邊形 80"/>
          <p:cNvSpPr/>
          <p:nvPr/>
        </p:nvSpPr>
        <p:spPr>
          <a:xfrm>
            <a:off x="5123227" y="3984058"/>
            <a:ext cx="756900" cy="480789"/>
          </a:xfrm>
          <a:prstGeom prst="homePlat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873125" eaLnBrk="0" hangingPunct="0">
              <a:spcBef>
                <a:spcPct val="10000"/>
              </a:spcBef>
            </a:pPr>
            <a:r>
              <a:rPr lang="zh-TW" altLang="en-US" sz="1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規劃設計</a:t>
            </a:r>
          </a:p>
        </p:txBody>
      </p:sp>
      <p:sp>
        <p:nvSpPr>
          <p:cNvPr id="83" name="五邊形 82"/>
          <p:cNvSpPr/>
          <p:nvPr/>
        </p:nvSpPr>
        <p:spPr>
          <a:xfrm>
            <a:off x="6096891" y="3984058"/>
            <a:ext cx="752462" cy="480789"/>
          </a:xfrm>
          <a:prstGeom prst="homePlat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873125" eaLnBrk="0" hangingPunct="0">
              <a:spcBef>
                <a:spcPct val="10000"/>
              </a:spcBef>
            </a:pPr>
            <a:r>
              <a:rPr lang="zh-TW" altLang="en-US" sz="1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採購製造</a:t>
            </a:r>
          </a:p>
        </p:txBody>
      </p:sp>
      <p:sp>
        <p:nvSpPr>
          <p:cNvPr id="85" name="五邊形 84"/>
          <p:cNvSpPr/>
          <p:nvPr/>
        </p:nvSpPr>
        <p:spPr>
          <a:xfrm>
            <a:off x="6902186" y="3984058"/>
            <a:ext cx="721233" cy="480789"/>
          </a:xfrm>
          <a:prstGeom prst="homePlat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873125" eaLnBrk="0" hangingPunct="0">
              <a:spcBef>
                <a:spcPct val="10000"/>
              </a:spcBef>
            </a:pPr>
            <a:r>
              <a:rPr lang="zh-TW" altLang="en-US" sz="1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工程監控</a:t>
            </a:r>
          </a:p>
        </p:txBody>
      </p:sp>
      <p:sp>
        <p:nvSpPr>
          <p:cNvPr id="86" name="五邊形 85"/>
          <p:cNvSpPr/>
          <p:nvPr/>
        </p:nvSpPr>
        <p:spPr>
          <a:xfrm>
            <a:off x="7676252" y="3984058"/>
            <a:ext cx="721233" cy="480789"/>
          </a:xfrm>
          <a:prstGeom prst="homePlat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873125" eaLnBrk="0" hangingPunct="0">
              <a:spcBef>
                <a:spcPct val="10000"/>
              </a:spcBef>
            </a:pPr>
            <a:r>
              <a:rPr lang="zh-TW" altLang="en-US" sz="1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試俥維運</a:t>
            </a:r>
          </a:p>
        </p:txBody>
      </p:sp>
      <p:sp>
        <p:nvSpPr>
          <p:cNvPr id="2059" name="矩形 2058"/>
          <p:cNvSpPr/>
          <p:nvPr/>
        </p:nvSpPr>
        <p:spPr>
          <a:xfrm>
            <a:off x="8694281" y="3114834"/>
            <a:ext cx="41422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b="1" dirty="0" smtClean="0">
                <a:solidFill>
                  <a:srgbClr val="C0504D">
                    <a:lumMod val="50000"/>
                  </a:srgbClr>
                </a:solidFill>
              </a:rPr>
              <a:t>整廠</a:t>
            </a:r>
            <a:r>
              <a:rPr lang="zh-TW" altLang="en-US" b="1" dirty="0" smtClean="0">
                <a:solidFill>
                  <a:srgbClr val="C0504D">
                    <a:lumMod val="50000"/>
                  </a:srgbClr>
                </a:solidFill>
              </a:rPr>
              <a:t>整</a:t>
            </a:r>
            <a:r>
              <a:rPr lang="zh-TW" altLang="en-US" b="1" dirty="0">
                <a:solidFill>
                  <a:srgbClr val="C0504D">
                    <a:lumMod val="50000"/>
                  </a:srgbClr>
                </a:solidFill>
              </a:rPr>
              <a:t>案</a:t>
            </a:r>
            <a:r>
              <a:rPr lang="zh-TW" altLang="zh-TW" b="1" dirty="0" smtClean="0">
                <a:solidFill>
                  <a:srgbClr val="C0504D">
                    <a:lumMod val="50000"/>
                  </a:srgbClr>
                </a:solidFill>
              </a:rPr>
              <a:t>輸出</a:t>
            </a:r>
            <a:endParaRPr lang="en-US" altLang="zh-TW" b="1" dirty="0" smtClean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51" name="標題 1"/>
          <p:cNvSpPr txBox="1">
            <a:spLocks/>
          </p:cNvSpPr>
          <p:nvPr/>
        </p:nvSpPr>
        <p:spPr bwMode="auto">
          <a:xfrm>
            <a:off x="2101799" y="44624"/>
            <a:ext cx="7006705" cy="634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lnSpc>
                <a:spcPts val="5000"/>
              </a:lnSpc>
              <a:defRPr/>
            </a:pPr>
            <a:r>
              <a:rPr lang="zh-TW" altLang="en-US" sz="36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  <a:cs typeface="+mn-cs"/>
              </a:rPr>
              <a:t>參</a:t>
            </a:r>
            <a:r>
              <a:rPr kumimoji="1" lang="zh-TW" altLang="en-US" sz="36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  <a:cs typeface="+mn-cs"/>
              </a:rPr>
              <a:t>、面臨之挑戰</a:t>
            </a:r>
            <a:endParaRPr lang="zh-TW" altLang="en-US" sz="3600" b="1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2" name="文字方塊 51"/>
          <p:cNvSpPr txBox="1"/>
          <p:nvPr/>
        </p:nvSpPr>
        <p:spPr>
          <a:xfrm>
            <a:off x="627487" y="792808"/>
            <a:ext cx="8640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defRPr>
            </a:lvl1pPr>
          </a:lstStyle>
          <a:p>
            <a:r>
              <a:rPr lang="zh-TW" altLang="en-US" sz="2800" dirty="0" smtClean="0">
                <a:solidFill>
                  <a:srgbClr val="FF0000"/>
                </a:solidFill>
              </a:rPr>
              <a:t>關鍵</a:t>
            </a:r>
            <a:r>
              <a:rPr lang="zh-TW" altLang="en-US" sz="2800" dirty="0">
                <a:solidFill>
                  <a:srgbClr val="FF0000"/>
                </a:solidFill>
              </a:rPr>
              <a:t>挑戰</a:t>
            </a:r>
            <a:r>
              <a:rPr lang="zh-TW" altLang="en-US" sz="2800" dirty="0" smtClean="0">
                <a:solidFill>
                  <a:srgbClr val="FF0000"/>
                </a:solidFill>
              </a:rPr>
              <a:t>分析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53" name="投影片編號版面配置區 2"/>
          <p:cNvSpPr txBox="1">
            <a:spLocks/>
          </p:cNvSpPr>
          <p:nvPr/>
        </p:nvSpPr>
        <p:spPr>
          <a:xfrm>
            <a:off x="7024688" y="6525344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088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"/>
          <p:cNvSpPr txBox="1">
            <a:spLocks/>
          </p:cNvSpPr>
          <p:nvPr/>
        </p:nvSpPr>
        <p:spPr bwMode="auto">
          <a:xfrm>
            <a:off x="1907703" y="267296"/>
            <a:ext cx="7006705" cy="634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lnSpc>
                <a:spcPts val="5000"/>
              </a:lnSpc>
              <a:defRPr/>
            </a:pPr>
            <a:r>
              <a:rPr lang="zh-TW" altLang="en-US" sz="36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  <a:cs typeface="+mn-cs"/>
              </a:rPr>
              <a:t>參</a:t>
            </a:r>
            <a:r>
              <a:rPr kumimoji="1" lang="zh-TW" altLang="en-US" sz="36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  <a:cs typeface="+mn-cs"/>
              </a:rPr>
              <a:t>、面臨之挑戰</a:t>
            </a:r>
            <a:endParaRPr kumimoji="1" lang="zh-TW" altLang="en-US" sz="3600" b="1" dirty="0">
              <a:solidFill>
                <a:srgbClr val="000099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104269" y="1438311"/>
            <a:ext cx="8928992" cy="4891363"/>
            <a:chOff x="107504" y="1539652"/>
            <a:chExt cx="8928992" cy="4891363"/>
          </a:xfrm>
        </p:grpSpPr>
        <p:grpSp>
          <p:nvGrpSpPr>
            <p:cNvPr id="5" name="群組 4"/>
            <p:cNvGrpSpPr/>
            <p:nvPr/>
          </p:nvGrpSpPr>
          <p:grpSpPr>
            <a:xfrm>
              <a:off x="107504" y="2862347"/>
              <a:ext cx="8928992" cy="3568668"/>
              <a:chOff x="179512" y="1556792"/>
              <a:chExt cx="8928992" cy="3568668"/>
            </a:xfrm>
          </p:grpSpPr>
          <p:sp>
            <p:nvSpPr>
              <p:cNvPr id="4" name="AutoShape 13"/>
              <p:cNvSpPr>
                <a:spLocks noChangeArrowheads="1"/>
              </p:cNvSpPr>
              <p:nvPr/>
            </p:nvSpPr>
            <p:spPr bwMode="auto">
              <a:xfrm>
                <a:off x="179513" y="1556792"/>
                <a:ext cx="1296028" cy="1219553"/>
              </a:xfrm>
              <a:prstGeom prst="rect">
                <a:avLst/>
              </a:prstGeom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2400" b="1" dirty="0" smtClean="0">
                    <a:solidFill>
                      <a:schemeClr val="bg1"/>
                    </a:solidFill>
                  </a:rPr>
                  <a:t>市場面</a:t>
                </a:r>
                <a:endParaRPr kumimoji="0" lang="en-US" altLang="zh-TW" sz="2400" b="1" dirty="0" smtClean="0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AutoShape 13"/>
              <p:cNvSpPr>
                <a:spLocks noChangeArrowheads="1"/>
              </p:cNvSpPr>
              <p:nvPr/>
            </p:nvSpPr>
            <p:spPr bwMode="auto">
              <a:xfrm>
                <a:off x="1547664" y="1565822"/>
                <a:ext cx="7560840" cy="428759"/>
              </a:xfrm>
              <a:prstGeom prst="homePlate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 w="19050" cap="flat" cmpd="sng" algn="ctr">
                <a:solidFill>
                  <a:srgbClr val="9BBB59"/>
                </a:solidFill>
                <a:prstDash val="solid"/>
              </a:ln>
              <a:effectLst/>
            </p:spPr>
            <p:txBody>
              <a:bodyPr lIns="72000" tIns="72000" rIns="72000" bIns="72000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9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2200" dirty="0" smtClean="0">
                    <a:cs typeface="Times New Roman" pitchFamily="18" charset="0"/>
                  </a:rPr>
                  <a:t>業者品牌知名度不足，國外市場能見度低</a:t>
                </a:r>
                <a:endParaRPr kumimoji="0" lang="zh-TW" altLang="en-US" sz="2200" dirty="0">
                  <a:cs typeface="Times New Roman" pitchFamily="18" charset="0"/>
                </a:endParaRPr>
              </a:p>
            </p:txBody>
          </p:sp>
          <p:sp>
            <p:nvSpPr>
              <p:cNvPr id="26" name="AutoShape 13"/>
              <p:cNvSpPr>
                <a:spLocks noChangeArrowheads="1"/>
              </p:cNvSpPr>
              <p:nvPr/>
            </p:nvSpPr>
            <p:spPr bwMode="auto">
              <a:xfrm>
                <a:off x="1547664" y="2066337"/>
                <a:ext cx="7560840" cy="630530"/>
              </a:xfrm>
              <a:prstGeom prst="homePlate">
                <a:avLst>
                  <a:gd name="adj" fmla="val 31185"/>
                </a:avLst>
              </a:prstGeom>
              <a:solidFill>
                <a:schemeClr val="accent3">
                  <a:lumMod val="20000"/>
                  <a:lumOff val="80000"/>
                </a:schemeClr>
              </a:solidFill>
              <a:ln w="19050" cap="flat" cmpd="sng" algn="ctr">
                <a:solidFill>
                  <a:srgbClr val="9BBB59"/>
                </a:solidFill>
                <a:prstDash val="solid"/>
              </a:ln>
              <a:effectLst/>
            </p:spPr>
            <p:txBody>
              <a:bodyPr lIns="72000" tIns="72000" rIns="72000" bIns="72000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9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2200" dirty="0" smtClean="0">
                    <a:cs typeface="Times New Roman" pitchFamily="18" charset="0"/>
                  </a:rPr>
                  <a:t>業者因不熟悉當地法規與產業環境，加上保護</a:t>
                </a:r>
                <a:r>
                  <a:rPr kumimoji="0" lang="zh-TW" altLang="en-US" sz="2200" dirty="0">
                    <a:cs typeface="Times New Roman" pitchFamily="18" charset="0"/>
                  </a:rPr>
                  <a:t>政策阻礙</a:t>
                </a:r>
                <a:r>
                  <a:rPr kumimoji="0" lang="zh-TW" altLang="en-US" sz="2200" dirty="0" smtClean="0">
                    <a:cs typeface="Times New Roman" pitchFamily="18" charset="0"/>
                  </a:rPr>
                  <a:t>，難取得國際資源與商機媒合機會</a:t>
                </a:r>
                <a:endParaRPr kumimoji="0" lang="en-US" altLang="zh-TW" sz="2200" dirty="0">
                  <a:cs typeface="Times New Roman" pitchFamily="18" charset="0"/>
                </a:endParaRPr>
              </a:p>
            </p:txBody>
          </p:sp>
          <p:sp>
            <p:nvSpPr>
              <p:cNvPr id="3" name="AutoShape 10"/>
              <p:cNvSpPr>
                <a:spLocks noChangeArrowheads="1"/>
              </p:cNvSpPr>
              <p:nvPr/>
            </p:nvSpPr>
            <p:spPr bwMode="auto">
              <a:xfrm>
                <a:off x="179512" y="2862347"/>
                <a:ext cx="1296028" cy="1451384"/>
              </a:xfrm>
              <a:prstGeom prst="rect">
                <a:avLst/>
              </a:prstGeom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5"/>
              </a:fillRef>
              <a:effectRef idx="1">
                <a:schemeClr val="accent5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2400" b="1" dirty="0">
                    <a:solidFill>
                      <a:schemeClr val="bg1"/>
                    </a:solidFill>
                  </a:rPr>
                  <a:t>產業</a:t>
                </a:r>
                <a:r>
                  <a:rPr kumimoji="0" lang="zh-TW" altLang="en-US" sz="2400" b="1" dirty="0" smtClean="0">
                    <a:solidFill>
                      <a:schemeClr val="bg1"/>
                    </a:solidFill>
                  </a:rPr>
                  <a:t>面</a:t>
                </a:r>
              </a:p>
            </p:txBody>
          </p:sp>
          <p:sp>
            <p:nvSpPr>
              <p:cNvPr id="28" name="AutoShape 13"/>
              <p:cNvSpPr>
                <a:spLocks noChangeArrowheads="1"/>
              </p:cNvSpPr>
              <p:nvPr/>
            </p:nvSpPr>
            <p:spPr bwMode="auto">
              <a:xfrm>
                <a:off x="1547664" y="2876615"/>
                <a:ext cx="7560840" cy="655749"/>
              </a:xfrm>
              <a:prstGeom prst="homePlate">
                <a:avLst>
                  <a:gd name="adj" fmla="val 35075"/>
                </a:avLst>
              </a:prstGeom>
              <a:solidFill>
                <a:schemeClr val="accent5">
                  <a:lumMod val="20000"/>
                  <a:lumOff val="80000"/>
                </a:schemeClr>
              </a:solidFill>
              <a:ln w="19050" cap="flat" cmpd="sng" algn="ctr">
                <a:solidFill>
                  <a:schemeClr val="accent5"/>
                </a:solidFill>
                <a:prstDash val="solid"/>
              </a:ln>
              <a:effectLst/>
            </p:spPr>
            <p:txBody>
              <a:bodyPr lIns="72000" tIns="72000" rIns="72000" bIns="72000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9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2200" dirty="0" smtClean="0">
                    <a:cs typeface="Times New Roman" pitchFamily="18" charset="0"/>
                  </a:rPr>
                  <a:t>系統</a:t>
                </a:r>
                <a:r>
                  <a:rPr kumimoji="0" lang="zh-TW" altLang="en-US" sz="2200" dirty="0">
                    <a:cs typeface="Times New Roman" pitchFamily="18" charset="0"/>
                  </a:rPr>
                  <a:t>整合業者多屬中小企業，缺乏具規模場域實證</a:t>
                </a:r>
                <a:r>
                  <a:rPr kumimoji="0" lang="zh-TW" altLang="en-US" sz="2200" dirty="0" smtClean="0">
                    <a:cs typeface="Times New Roman" pitchFamily="18" charset="0"/>
                  </a:rPr>
                  <a:t>經驗</a:t>
                </a:r>
                <a:endParaRPr kumimoji="0" lang="zh-TW" altLang="en-US" sz="2200" dirty="0">
                  <a:cs typeface="Times New Roman" pitchFamily="18" charset="0"/>
                </a:endParaRPr>
              </a:p>
            </p:txBody>
          </p:sp>
          <p:sp>
            <p:nvSpPr>
              <p:cNvPr id="30" name="AutoShape 13"/>
              <p:cNvSpPr>
                <a:spLocks noChangeArrowheads="1"/>
              </p:cNvSpPr>
              <p:nvPr/>
            </p:nvSpPr>
            <p:spPr bwMode="auto">
              <a:xfrm>
                <a:off x="1547664" y="3590558"/>
                <a:ext cx="7560840" cy="630530"/>
              </a:xfrm>
              <a:prstGeom prst="homePlate">
                <a:avLst>
                  <a:gd name="adj" fmla="val 36829"/>
                </a:avLst>
              </a:prstGeom>
              <a:solidFill>
                <a:schemeClr val="accent5">
                  <a:lumMod val="20000"/>
                  <a:lumOff val="80000"/>
                </a:schemeClr>
              </a:solidFill>
              <a:ln w="19050" cap="flat" cmpd="sng" algn="ctr">
                <a:solidFill>
                  <a:schemeClr val="accent5"/>
                </a:solidFill>
                <a:prstDash val="solid"/>
              </a:ln>
              <a:effectLst/>
            </p:spPr>
            <p:txBody>
              <a:bodyPr lIns="72000" tIns="72000" rIns="72000" bIns="72000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9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2200" dirty="0" smtClean="0">
                    <a:cs typeface="Times New Roman" pitchFamily="18" charset="0"/>
                  </a:rPr>
                  <a:t>政府</a:t>
                </a:r>
                <a:r>
                  <a:rPr kumimoji="0" lang="zh-TW" altLang="en-US" sz="2200" dirty="0">
                    <a:cs typeface="Times New Roman" pitchFamily="18" charset="0"/>
                  </a:rPr>
                  <a:t>採購鮮少考量國產化</a:t>
                </a:r>
                <a:r>
                  <a:rPr kumimoji="0" lang="zh-TW" altLang="en-US" sz="2200" dirty="0" smtClean="0">
                    <a:cs typeface="Times New Roman" pitchFamily="18" charset="0"/>
                  </a:rPr>
                  <a:t>鼓勵，業者</a:t>
                </a:r>
                <a:r>
                  <a:rPr kumimoji="0" lang="zh-TW" altLang="en-US" sz="2200" dirty="0">
                    <a:cs typeface="Times New Roman" pitchFamily="18" charset="0"/>
                  </a:rPr>
                  <a:t>難</a:t>
                </a:r>
                <a:r>
                  <a:rPr kumimoji="0" lang="zh-TW" altLang="en-US" sz="2200" dirty="0" smtClean="0">
                    <a:cs typeface="Times New Roman" pitchFamily="18" charset="0"/>
                  </a:rPr>
                  <a:t>累積實證</a:t>
                </a:r>
                <a:r>
                  <a:rPr kumimoji="0" lang="zh-TW" altLang="en-US" sz="2200" dirty="0">
                    <a:cs typeface="Times New Roman" pitchFamily="18" charset="0"/>
                  </a:rPr>
                  <a:t>案例與服務經驗</a:t>
                </a:r>
              </a:p>
            </p:txBody>
          </p:sp>
          <p:sp>
            <p:nvSpPr>
              <p:cNvPr id="32" name="AutoShape 10"/>
              <p:cNvSpPr>
                <a:spLocks noChangeArrowheads="1"/>
              </p:cNvSpPr>
              <p:nvPr/>
            </p:nvSpPr>
            <p:spPr bwMode="auto">
              <a:xfrm>
                <a:off x="179513" y="4354013"/>
                <a:ext cx="1296028" cy="771447"/>
              </a:xfrm>
              <a:prstGeom prst="rect">
                <a:avLst/>
              </a:prstGeom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2400" b="1" dirty="0">
                    <a:solidFill>
                      <a:schemeClr val="bg1"/>
                    </a:solidFill>
                  </a:rPr>
                  <a:t>人才面</a:t>
                </a:r>
              </a:p>
            </p:txBody>
          </p:sp>
          <p:sp>
            <p:nvSpPr>
              <p:cNvPr id="33" name="AutoShape 13"/>
              <p:cNvSpPr>
                <a:spLocks noChangeArrowheads="1"/>
              </p:cNvSpPr>
              <p:nvPr/>
            </p:nvSpPr>
            <p:spPr bwMode="auto">
              <a:xfrm>
                <a:off x="1547664" y="4370771"/>
                <a:ext cx="7560840" cy="714413"/>
              </a:xfrm>
              <a:prstGeom prst="homePlate">
                <a:avLst>
                  <a:gd name="adj" fmla="val 31004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 w="19050" cap="flat" cmpd="sng" algn="ctr">
                <a:solidFill>
                  <a:schemeClr val="accent6"/>
                </a:solidFill>
                <a:prstDash val="solid"/>
              </a:ln>
              <a:effectLst/>
            </p:spPr>
            <p:txBody>
              <a:bodyPr lIns="72000" tIns="72000" rIns="72000" bIns="72000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defRPr>
                </a:lvl9pPr>
              </a:lstStyle>
              <a:p>
                <a:r>
                  <a:rPr kumimoji="0" lang="zh-TW" altLang="en-US" sz="2200" dirty="0">
                    <a:cs typeface="Times New Roman" pitchFamily="18" charset="0"/>
                  </a:rPr>
                  <a:t>缺乏具國際市場</a:t>
                </a:r>
                <a:r>
                  <a:rPr kumimoji="0" lang="zh-TW" altLang="en-US" sz="2200" dirty="0" smtClean="0">
                    <a:cs typeface="Times New Roman" pitchFamily="18" charset="0"/>
                  </a:rPr>
                  <a:t>經驗跨</a:t>
                </a:r>
                <a:r>
                  <a:rPr kumimoji="0" lang="zh-TW" altLang="en-US" sz="2200" dirty="0">
                    <a:cs typeface="Times New Roman" pitchFamily="18" charset="0"/>
                  </a:rPr>
                  <a:t>領域人才</a:t>
                </a:r>
                <a:endParaRPr kumimoji="0" lang="en-US" altLang="zh-TW" sz="2200" dirty="0">
                  <a:cs typeface="Times New Roman" pitchFamily="18" charset="0"/>
                </a:endParaRPr>
              </a:p>
              <a:p>
                <a:r>
                  <a:rPr kumimoji="0" lang="zh-TW" altLang="en-US" sz="2200" dirty="0">
                    <a:cs typeface="Times New Roman" pitchFamily="18" charset="0"/>
                  </a:rPr>
                  <a:t>缺乏國際標案備案人才</a:t>
                </a:r>
                <a:endParaRPr kumimoji="0" lang="en-US" altLang="zh-TW" sz="2200" dirty="0">
                  <a:cs typeface="Times New Roman" pitchFamily="18" charset="0"/>
                </a:endParaRPr>
              </a:p>
            </p:txBody>
          </p:sp>
        </p:grpSp>
        <p:sp>
          <p:nvSpPr>
            <p:cNvPr id="15" name="AutoShape 10"/>
            <p:cNvSpPr>
              <a:spLocks noChangeArrowheads="1"/>
            </p:cNvSpPr>
            <p:nvPr/>
          </p:nvSpPr>
          <p:spPr bwMode="auto">
            <a:xfrm>
              <a:off x="107505" y="1539652"/>
              <a:ext cx="1296028" cy="1221292"/>
            </a:xfrm>
            <a:prstGeom prst="rect">
              <a:avLst/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chemeClr val="bg1"/>
                  </a:solidFill>
                </a:rPr>
                <a:t>金融面</a:t>
              </a:r>
            </a:p>
          </p:txBody>
        </p:sp>
        <p:sp>
          <p:nvSpPr>
            <p:cNvPr id="16" name="AutoShape 13"/>
            <p:cNvSpPr>
              <a:spLocks noChangeArrowheads="1"/>
            </p:cNvSpPr>
            <p:nvPr/>
          </p:nvSpPr>
          <p:spPr bwMode="auto">
            <a:xfrm>
              <a:off x="1475656" y="1611660"/>
              <a:ext cx="7560840" cy="655749"/>
            </a:xfrm>
            <a:prstGeom prst="homePlate">
              <a:avLst>
                <a:gd name="adj" fmla="val 29647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1905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lIns="72000" tIns="72000" rIns="72000" bIns="72000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200" dirty="0" smtClean="0">
                  <a:cs typeface="Times New Roman" pitchFamily="18" charset="0"/>
                </a:rPr>
                <a:t>大型</a:t>
              </a:r>
              <a:r>
                <a:rPr kumimoji="0" lang="en-US" altLang="zh-TW" sz="2200" dirty="0">
                  <a:cs typeface="Times New Roman" pitchFamily="18" charset="0"/>
                </a:rPr>
                <a:t>/</a:t>
              </a:r>
              <a:r>
                <a:rPr kumimoji="0" lang="zh-TW" altLang="en-US" sz="2200" dirty="0">
                  <a:cs typeface="Times New Roman" pitchFamily="18" charset="0"/>
                </a:rPr>
                <a:t>長期建</a:t>
              </a:r>
              <a:r>
                <a:rPr kumimoji="0" lang="zh-TW" altLang="en-US" sz="2200" dirty="0" smtClean="0">
                  <a:cs typeface="Times New Roman" pitchFamily="18" charset="0"/>
                </a:rPr>
                <a:t>案資金需求龐大</a:t>
              </a:r>
              <a:r>
                <a:rPr kumimoji="0" lang="zh-TW" altLang="en-US" sz="2200" dirty="0" smtClean="0">
                  <a:latin typeface="新細明體"/>
                  <a:ea typeface="新細明體"/>
                  <a:cs typeface="Times New Roman" pitchFamily="18" charset="0"/>
                </a:rPr>
                <a:t>、</a:t>
              </a:r>
              <a:r>
                <a:rPr kumimoji="0" lang="zh-TW" altLang="en-US" sz="2200" dirty="0" smtClean="0">
                  <a:cs typeface="Times New Roman" pitchFamily="18" charset="0"/>
                </a:rPr>
                <a:t>不確定</a:t>
              </a:r>
              <a:r>
                <a:rPr kumimoji="0" lang="zh-TW" altLang="en-US" sz="2200" dirty="0">
                  <a:cs typeface="Times New Roman" pitchFamily="18" charset="0"/>
                </a:rPr>
                <a:t>風險</a:t>
              </a:r>
              <a:r>
                <a:rPr kumimoji="0" lang="zh-TW" altLang="en-US" sz="2200" dirty="0" smtClean="0">
                  <a:cs typeface="Times New Roman" pitchFamily="18" charset="0"/>
                </a:rPr>
                <a:t>高</a:t>
              </a:r>
              <a:r>
                <a:rPr kumimoji="0" lang="en-US" altLang="zh-TW" sz="2200" dirty="0" smtClean="0">
                  <a:cs typeface="Times New Roman" pitchFamily="18" charset="0"/>
                </a:rPr>
                <a:t/>
              </a:r>
              <a:br>
                <a:rPr kumimoji="0" lang="en-US" altLang="zh-TW" sz="2200" dirty="0" smtClean="0">
                  <a:cs typeface="Times New Roman" pitchFamily="18" charset="0"/>
                </a:rPr>
              </a:br>
              <a:r>
                <a:rPr kumimoji="0" lang="zh-TW" altLang="en-US" sz="2200" dirty="0" smtClean="0">
                  <a:cs typeface="Times New Roman" pitchFamily="18" charset="0"/>
                </a:rPr>
                <a:t>部分金融機構對海外融資運作</a:t>
              </a:r>
              <a:r>
                <a:rPr kumimoji="0" lang="zh-TW" altLang="en-US" sz="2200" dirty="0">
                  <a:cs typeface="Times New Roman" pitchFamily="18" charset="0"/>
                </a:rPr>
                <a:t>不熟悉</a:t>
              </a:r>
              <a:r>
                <a:rPr kumimoji="0" lang="zh-TW" altLang="en-US" sz="2200" dirty="0" smtClean="0">
                  <a:cs typeface="Times New Roman" pitchFamily="18" charset="0"/>
                </a:rPr>
                <a:t>，輸銀貸放能量受限</a:t>
              </a:r>
              <a:endParaRPr kumimoji="0" lang="zh-TW" altLang="en-US" sz="2200" dirty="0">
                <a:cs typeface="Times New Roman" pitchFamily="18" charset="0"/>
              </a:endParaRPr>
            </a:p>
          </p:txBody>
        </p:sp>
        <p:sp>
          <p:nvSpPr>
            <p:cNvPr id="17" name="AutoShape 13"/>
            <p:cNvSpPr>
              <a:spLocks noChangeArrowheads="1"/>
            </p:cNvSpPr>
            <p:nvPr/>
          </p:nvSpPr>
          <p:spPr bwMode="auto">
            <a:xfrm>
              <a:off x="1475656" y="2348880"/>
              <a:ext cx="7560840" cy="414908"/>
            </a:xfrm>
            <a:prstGeom prst="homePlate">
              <a:avLst>
                <a:gd name="adj" fmla="val 31185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1905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lIns="72000" tIns="72000" rIns="72000" bIns="72000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200" dirty="0">
                  <a:cs typeface="Times New Roman" pitchFamily="18" charset="0"/>
                </a:rPr>
                <a:t>受限銀行法</a:t>
              </a:r>
              <a:r>
                <a:rPr kumimoji="0" lang="en-US" altLang="zh-TW" sz="2200" dirty="0">
                  <a:cs typeface="Times New Roman" pitchFamily="18" charset="0"/>
                </a:rPr>
                <a:t>33-3</a:t>
              </a:r>
              <a:r>
                <a:rPr kumimoji="0" lang="zh-TW" altLang="en-US" sz="2200" dirty="0">
                  <a:cs typeface="Times New Roman" pitchFamily="18" charset="0"/>
                </a:rPr>
                <a:t>規定，無法滿足輸出業者對融資需求之額度</a:t>
              </a:r>
            </a:p>
          </p:txBody>
        </p:sp>
      </p:grpSp>
      <p:sp>
        <p:nvSpPr>
          <p:cNvPr id="21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601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 idx="4294967295"/>
          </p:nvPr>
        </p:nvSpPr>
        <p:spPr>
          <a:xfrm>
            <a:off x="539552" y="31170"/>
            <a:ext cx="8712968" cy="733534"/>
          </a:xfr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ts val="5000"/>
              </a:lnSpc>
              <a:buFont typeface="Arial" pitchFamily="34" charset="0"/>
              <a:buNone/>
            </a:pPr>
            <a:r>
              <a:rPr lang="zh-TW" altLang="en-US" sz="36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肆、</a:t>
            </a:r>
            <a:r>
              <a:rPr lang="zh-TW" altLang="en-US" sz="36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規劃方向與</a:t>
            </a:r>
            <a:r>
              <a:rPr lang="zh-TW" altLang="en-US" sz="36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作法</a:t>
            </a:r>
            <a:endParaRPr kumimoji="1" lang="zh-TW" altLang="en-US" sz="3600" b="1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83568" y="945639"/>
            <a:ext cx="766738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/>
                <a:ea typeface="標楷體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短期作法</a:t>
            </a:r>
            <a:r>
              <a:rPr lang="en-US" altLang="zh-TW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pPr marL="358775" indent="-358775">
              <a:buFont typeface="Wingdings" panose="05000000000000000000" pitchFamily="2" charset="2"/>
              <a:buChar char="n"/>
              <a:defRPr/>
            </a:pP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盤點國內已成功整廠輸出</a:t>
            </a:r>
            <a:r>
              <a:rPr lang="en-US" altLang="zh-TW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系統整合等解決方案</a:t>
            </a:r>
            <a:r>
              <a:rPr lang="zh-TW" altLang="zh-TW" sz="2800" dirty="0">
                <a:ea typeface="標楷體" pitchFamily="65" charset="-120"/>
                <a:cs typeface="Arial" charset="0"/>
              </a:rPr>
              <a:t>。</a:t>
            </a:r>
            <a:endParaRPr lang="en-US" altLang="zh-TW" sz="28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8775" indent="-358775">
              <a:buFont typeface="Wingdings" panose="05000000000000000000" pitchFamily="2" charset="2"/>
              <a:buChar char="n"/>
              <a:defRPr/>
            </a:pPr>
            <a:r>
              <a:rPr lang="zh-TW" altLang="zh-TW" sz="2800" dirty="0" smtClean="0">
                <a:ea typeface="標楷體" pitchFamily="65" charset="-120"/>
                <a:cs typeface="Arial" charset="0"/>
              </a:rPr>
              <a:t>製作</a:t>
            </a:r>
            <a:r>
              <a:rPr lang="zh-TW" altLang="zh-TW" sz="2800" dirty="0">
                <a:ea typeface="標楷體" pitchFamily="65" charset="-120"/>
                <a:cs typeface="Arial" charset="0"/>
              </a:rPr>
              <a:t>套裝式推廣案例，透過駐外經貿及外交單位推廣，並積極舉辦或參與海內外相關商機會議</a:t>
            </a:r>
            <a:r>
              <a:rPr lang="zh-TW" altLang="zh-TW" sz="2800" dirty="0" smtClean="0">
                <a:ea typeface="標楷體" pitchFamily="65" charset="-120"/>
                <a:cs typeface="Arial" charset="0"/>
              </a:rPr>
              <a:t>。</a:t>
            </a:r>
            <a:endParaRPr lang="en-US" altLang="zh-TW" sz="2800" dirty="0" smtClean="0">
              <a:ea typeface="標楷體" pitchFamily="65" charset="-120"/>
              <a:cs typeface="Arial" charset="0"/>
            </a:endParaRPr>
          </a:p>
          <a:p>
            <a:pPr marL="358775" indent="-358775">
              <a:buFont typeface="Wingdings" panose="05000000000000000000" pitchFamily="2" charset="2"/>
              <a:buChar char="n"/>
              <a:defRPr/>
            </a:pPr>
            <a:r>
              <a:rPr lang="zh-TW" altLang="en-US" sz="2800" dirty="0" smtClean="0">
                <a:ea typeface="標楷體" pitchFamily="65" charset="-120"/>
                <a:cs typeface="Arial" charset="0"/>
              </a:rPr>
              <a:t>成立推動平台與網站</a:t>
            </a:r>
            <a:r>
              <a:rPr lang="zh-TW" altLang="zh-TW" sz="2800" dirty="0" smtClean="0">
                <a:ea typeface="標楷體" pitchFamily="65" charset="-120"/>
                <a:cs typeface="Arial" charset="0"/>
              </a:rPr>
              <a:t>，</a:t>
            </a:r>
            <a:r>
              <a:rPr lang="zh-TW" altLang="en-US" sz="2800" dirty="0" smtClean="0">
                <a:ea typeface="標楷體" pitchFamily="65" charset="-120"/>
                <a:cs typeface="Arial" charset="0"/>
              </a:rPr>
              <a:t>作為各單位資源整合及擴散之中介</a:t>
            </a:r>
            <a:r>
              <a:rPr lang="zh-TW" altLang="zh-TW" sz="2800" dirty="0">
                <a:ea typeface="標楷體" pitchFamily="65" charset="-120"/>
                <a:cs typeface="Arial" charset="0"/>
              </a:rPr>
              <a:t>。</a:t>
            </a:r>
            <a:endParaRPr lang="en-US" altLang="zh-TW" sz="2800" dirty="0" smtClean="0">
              <a:ea typeface="標楷體" pitchFamily="65" charset="-120"/>
              <a:cs typeface="Arial" charset="0"/>
            </a:endParaRPr>
          </a:p>
          <a:p>
            <a:pPr marL="358775" indent="-358775">
              <a:buFont typeface="Wingdings" panose="05000000000000000000" pitchFamily="2" charset="2"/>
              <a:buChar char="n"/>
              <a:defRPr/>
            </a:pPr>
            <a:r>
              <a:rPr lang="zh-TW" altLang="zh-TW" sz="2800" dirty="0" smtClean="0">
                <a:ea typeface="標楷體" pitchFamily="65" charset="-120"/>
                <a:cs typeface="Arial" charset="0"/>
              </a:rPr>
              <a:t>建立海外</a:t>
            </a:r>
            <a:r>
              <a:rPr lang="zh-TW" altLang="zh-TW" sz="2800" dirty="0">
                <a:ea typeface="標楷體" pitchFamily="65" charset="-120"/>
                <a:cs typeface="Arial" charset="0"/>
              </a:rPr>
              <a:t>投融資</a:t>
            </a:r>
            <a:r>
              <a:rPr lang="zh-TW" altLang="zh-TW" sz="2800" dirty="0" smtClean="0">
                <a:ea typeface="標楷體" pitchFamily="65" charset="-120"/>
                <a:cs typeface="Arial" charset="0"/>
              </a:rPr>
              <a:t>協助</a:t>
            </a:r>
            <a:r>
              <a:rPr lang="zh-TW" altLang="en-US" sz="2800" dirty="0" smtClean="0">
                <a:ea typeface="標楷體" pitchFamily="65" charset="-120"/>
                <a:cs typeface="Arial" charset="0"/>
              </a:rPr>
              <a:t>平台</a:t>
            </a:r>
            <a:r>
              <a:rPr lang="zh-TW" altLang="zh-TW" sz="2800" dirty="0" smtClean="0">
                <a:ea typeface="標楷體" pitchFamily="65" charset="-120"/>
                <a:cs typeface="Arial" charset="0"/>
              </a:rPr>
              <a:t>，</a:t>
            </a:r>
            <a:r>
              <a:rPr lang="zh-TW" altLang="zh-TW" sz="2800" dirty="0">
                <a:ea typeface="標楷體" pitchFamily="65" charset="-120"/>
                <a:cs typeface="Arial" charset="0"/>
              </a:rPr>
              <a:t>鼓勵本土銀行積極</a:t>
            </a:r>
            <a:r>
              <a:rPr lang="zh-TW" altLang="zh-TW" sz="2800" dirty="0" smtClean="0">
                <a:ea typeface="標楷體" pitchFamily="65" charset="-120"/>
                <a:cs typeface="Arial" charset="0"/>
              </a:rPr>
              <a:t>協助企業</a:t>
            </a:r>
            <a:r>
              <a:rPr lang="zh-TW" altLang="zh-TW" sz="2800" dirty="0">
                <a:ea typeface="標楷體" pitchFamily="65" charset="-120"/>
                <a:cs typeface="Arial" charset="0"/>
              </a:rPr>
              <a:t>海外專案融貸，並進而擴展在地金融</a:t>
            </a:r>
            <a:r>
              <a:rPr lang="zh-TW" altLang="zh-TW" sz="2800" dirty="0" smtClean="0">
                <a:ea typeface="標楷體" pitchFamily="65" charset="-120"/>
                <a:cs typeface="Arial" charset="0"/>
              </a:rPr>
              <a:t>服務</a:t>
            </a:r>
            <a:endParaRPr lang="en-US" altLang="zh-TW" sz="2800" dirty="0" smtClean="0">
              <a:ea typeface="標楷體" pitchFamily="65" charset="-120"/>
              <a:cs typeface="Arial" charset="0"/>
            </a:endParaRPr>
          </a:p>
        </p:txBody>
      </p:sp>
      <p:sp>
        <p:nvSpPr>
          <p:cNvPr id="8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11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4557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圖片 112" descr="未命名-1.pn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157192"/>
            <a:ext cx="819551" cy="1531368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  <p:pic>
        <p:nvPicPr>
          <p:cNvPr id="90" name="Picture 87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683" y="5157192"/>
            <a:ext cx="1946781" cy="1224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" name="圖案 94"/>
          <p:cNvSpPr/>
          <p:nvPr/>
        </p:nvSpPr>
        <p:spPr>
          <a:xfrm rot="20792697" flipV="1">
            <a:off x="613527" y="5296579"/>
            <a:ext cx="6836826" cy="1745179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8" name="群組 27"/>
          <p:cNvGrpSpPr/>
          <p:nvPr/>
        </p:nvGrpSpPr>
        <p:grpSpPr>
          <a:xfrm>
            <a:off x="1187624" y="1721416"/>
            <a:ext cx="7344816" cy="2787704"/>
            <a:chOff x="395536" y="1706769"/>
            <a:chExt cx="7221658" cy="4435426"/>
          </a:xfrm>
        </p:grpSpPr>
        <p:sp>
          <p:nvSpPr>
            <p:cNvPr id="31" name="圓角矩形 30"/>
            <p:cNvSpPr/>
            <p:nvPr/>
          </p:nvSpPr>
          <p:spPr>
            <a:xfrm>
              <a:off x="5724128" y="1867691"/>
              <a:ext cx="1893066" cy="74370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kern="0" dirty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美洲外館</a:t>
              </a:r>
            </a:p>
          </p:txBody>
        </p:sp>
        <p:sp>
          <p:nvSpPr>
            <p:cNvPr id="32" name="圓角矩形 31"/>
            <p:cNvSpPr/>
            <p:nvPr/>
          </p:nvSpPr>
          <p:spPr>
            <a:xfrm>
              <a:off x="5724128" y="2949563"/>
              <a:ext cx="1893066" cy="74370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kern="0" dirty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亞洲外館</a:t>
              </a:r>
              <a:endParaRPr kumimoji="0" lang="en-US" altLang="zh-TW" sz="2000" b="1" kern="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3" name="圓角矩形 32"/>
            <p:cNvSpPr/>
            <p:nvPr/>
          </p:nvSpPr>
          <p:spPr>
            <a:xfrm>
              <a:off x="5724128" y="4031436"/>
              <a:ext cx="1893066" cy="74370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kern="0" dirty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非洲外館</a:t>
              </a:r>
              <a:endParaRPr kumimoji="0" lang="en-US" altLang="zh-TW" sz="2000" b="1" kern="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4" name="圓角矩形 33"/>
            <p:cNvSpPr/>
            <p:nvPr/>
          </p:nvSpPr>
          <p:spPr>
            <a:xfrm>
              <a:off x="5724128" y="5113308"/>
              <a:ext cx="1893066" cy="74370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kern="0" dirty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歐洲外館</a:t>
              </a:r>
              <a:endParaRPr kumimoji="0" lang="en-US" altLang="zh-TW" sz="2000" b="1" kern="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cxnSp>
          <p:nvCxnSpPr>
            <p:cNvPr id="35" name="肘形接點 34"/>
            <p:cNvCxnSpPr>
              <a:stCxn id="31" idx="1"/>
              <a:endCxn id="2" idx="3"/>
            </p:cNvCxnSpPr>
            <p:nvPr/>
          </p:nvCxnSpPr>
          <p:spPr>
            <a:xfrm rot="10800000" flipV="1">
              <a:off x="5127204" y="2239544"/>
              <a:ext cx="596925" cy="1684938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595959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肘形接點 36"/>
            <p:cNvCxnSpPr>
              <a:stCxn id="32" idx="1"/>
              <a:endCxn id="2" idx="3"/>
            </p:cNvCxnSpPr>
            <p:nvPr/>
          </p:nvCxnSpPr>
          <p:spPr>
            <a:xfrm rot="10800000" flipV="1">
              <a:off x="5127204" y="3321416"/>
              <a:ext cx="596925" cy="603066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595959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肘形接點 39"/>
            <p:cNvCxnSpPr>
              <a:stCxn id="33" idx="1"/>
              <a:endCxn id="2" idx="3"/>
            </p:cNvCxnSpPr>
            <p:nvPr/>
          </p:nvCxnSpPr>
          <p:spPr>
            <a:xfrm rot="10800000">
              <a:off x="5127204" y="3924484"/>
              <a:ext cx="596925" cy="478808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595959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肘形接點 42"/>
            <p:cNvCxnSpPr>
              <a:stCxn id="34" idx="1"/>
              <a:endCxn id="2" idx="3"/>
            </p:cNvCxnSpPr>
            <p:nvPr/>
          </p:nvCxnSpPr>
          <p:spPr>
            <a:xfrm rot="10800000">
              <a:off x="5127204" y="3924484"/>
              <a:ext cx="596925" cy="1560680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595959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群組 43"/>
            <p:cNvGrpSpPr/>
            <p:nvPr/>
          </p:nvGrpSpPr>
          <p:grpSpPr>
            <a:xfrm>
              <a:off x="2424047" y="1706769"/>
              <a:ext cx="2703156" cy="4435426"/>
              <a:chOff x="3275856" y="2064206"/>
              <a:chExt cx="2878696" cy="4723458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3275856" y="2064206"/>
                <a:ext cx="2878696" cy="4723458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39600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142240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400" b="1" kern="0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系統</a:t>
                </a:r>
                <a:r>
                  <a:rPr kumimoji="0" lang="zh-TW" altLang="en-US" sz="2400" b="1" kern="0" dirty="0" smtClean="0">
                    <a:solidFill>
                      <a:prstClr val="white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整合</a:t>
                </a:r>
                <a:r>
                  <a:rPr kumimoji="0" lang="en-US" altLang="zh-TW" sz="2400" b="1" kern="0" dirty="0" smtClean="0">
                    <a:solidFill>
                      <a:prstClr val="white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/>
                </a:r>
                <a:br>
                  <a:rPr kumimoji="0" lang="en-US" altLang="zh-TW" sz="2400" b="1" kern="0" dirty="0" smtClean="0">
                    <a:solidFill>
                      <a:prstClr val="white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</a:br>
                <a:r>
                  <a:rPr kumimoji="0" lang="zh-TW" altLang="en-US" sz="2400" b="1" kern="0" dirty="0" smtClean="0">
                    <a:solidFill>
                      <a:prstClr val="white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推動</a:t>
                </a:r>
                <a:r>
                  <a:rPr kumimoji="0" lang="zh-TW" altLang="en-US" sz="2400" b="1" kern="0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平台</a:t>
                </a:r>
                <a:endParaRPr kumimoji="0" lang="en-US" altLang="zh-TW" sz="2400" b="1" kern="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marL="0" marR="0" lvl="0" indent="0" algn="ctr" defTabSz="142240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zh-TW" sz="2000" kern="0" dirty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42" name="群組 41"/>
              <p:cNvGrpSpPr/>
              <p:nvPr/>
            </p:nvGrpSpPr>
            <p:grpSpPr>
              <a:xfrm>
                <a:off x="3482761" y="4013632"/>
                <a:ext cx="2520000" cy="2676924"/>
                <a:chOff x="3482761" y="4013632"/>
                <a:chExt cx="2520000" cy="2676924"/>
              </a:xfrm>
            </p:grpSpPr>
            <p:grpSp>
              <p:nvGrpSpPr>
                <p:cNvPr id="29" name="群組 28"/>
                <p:cNvGrpSpPr/>
                <p:nvPr/>
              </p:nvGrpSpPr>
              <p:grpSpPr>
                <a:xfrm>
                  <a:off x="3482761" y="4013632"/>
                  <a:ext cx="2520000" cy="496899"/>
                  <a:chOff x="3482761" y="4013632"/>
                  <a:chExt cx="2520000" cy="496899"/>
                </a:xfrm>
              </p:grpSpPr>
              <p:sp>
                <p:nvSpPr>
                  <p:cNvPr id="1038" name="矩形 1037"/>
                  <p:cNvSpPr/>
                  <p:nvPr/>
                </p:nvSpPr>
                <p:spPr>
                  <a:xfrm>
                    <a:off x="3482761" y="4013632"/>
                    <a:ext cx="2520000" cy="443536"/>
                  </a:xfrm>
                  <a:prstGeom prst="rect">
                    <a:avLst/>
                  </a:prstGeom>
                  <a:solidFill>
                    <a:schemeClr val="accent1">
                      <a:lumMod val="40000"/>
                      <a:lumOff val="60000"/>
                    </a:schemeClr>
                  </a:solidFill>
                </p:spPr>
                <p:txBody>
                  <a:bodyPr wrap="square" lIns="36000" tIns="36000" rIns="36000" bIns="36000" anchor="b" anchorCtr="0">
                    <a:noAutofit/>
                  </a:bodyPr>
                  <a:lstStyle/>
                  <a:p>
                    <a:pPr marL="363538"/>
                    <a:r>
                      <a:rPr lang="zh-TW" altLang="en-US" sz="1600" b="1" dirty="0" smtClean="0">
                        <a:ln w="12700">
                          <a:noFill/>
                          <a:prstDash val="solid"/>
                        </a:ln>
                        <a:solidFill>
                          <a:srgbClr val="1F170B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優質案例蒐集</a:t>
                    </a:r>
                    <a:endParaRPr lang="zh-TW" altLang="en-US" sz="1600" b="1" dirty="0">
                      <a:ln w="12700">
                        <a:noFill/>
                        <a:prstDash val="solid"/>
                      </a:ln>
                      <a:solidFill>
                        <a:srgbClr val="1F170B"/>
                      </a:solidFill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37" name="矩形 1036"/>
                  <p:cNvSpPr/>
                  <p:nvPr/>
                </p:nvSpPr>
                <p:spPr>
                  <a:xfrm>
                    <a:off x="3495674" y="4055399"/>
                    <a:ext cx="294998" cy="455132"/>
                  </a:xfrm>
                  <a:prstGeom prst="rect">
                    <a:avLst/>
                  </a:prstGeom>
                  <a:noFill/>
                </p:spPr>
                <p:txBody>
                  <a:bodyPr wrap="none" lIns="91440" tIns="45720" rIns="91440" bIns="45720">
                    <a:spAutoFit/>
                  </a:bodyPr>
                  <a:lstStyle/>
                  <a:p>
                    <a:pPr algn="ctr"/>
                    <a:r>
                      <a:rPr lang="en-US" altLang="zh-TW" sz="1600" cap="none" spc="0" dirty="0" smtClean="0">
                        <a:ln w="12700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1</a:t>
                    </a:r>
                    <a:endParaRPr lang="en-US" altLang="zh-TW" sz="1600" dirty="0" smtClean="0">
                      <a:ln w="12700">
                        <a:noFill/>
                        <a:prstDash val="solid"/>
                      </a:ln>
                      <a:solidFill>
                        <a:schemeClr val="bg1"/>
                      </a:solidFill>
                      <a:effectLst/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endParaRPr>
                  </a:p>
                </p:txBody>
              </p:sp>
            </p:grpSp>
            <p:grpSp>
              <p:nvGrpSpPr>
                <p:cNvPr id="30" name="群組 29"/>
                <p:cNvGrpSpPr/>
                <p:nvPr/>
              </p:nvGrpSpPr>
              <p:grpSpPr>
                <a:xfrm>
                  <a:off x="3482761" y="4558638"/>
                  <a:ext cx="2520000" cy="496899"/>
                  <a:chOff x="3482761" y="4558638"/>
                  <a:chExt cx="2520000" cy="496899"/>
                </a:xfrm>
              </p:grpSpPr>
              <p:sp>
                <p:nvSpPr>
                  <p:cNvPr id="91" name="矩形 90"/>
                  <p:cNvSpPr/>
                  <p:nvPr/>
                </p:nvSpPr>
                <p:spPr>
                  <a:xfrm>
                    <a:off x="3482761" y="4558638"/>
                    <a:ext cx="2520000" cy="443536"/>
                  </a:xfrm>
                  <a:prstGeom prst="rect">
                    <a:avLst/>
                  </a:prstGeom>
                  <a:solidFill>
                    <a:schemeClr val="accent1">
                      <a:lumMod val="40000"/>
                      <a:lumOff val="60000"/>
                    </a:schemeClr>
                  </a:solidFill>
                </p:spPr>
                <p:txBody>
                  <a:bodyPr wrap="square" lIns="36000" tIns="36000" rIns="36000" bIns="36000" anchor="b" anchorCtr="0">
                    <a:noAutofit/>
                  </a:bodyPr>
                  <a:lstStyle/>
                  <a:p>
                    <a:pPr marL="363538"/>
                    <a:r>
                      <a:rPr lang="zh-TW" altLang="en-US" sz="1600" b="1" dirty="0" smtClean="0">
                        <a:ln w="12700">
                          <a:noFill/>
                          <a:prstDash val="solid"/>
                        </a:ln>
                        <a:solidFill>
                          <a:srgbClr val="1F170B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建置網站</a:t>
                    </a:r>
                    <a:endParaRPr lang="zh-TW" altLang="en-US" sz="1600" b="1" dirty="0">
                      <a:ln w="12700">
                        <a:noFill/>
                        <a:prstDash val="solid"/>
                      </a:ln>
                      <a:solidFill>
                        <a:srgbClr val="1F170B"/>
                      </a:solidFill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99" name="矩形 98"/>
                  <p:cNvSpPr/>
                  <p:nvPr/>
                </p:nvSpPr>
                <p:spPr>
                  <a:xfrm>
                    <a:off x="3495674" y="4600405"/>
                    <a:ext cx="294998" cy="455132"/>
                  </a:xfrm>
                  <a:prstGeom prst="rect">
                    <a:avLst/>
                  </a:prstGeom>
                  <a:noFill/>
                </p:spPr>
                <p:txBody>
                  <a:bodyPr wrap="none" lIns="91440" tIns="45720" rIns="91440" bIns="45720">
                    <a:spAutoFit/>
                  </a:bodyPr>
                  <a:lstStyle/>
                  <a:p>
                    <a:pPr algn="ctr"/>
                    <a:r>
                      <a:rPr lang="en-US" altLang="zh-TW" sz="1600" dirty="0">
                        <a:ln w="12700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2</a:t>
                    </a:r>
                    <a:endParaRPr lang="en-US" altLang="zh-TW" sz="1600" dirty="0" smtClean="0">
                      <a:ln w="12700">
                        <a:noFill/>
                        <a:prstDash val="solid"/>
                      </a:ln>
                      <a:solidFill>
                        <a:schemeClr val="bg1"/>
                      </a:solidFill>
                      <a:effectLst/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endParaRPr>
                  </a:p>
                </p:txBody>
              </p:sp>
            </p:grpSp>
            <p:grpSp>
              <p:nvGrpSpPr>
                <p:cNvPr id="36" name="群組 35"/>
                <p:cNvGrpSpPr/>
                <p:nvPr/>
              </p:nvGrpSpPr>
              <p:grpSpPr>
                <a:xfrm>
                  <a:off x="3482761" y="5103644"/>
                  <a:ext cx="2520000" cy="496899"/>
                  <a:chOff x="3482761" y="5103644"/>
                  <a:chExt cx="2520000" cy="496899"/>
                </a:xfrm>
              </p:grpSpPr>
              <p:sp>
                <p:nvSpPr>
                  <p:cNvPr id="92" name="矩形 91"/>
                  <p:cNvSpPr/>
                  <p:nvPr/>
                </p:nvSpPr>
                <p:spPr>
                  <a:xfrm>
                    <a:off x="3482761" y="5103644"/>
                    <a:ext cx="2520000" cy="443536"/>
                  </a:xfrm>
                  <a:prstGeom prst="rect">
                    <a:avLst/>
                  </a:prstGeom>
                  <a:solidFill>
                    <a:schemeClr val="accent1">
                      <a:lumMod val="40000"/>
                      <a:lumOff val="60000"/>
                    </a:schemeClr>
                  </a:solidFill>
                </p:spPr>
                <p:txBody>
                  <a:bodyPr wrap="square" lIns="36000" tIns="36000" rIns="36000" bIns="36000" anchor="b" anchorCtr="0">
                    <a:noAutofit/>
                  </a:bodyPr>
                  <a:lstStyle/>
                  <a:p>
                    <a:pPr marL="363538"/>
                    <a:r>
                      <a:rPr lang="zh-TW" altLang="en-US" sz="1600" b="1" dirty="0">
                        <a:ln w="12700">
                          <a:noFill/>
                          <a:prstDash val="solid"/>
                        </a:ln>
                        <a:solidFill>
                          <a:srgbClr val="1F170B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外</a:t>
                    </a:r>
                    <a:r>
                      <a:rPr lang="zh-TW" altLang="en-US" sz="1600" b="1" dirty="0" smtClean="0">
                        <a:ln w="12700">
                          <a:noFill/>
                          <a:prstDash val="solid"/>
                        </a:ln>
                        <a:solidFill>
                          <a:srgbClr val="1F170B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館聯繫商機洽詢</a:t>
                    </a:r>
                    <a:endParaRPr lang="zh-TW" altLang="en-US" sz="1600" b="1" dirty="0">
                      <a:ln w="12700">
                        <a:noFill/>
                        <a:prstDash val="solid"/>
                      </a:ln>
                      <a:solidFill>
                        <a:srgbClr val="1F170B"/>
                      </a:solidFill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0" name="矩形 99"/>
                  <p:cNvSpPr/>
                  <p:nvPr/>
                </p:nvSpPr>
                <p:spPr>
                  <a:xfrm>
                    <a:off x="3495674" y="5145411"/>
                    <a:ext cx="294998" cy="455132"/>
                  </a:xfrm>
                  <a:prstGeom prst="rect">
                    <a:avLst/>
                  </a:prstGeom>
                  <a:noFill/>
                </p:spPr>
                <p:txBody>
                  <a:bodyPr wrap="none" lIns="91440" tIns="45720" rIns="91440" bIns="45720">
                    <a:spAutoFit/>
                  </a:bodyPr>
                  <a:lstStyle/>
                  <a:p>
                    <a:pPr algn="ctr"/>
                    <a:r>
                      <a:rPr lang="en-US" altLang="zh-TW" sz="1600" dirty="0" smtClean="0">
                        <a:ln w="12700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3</a:t>
                    </a:r>
                  </a:p>
                </p:txBody>
              </p:sp>
            </p:grpSp>
            <p:grpSp>
              <p:nvGrpSpPr>
                <p:cNvPr id="38" name="群組 37"/>
                <p:cNvGrpSpPr/>
                <p:nvPr/>
              </p:nvGrpSpPr>
              <p:grpSpPr>
                <a:xfrm>
                  <a:off x="3482761" y="5648650"/>
                  <a:ext cx="2520000" cy="496899"/>
                  <a:chOff x="3482761" y="5648650"/>
                  <a:chExt cx="2520000" cy="496899"/>
                </a:xfrm>
              </p:grpSpPr>
              <p:sp>
                <p:nvSpPr>
                  <p:cNvPr id="93" name="矩形 92"/>
                  <p:cNvSpPr/>
                  <p:nvPr/>
                </p:nvSpPr>
                <p:spPr>
                  <a:xfrm>
                    <a:off x="3482761" y="5648650"/>
                    <a:ext cx="2520000" cy="443536"/>
                  </a:xfrm>
                  <a:prstGeom prst="rect">
                    <a:avLst/>
                  </a:prstGeom>
                  <a:solidFill>
                    <a:schemeClr val="accent1">
                      <a:lumMod val="40000"/>
                      <a:lumOff val="60000"/>
                    </a:schemeClr>
                  </a:solidFill>
                </p:spPr>
                <p:txBody>
                  <a:bodyPr wrap="square" lIns="36000" tIns="36000" rIns="36000" bIns="36000" anchor="b" anchorCtr="0">
                    <a:noAutofit/>
                  </a:bodyPr>
                  <a:lstStyle/>
                  <a:p>
                    <a:pPr marL="363538"/>
                    <a:r>
                      <a:rPr lang="zh-TW" altLang="en-US" sz="1600" b="1" dirty="0" smtClean="0">
                        <a:ln w="12700">
                          <a:noFill/>
                          <a:prstDash val="solid"/>
                        </a:ln>
                        <a:solidFill>
                          <a:srgbClr val="1F170B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外賓接待支援</a:t>
                    </a:r>
                    <a:endParaRPr lang="zh-TW" altLang="en-US" sz="1600" b="1" dirty="0">
                      <a:ln w="12700">
                        <a:noFill/>
                        <a:prstDash val="solid"/>
                      </a:ln>
                      <a:solidFill>
                        <a:srgbClr val="1F170B"/>
                      </a:solidFill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1" name="矩形 100"/>
                  <p:cNvSpPr/>
                  <p:nvPr/>
                </p:nvSpPr>
                <p:spPr>
                  <a:xfrm>
                    <a:off x="3495674" y="5690417"/>
                    <a:ext cx="294998" cy="455132"/>
                  </a:xfrm>
                  <a:prstGeom prst="rect">
                    <a:avLst/>
                  </a:prstGeom>
                  <a:noFill/>
                </p:spPr>
                <p:txBody>
                  <a:bodyPr wrap="none" lIns="91440" tIns="45720" rIns="91440" bIns="45720">
                    <a:spAutoFit/>
                  </a:bodyPr>
                  <a:lstStyle/>
                  <a:p>
                    <a:pPr algn="ctr"/>
                    <a:r>
                      <a:rPr lang="en-US" altLang="zh-TW" sz="1600" dirty="0" smtClean="0">
                        <a:ln w="12700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4</a:t>
                    </a:r>
                  </a:p>
                </p:txBody>
              </p:sp>
            </p:grpSp>
            <p:grpSp>
              <p:nvGrpSpPr>
                <p:cNvPr id="39" name="群組 38"/>
                <p:cNvGrpSpPr/>
                <p:nvPr/>
              </p:nvGrpSpPr>
              <p:grpSpPr>
                <a:xfrm>
                  <a:off x="3482761" y="6193657"/>
                  <a:ext cx="2520000" cy="496899"/>
                  <a:chOff x="3482761" y="6193657"/>
                  <a:chExt cx="2520000" cy="496899"/>
                </a:xfrm>
              </p:grpSpPr>
              <p:sp>
                <p:nvSpPr>
                  <p:cNvPr id="94" name="矩形 93"/>
                  <p:cNvSpPr/>
                  <p:nvPr/>
                </p:nvSpPr>
                <p:spPr>
                  <a:xfrm>
                    <a:off x="3482761" y="6193657"/>
                    <a:ext cx="2520000" cy="443536"/>
                  </a:xfrm>
                  <a:prstGeom prst="rect">
                    <a:avLst/>
                  </a:prstGeom>
                  <a:solidFill>
                    <a:schemeClr val="accent1">
                      <a:lumMod val="40000"/>
                      <a:lumOff val="60000"/>
                    </a:schemeClr>
                  </a:solidFill>
                </p:spPr>
                <p:txBody>
                  <a:bodyPr wrap="square" lIns="36000" tIns="36000" rIns="36000" bIns="36000" anchor="b" anchorCtr="0">
                    <a:noAutofit/>
                  </a:bodyPr>
                  <a:lstStyle/>
                  <a:p>
                    <a:pPr marL="363538" lvl="0"/>
                    <a:r>
                      <a:rPr lang="zh-TW" altLang="en-US" sz="1600" b="1" dirty="0">
                        <a:ln w="12700">
                          <a:noFill/>
                          <a:prstDash val="solid"/>
                        </a:ln>
                        <a:solidFill>
                          <a:srgbClr val="1F170B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困難問題</a:t>
                    </a:r>
                    <a:r>
                      <a:rPr lang="zh-TW" altLang="en-US" sz="1600" b="1" dirty="0" smtClean="0">
                        <a:ln w="12700">
                          <a:noFill/>
                          <a:prstDash val="solid"/>
                        </a:ln>
                        <a:solidFill>
                          <a:srgbClr val="1F170B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協助</a:t>
                    </a:r>
                    <a:endParaRPr lang="zh-TW" altLang="en-US" sz="1600" b="1" dirty="0">
                      <a:ln w="12700">
                        <a:noFill/>
                        <a:prstDash val="solid"/>
                      </a:ln>
                      <a:solidFill>
                        <a:srgbClr val="1F170B"/>
                      </a:solidFill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2" name="矩形 101"/>
                  <p:cNvSpPr/>
                  <p:nvPr/>
                </p:nvSpPr>
                <p:spPr>
                  <a:xfrm>
                    <a:off x="3495674" y="6235424"/>
                    <a:ext cx="294998" cy="455132"/>
                  </a:xfrm>
                  <a:prstGeom prst="rect">
                    <a:avLst/>
                  </a:prstGeom>
                  <a:noFill/>
                </p:spPr>
                <p:txBody>
                  <a:bodyPr wrap="none" lIns="91440" tIns="45720" rIns="91440" bIns="45720">
                    <a:spAutoFit/>
                  </a:bodyPr>
                  <a:lstStyle/>
                  <a:p>
                    <a:pPr algn="ctr"/>
                    <a:r>
                      <a:rPr lang="en-US" altLang="zh-TW" sz="1600" dirty="0" smtClean="0">
                        <a:ln w="12700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5</a:t>
                    </a:r>
                  </a:p>
                </p:txBody>
              </p:sp>
            </p:grpSp>
          </p:grpSp>
        </p:grpSp>
        <p:sp>
          <p:nvSpPr>
            <p:cNvPr id="71" name="圓角矩形 70"/>
            <p:cNvSpPr/>
            <p:nvPr/>
          </p:nvSpPr>
          <p:spPr>
            <a:xfrm>
              <a:off x="395536" y="1962566"/>
              <a:ext cx="1554944" cy="608486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kern="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交通部 </a:t>
              </a:r>
              <a:endParaRPr kumimoji="0" lang="en-US" altLang="zh-TW" sz="1600" kern="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72" name="圓角矩形 71"/>
            <p:cNvSpPr/>
            <p:nvPr/>
          </p:nvSpPr>
          <p:spPr>
            <a:xfrm>
              <a:off x="395536" y="2824696"/>
              <a:ext cx="1554944" cy="608486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422400" fontAlgn="auto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</a:pPr>
              <a:r>
                <a:rPr kumimoji="0" lang="zh-TW" altLang="en-US" sz="2000" b="1" kern="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衛福部</a:t>
              </a:r>
              <a:endParaRPr kumimoji="0" lang="en-US" altLang="zh-TW" kern="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73" name="圓角矩形 72"/>
            <p:cNvSpPr/>
            <p:nvPr/>
          </p:nvSpPr>
          <p:spPr>
            <a:xfrm>
              <a:off x="395536" y="3686826"/>
              <a:ext cx="1554944" cy="608486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422400" fontAlgn="auto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</a:pPr>
              <a:r>
                <a:rPr kumimoji="0" lang="zh-TW" altLang="en-US" sz="2000" b="1" kern="0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農委會</a:t>
              </a:r>
              <a:endParaRPr kumimoji="0" lang="en-US" altLang="zh-TW" kern="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74" name="圓角矩形 73"/>
            <p:cNvSpPr/>
            <p:nvPr/>
          </p:nvSpPr>
          <p:spPr>
            <a:xfrm>
              <a:off x="395536" y="4548956"/>
              <a:ext cx="1554944" cy="608486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422400" fontAlgn="auto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</a:pPr>
              <a:r>
                <a:rPr kumimoji="0" lang="zh-TW" altLang="en-US" sz="2000" b="1" kern="0" dirty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各局處</a:t>
              </a:r>
              <a:endParaRPr kumimoji="0" lang="en-US" altLang="zh-TW" sz="2000" b="1" kern="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75" name="圓角矩形 74"/>
            <p:cNvSpPr/>
            <p:nvPr/>
          </p:nvSpPr>
          <p:spPr>
            <a:xfrm>
              <a:off x="395536" y="5411086"/>
              <a:ext cx="1554944" cy="608486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422400" fontAlgn="auto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</a:pPr>
              <a:r>
                <a:rPr kumimoji="0" lang="zh-TW" altLang="en-US" sz="2000" b="1" kern="0" dirty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各推辦</a:t>
              </a:r>
              <a:endParaRPr kumimoji="0" lang="en-US" altLang="zh-TW" sz="2000" b="1" kern="0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cxnSp>
          <p:nvCxnSpPr>
            <p:cNvPr id="76" name="肘形接點 75"/>
            <p:cNvCxnSpPr>
              <a:stCxn id="2" idx="1"/>
              <a:endCxn id="71" idx="3"/>
            </p:cNvCxnSpPr>
            <p:nvPr/>
          </p:nvCxnSpPr>
          <p:spPr>
            <a:xfrm rot="10800000">
              <a:off x="1950481" y="2266812"/>
              <a:ext cx="473567" cy="1657671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595959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肘形接點 76"/>
            <p:cNvCxnSpPr>
              <a:stCxn id="2" idx="1"/>
              <a:endCxn id="72" idx="3"/>
            </p:cNvCxnSpPr>
            <p:nvPr/>
          </p:nvCxnSpPr>
          <p:spPr>
            <a:xfrm rot="10800000">
              <a:off x="1950481" y="3128942"/>
              <a:ext cx="473567" cy="795542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595959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肘形接點 77"/>
            <p:cNvCxnSpPr>
              <a:stCxn id="2" idx="1"/>
              <a:endCxn id="73" idx="3"/>
            </p:cNvCxnSpPr>
            <p:nvPr/>
          </p:nvCxnSpPr>
          <p:spPr>
            <a:xfrm rot="10800000" flipV="1">
              <a:off x="1950481" y="3924480"/>
              <a:ext cx="473567" cy="66588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595959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肘形接點 78"/>
            <p:cNvCxnSpPr>
              <a:stCxn id="2" idx="1"/>
              <a:endCxn id="74" idx="3"/>
            </p:cNvCxnSpPr>
            <p:nvPr/>
          </p:nvCxnSpPr>
          <p:spPr>
            <a:xfrm rot="10800000" flipV="1">
              <a:off x="1950481" y="3924480"/>
              <a:ext cx="473567" cy="928717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595959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肘形接點 79"/>
            <p:cNvCxnSpPr>
              <a:stCxn id="2" idx="1"/>
              <a:endCxn id="75" idx="3"/>
            </p:cNvCxnSpPr>
            <p:nvPr/>
          </p:nvCxnSpPr>
          <p:spPr>
            <a:xfrm rot="10800000" flipV="1">
              <a:off x="1950481" y="3924482"/>
              <a:ext cx="473567" cy="1790849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595959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6" name="圖片 9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53743" y="5391395"/>
            <a:ext cx="942187" cy="1004875"/>
          </a:xfrm>
          <a:prstGeom prst="rect">
            <a:avLst/>
          </a:prstGeom>
        </p:spPr>
      </p:pic>
      <p:pic>
        <p:nvPicPr>
          <p:cNvPr id="98" name="圖片 9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650726" y="5304956"/>
            <a:ext cx="1081514" cy="7644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1" name="圖片 1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558" y="5741110"/>
            <a:ext cx="1080900" cy="640649"/>
          </a:xfrm>
          <a:prstGeom prst="rect">
            <a:avLst/>
          </a:prstGeom>
        </p:spPr>
      </p:pic>
      <p:pic>
        <p:nvPicPr>
          <p:cNvPr id="1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391" y="5860038"/>
            <a:ext cx="1058414" cy="593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4" name="矩形 113"/>
          <p:cNvSpPr/>
          <p:nvPr/>
        </p:nvSpPr>
        <p:spPr>
          <a:xfrm>
            <a:off x="4644008" y="6453916"/>
            <a:ext cx="740034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b="1" dirty="0" smtClean="0">
                <a:solidFill>
                  <a:srgbClr val="0033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智慧製造</a:t>
            </a:r>
            <a:endParaRPr kumimoji="0" lang="zh-TW" altLang="en-US" sz="1400" b="1" dirty="0">
              <a:solidFill>
                <a:srgbClr val="003399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5" name="矩形 114"/>
          <p:cNvSpPr/>
          <p:nvPr/>
        </p:nvSpPr>
        <p:spPr>
          <a:xfrm>
            <a:off x="2195736" y="6525344"/>
            <a:ext cx="740034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b="1" dirty="0" smtClean="0">
                <a:solidFill>
                  <a:srgbClr val="0033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數據分析</a:t>
            </a:r>
            <a:endParaRPr kumimoji="0" lang="zh-TW" altLang="en-US" sz="1400" b="1" dirty="0">
              <a:solidFill>
                <a:srgbClr val="003399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3419872" y="6525924"/>
            <a:ext cx="740034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b="1" dirty="0">
                <a:solidFill>
                  <a:srgbClr val="0033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智慧交通</a:t>
            </a:r>
          </a:p>
        </p:txBody>
      </p:sp>
      <p:pic>
        <p:nvPicPr>
          <p:cNvPr id="120" name="圖片 119"/>
          <p:cNvPicPr/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490" y="6006880"/>
            <a:ext cx="804332" cy="531040"/>
          </a:xfrm>
          <a:prstGeom prst="rect">
            <a:avLst/>
          </a:prstGeom>
        </p:spPr>
      </p:pic>
      <p:sp>
        <p:nvSpPr>
          <p:cNvPr id="121" name="矩形 120"/>
          <p:cNvSpPr/>
          <p:nvPr/>
        </p:nvSpPr>
        <p:spPr>
          <a:xfrm>
            <a:off x="1106403" y="6545223"/>
            <a:ext cx="740034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b="1" dirty="0" smtClean="0">
                <a:solidFill>
                  <a:srgbClr val="0033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智慧環控</a:t>
            </a:r>
            <a:endParaRPr kumimoji="0" lang="zh-TW" altLang="en-US" sz="1400" b="1" dirty="0">
              <a:solidFill>
                <a:srgbClr val="003399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5789505" y="6154161"/>
            <a:ext cx="740034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b="1" dirty="0" smtClean="0">
                <a:solidFill>
                  <a:srgbClr val="0033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智慧家庭</a:t>
            </a:r>
            <a:endParaRPr kumimoji="0" lang="en-US" altLang="zh-TW" sz="1400" b="1" dirty="0" smtClean="0">
              <a:solidFill>
                <a:srgbClr val="003399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198465" y="1124816"/>
            <a:ext cx="7333975" cy="6480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softEdge rad="127000"/>
          </a:effectLst>
        </p:spPr>
        <p:txBody>
          <a:bodyPr wrap="square" lIns="216000" tIns="252000" rIns="216000" bIns="252000" anchor="ctr">
            <a:spAutoFit/>
          </a:bodyPr>
          <a:lstStyle/>
          <a:p>
            <a:pPr algn="ctr">
              <a:defRPr/>
            </a:pPr>
            <a:r>
              <a:rPr lang="zh-TW" altLang="en-US" sz="2000" b="1" dirty="0" smtClean="0">
                <a:solidFill>
                  <a:srgbClr val="FFFF00"/>
                </a:solidFill>
                <a:latin typeface="Arial" pitchFamily="34" charset="0"/>
                <a:ea typeface="新細明體" pitchFamily="18" charset="-120"/>
              </a:rPr>
              <a:t>政府</a:t>
            </a:r>
            <a:r>
              <a:rPr lang="zh-TW" altLang="en-US" sz="2000" b="1" dirty="0">
                <a:solidFill>
                  <a:srgbClr val="FFFF00"/>
                </a:solidFill>
                <a:latin typeface="Arial" pitchFamily="34" charset="0"/>
                <a:ea typeface="新細明體" pitchFamily="18" charset="-120"/>
              </a:rPr>
              <a:t>設立系統整合推動辦公室，整合資源短期內</a:t>
            </a:r>
            <a:r>
              <a:rPr lang="zh-TW" altLang="en-US" sz="2000" b="1" dirty="0" smtClean="0">
                <a:solidFill>
                  <a:srgbClr val="FFFF00"/>
                </a:solidFill>
                <a:latin typeface="Arial" pitchFamily="34" charset="0"/>
                <a:ea typeface="新細明體" pitchFamily="18" charset="-120"/>
              </a:rPr>
              <a:t>積極協助</a:t>
            </a:r>
            <a:endParaRPr lang="en-US" altLang="zh-TW" sz="2000" b="1" dirty="0">
              <a:solidFill>
                <a:srgbClr val="FFFF00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3" name="橢圓 2"/>
          <p:cNvSpPr/>
          <p:nvPr/>
        </p:nvSpPr>
        <p:spPr>
          <a:xfrm>
            <a:off x="6409226" y="4437112"/>
            <a:ext cx="1941731" cy="864096"/>
          </a:xfrm>
          <a:prstGeom prst="ellipse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資金配搭</a:t>
            </a:r>
          </a:p>
        </p:txBody>
      </p:sp>
      <p:sp>
        <p:nvSpPr>
          <p:cNvPr id="60" name="橢圓 59"/>
          <p:cNvSpPr/>
          <p:nvPr/>
        </p:nvSpPr>
        <p:spPr>
          <a:xfrm>
            <a:off x="2602526" y="4654193"/>
            <a:ext cx="1783457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人才養成</a:t>
            </a:r>
          </a:p>
        </p:txBody>
      </p:sp>
      <p:sp>
        <p:nvSpPr>
          <p:cNvPr id="61" name="橢圓 60"/>
          <p:cNvSpPr/>
          <p:nvPr/>
        </p:nvSpPr>
        <p:spPr>
          <a:xfrm>
            <a:off x="4453810" y="4552522"/>
            <a:ext cx="1881699" cy="864096"/>
          </a:xfrm>
          <a:prstGeom prst="ellipse">
            <a:avLst/>
          </a:prstGeom>
          <a:solidFill>
            <a:srgbClr val="FFBE7D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跨國商機</a:t>
            </a:r>
          </a:p>
        </p:txBody>
      </p:sp>
      <p:sp>
        <p:nvSpPr>
          <p:cNvPr id="62" name="橢圓 61"/>
          <p:cNvSpPr/>
          <p:nvPr/>
        </p:nvSpPr>
        <p:spPr>
          <a:xfrm>
            <a:off x="843477" y="4869160"/>
            <a:ext cx="1783457" cy="8640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練兵場域</a:t>
            </a:r>
          </a:p>
        </p:txBody>
      </p:sp>
      <p:sp>
        <p:nvSpPr>
          <p:cNvPr id="59" name="標題 1"/>
          <p:cNvSpPr>
            <a:spLocks noGrp="1"/>
          </p:cNvSpPr>
          <p:nvPr>
            <p:ph type="title" idx="4294967295"/>
          </p:nvPr>
        </p:nvSpPr>
        <p:spPr>
          <a:xfrm>
            <a:off x="504316" y="188640"/>
            <a:ext cx="8712968" cy="733534"/>
          </a:xfr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ts val="5000"/>
              </a:lnSpc>
              <a:buFont typeface="Arial" pitchFamily="34" charset="0"/>
              <a:buNone/>
            </a:pPr>
            <a:r>
              <a:rPr lang="zh-TW" altLang="en-US" sz="36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肆、</a:t>
            </a:r>
            <a:r>
              <a:rPr lang="zh-TW" altLang="en-US" sz="36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規劃方向與</a:t>
            </a:r>
            <a:r>
              <a:rPr lang="zh-TW" altLang="en-US" sz="36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作法</a:t>
            </a:r>
            <a:endParaRPr kumimoji="1" lang="zh-TW" altLang="en-US" sz="3600" b="1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3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12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315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1"/>
          <p:cNvSpPr>
            <a:spLocks noGrp="1"/>
          </p:cNvSpPr>
          <p:nvPr>
            <p:ph type="title" idx="4294967295"/>
          </p:nvPr>
        </p:nvSpPr>
        <p:spPr>
          <a:xfrm>
            <a:off x="539552" y="31170"/>
            <a:ext cx="8712968" cy="733534"/>
          </a:xfr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ts val="5000"/>
              </a:lnSpc>
              <a:buFont typeface="Arial" pitchFamily="34" charset="0"/>
              <a:buNone/>
            </a:pPr>
            <a:r>
              <a:rPr lang="zh-TW" altLang="en-US" sz="36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肆、</a:t>
            </a:r>
            <a:r>
              <a:rPr lang="zh-TW" altLang="en-US" sz="36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規劃方向與</a:t>
            </a:r>
            <a:r>
              <a:rPr lang="zh-TW" altLang="en-US" sz="36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作法</a:t>
            </a:r>
            <a:endParaRPr kumimoji="1" lang="zh-TW" altLang="en-US" sz="3600" b="1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06" name="群組 105"/>
          <p:cNvGrpSpPr/>
          <p:nvPr/>
        </p:nvGrpSpPr>
        <p:grpSpPr>
          <a:xfrm>
            <a:off x="-67166" y="1397390"/>
            <a:ext cx="2251640" cy="1254163"/>
            <a:chOff x="2783145" y="1853213"/>
            <a:chExt cx="1979711" cy="1135347"/>
          </a:xfrm>
        </p:grpSpPr>
        <p:pic>
          <p:nvPicPr>
            <p:cNvPr id="20" name="Picture 3" descr="D:\Desktop\cship.gi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3145" y="2147184"/>
              <a:ext cx="1979711" cy="841376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05" name="群組 104"/>
            <p:cNvGrpSpPr/>
            <p:nvPr/>
          </p:nvGrpSpPr>
          <p:grpSpPr>
            <a:xfrm>
              <a:off x="3195459" y="1853213"/>
              <a:ext cx="974556" cy="723048"/>
              <a:chOff x="3203848" y="1844824"/>
              <a:chExt cx="974556" cy="723048"/>
            </a:xfrm>
          </p:grpSpPr>
          <p:sp>
            <p:nvSpPr>
              <p:cNvPr id="4" name="流程圖: 打孔紙帶 3"/>
              <p:cNvSpPr/>
              <p:nvPr/>
            </p:nvSpPr>
            <p:spPr>
              <a:xfrm>
                <a:off x="3203848" y="1844824"/>
                <a:ext cx="974556" cy="468000"/>
              </a:xfrm>
              <a:prstGeom prst="flowChartPunchedTap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i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智慧交通</a:t>
                </a:r>
                <a:endParaRPr lang="zh-TW" altLang="en-US" b="1" i="1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02" name="直線接點 101"/>
              <p:cNvCxnSpPr/>
              <p:nvPr/>
            </p:nvCxnSpPr>
            <p:spPr>
              <a:xfrm flipV="1">
                <a:off x="4170015" y="1889229"/>
                <a:ext cx="0" cy="678643"/>
              </a:xfrm>
              <a:prstGeom prst="line">
                <a:avLst/>
              </a:prstGeom>
              <a:ln w="28575">
                <a:solidFill>
                  <a:srgbClr val="59595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2" name="群組 111"/>
          <p:cNvGrpSpPr/>
          <p:nvPr/>
        </p:nvGrpSpPr>
        <p:grpSpPr>
          <a:xfrm>
            <a:off x="4493611" y="1397390"/>
            <a:ext cx="2143119" cy="1276919"/>
            <a:chOff x="2783145" y="1853213"/>
            <a:chExt cx="1979711" cy="1135347"/>
          </a:xfrm>
        </p:grpSpPr>
        <p:pic>
          <p:nvPicPr>
            <p:cNvPr id="113" name="Picture 3" descr="D:\Desktop\cship.gi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3145" y="2147184"/>
              <a:ext cx="1979711" cy="841376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14" name="群組 113"/>
            <p:cNvGrpSpPr/>
            <p:nvPr/>
          </p:nvGrpSpPr>
          <p:grpSpPr>
            <a:xfrm>
              <a:off x="3195459" y="1853213"/>
              <a:ext cx="974556" cy="723048"/>
              <a:chOff x="3203848" y="1844824"/>
              <a:chExt cx="974556" cy="723048"/>
            </a:xfrm>
          </p:grpSpPr>
          <p:sp>
            <p:nvSpPr>
              <p:cNvPr id="115" name="流程圖: 打孔紙帶 114"/>
              <p:cNvSpPr/>
              <p:nvPr/>
            </p:nvSpPr>
            <p:spPr>
              <a:xfrm>
                <a:off x="3203848" y="1844824"/>
                <a:ext cx="974556" cy="468000"/>
              </a:xfrm>
              <a:prstGeom prst="flowChartPunchedTap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i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智慧節能</a:t>
                </a:r>
                <a:endParaRPr lang="en-US" altLang="zh-TW" b="1" i="1" dirty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16" name="直線接點 115"/>
              <p:cNvCxnSpPr/>
              <p:nvPr/>
            </p:nvCxnSpPr>
            <p:spPr>
              <a:xfrm flipV="1">
                <a:off x="4170015" y="1889229"/>
                <a:ext cx="0" cy="678643"/>
              </a:xfrm>
              <a:prstGeom prst="line">
                <a:avLst/>
              </a:prstGeom>
              <a:ln w="28575">
                <a:solidFill>
                  <a:srgbClr val="59595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7" name="群組 116"/>
          <p:cNvGrpSpPr/>
          <p:nvPr/>
        </p:nvGrpSpPr>
        <p:grpSpPr>
          <a:xfrm>
            <a:off x="6756510" y="1397390"/>
            <a:ext cx="2056722" cy="1179512"/>
            <a:chOff x="2783145" y="1853213"/>
            <a:chExt cx="1979711" cy="1135347"/>
          </a:xfrm>
        </p:grpSpPr>
        <p:pic>
          <p:nvPicPr>
            <p:cNvPr id="118" name="Picture 3" descr="D:\Desktop\cship.gi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3145" y="2147184"/>
              <a:ext cx="1979711" cy="841376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19" name="群組 118"/>
            <p:cNvGrpSpPr/>
            <p:nvPr/>
          </p:nvGrpSpPr>
          <p:grpSpPr>
            <a:xfrm>
              <a:off x="3195459" y="1853213"/>
              <a:ext cx="974556" cy="723048"/>
              <a:chOff x="3203848" y="1844824"/>
              <a:chExt cx="974556" cy="723048"/>
            </a:xfrm>
          </p:grpSpPr>
          <p:sp>
            <p:nvSpPr>
              <p:cNvPr id="120" name="流程圖: 打孔紙帶 119"/>
              <p:cNvSpPr/>
              <p:nvPr/>
            </p:nvSpPr>
            <p:spPr>
              <a:xfrm>
                <a:off x="3203848" y="1844824"/>
                <a:ext cx="974556" cy="468000"/>
              </a:xfrm>
              <a:prstGeom prst="flowChartPunchedTap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i="1" dirty="0" smtClean="0">
                    <a:solidFill>
                      <a:prstClr val="white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整廠整線</a:t>
                </a:r>
                <a:endParaRPr lang="en-US" altLang="zh-TW" b="1" i="1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21" name="直線接點 120"/>
              <p:cNvCxnSpPr/>
              <p:nvPr/>
            </p:nvCxnSpPr>
            <p:spPr>
              <a:xfrm flipV="1">
                <a:off x="4170015" y="1889229"/>
                <a:ext cx="0" cy="678643"/>
              </a:xfrm>
              <a:prstGeom prst="line">
                <a:avLst/>
              </a:prstGeom>
              <a:ln w="28575">
                <a:solidFill>
                  <a:srgbClr val="59595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2" name="群組 121"/>
          <p:cNvGrpSpPr/>
          <p:nvPr/>
        </p:nvGrpSpPr>
        <p:grpSpPr>
          <a:xfrm>
            <a:off x="2221923" y="1397390"/>
            <a:ext cx="2037810" cy="1168666"/>
            <a:chOff x="2783145" y="1853213"/>
            <a:chExt cx="1979711" cy="1135347"/>
          </a:xfrm>
        </p:grpSpPr>
        <p:pic>
          <p:nvPicPr>
            <p:cNvPr id="123" name="Picture 3" descr="D:\Desktop\cship.gi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3145" y="2147184"/>
              <a:ext cx="1979711" cy="841376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24" name="群組 123"/>
            <p:cNvGrpSpPr/>
            <p:nvPr/>
          </p:nvGrpSpPr>
          <p:grpSpPr>
            <a:xfrm>
              <a:off x="3195459" y="1853213"/>
              <a:ext cx="974556" cy="723048"/>
              <a:chOff x="3203848" y="1844824"/>
              <a:chExt cx="974556" cy="723048"/>
            </a:xfrm>
          </p:grpSpPr>
          <p:sp>
            <p:nvSpPr>
              <p:cNvPr id="125" name="流程圖: 打孔紙帶 124"/>
              <p:cNvSpPr/>
              <p:nvPr/>
            </p:nvSpPr>
            <p:spPr>
              <a:xfrm>
                <a:off x="3203848" y="1844824"/>
                <a:ext cx="974556" cy="468000"/>
              </a:xfrm>
              <a:prstGeom prst="flowChartPunchedTap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i="1" dirty="0" smtClean="0">
                    <a:solidFill>
                      <a:prstClr val="white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智慧生活</a:t>
                </a:r>
                <a:endParaRPr lang="en-US" altLang="zh-TW" b="1" i="1" dirty="0">
                  <a:solidFill>
                    <a:prstClr val="white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26" name="直線接點 125"/>
              <p:cNvCxnSpPr/>
              <p:nvPr/>
            </p:nvCxnSpPr>
            <p:spPr>
              <a:xfrm flipV="1">
                <a:off x="4170015" y="1889229"/>
                <a:ext cx="0" cy="678643"/>
              </a:xfrm>
              <a:prstGeom prst="line">
                <a:avLst/>
              </a:prstGeom>
              <a:ln w="28575">
                <a:solidFill>
                  <a:srgbClr val="59595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7" name="群組 56"/>
          <p:cNvGrpSpPr/>
          <p:nvPr/>
        </p:nvGrpSpPr>
        <p:grpSpPr>
          <a:xfrm>
            <a:off x="158456" y="2924944"/>
            <a:ext cx="8932620" cy="3601015"/>
            <a:chOff x="124009" y="2564289"/>
            <a:chExt cx="8932620" cy="3601015"/>
          </a:xfrm>
        </p:grpSpPr>
        <p:grpSp>
          <p:nvGrpSpPr>
            <p:cNvPr id="58" name="群組 57"/>
            <p:cNvGrpSpPr/>
            <p:nvPr/>
          </p:nvGrpSpPr>
          <p:grpSpPr>
            <a:xfrm>
              <a:off x="144445" y="2564289"/>
              <a:ext cx="2117718" cy="1122235"/>
              <a:chOff x="144445" y="3196350"/>
              <a:chExt cx="2117718" cy="866080"/>
            </a:xfrm>
          </p:grpSpPr>
          <p:sp>
            <p:nvSpPr>
              <p:cNvPr id="108" name="五邊形 107"/>
              <p:cNvSpPr/>
              <p:nvPr/>
            </p:nvSpPr>
            <p:spPr>
              <a:xfrm>
                <a:off x="822163" y="3198430"/>
                <a:ext cx="1440000" cy="864000"/>
              </a:xfrm>
              <a:prstGeom prst="homePlate">
                <a:avLst>
                  <a:gd name="adj" fmla="val 1808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72000" tIns="36000" rIns="72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ts val="1700"/>
                  </a:lnSpc>
                </a:pP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預估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年全球商機達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$17.5 Billion</a:t>
                </a:r>
                <a:endParaRPr lang="zh-TW" alt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9" name="矩形 108"/>
              <p:cNvSpPr/>
              <p:nvPr/>
            </p:nvSpPr>
            <p:spPr>
              <a:xfrm>
                <a:off x="144445" y="3196350"/>
                <a:ext cx="720000" cy="864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電子</a:t>
                </a:r>
                <a:endParaRPr lang="en-US" altLang="zh-TW" b="1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ts val="1700"/>
                  </a:lnSpc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收費</a:t>
                </a:r>
              </a:p>
            </p:txBody>
          </p:sp>
        </p:grpSp>
        <p:grpSp>
          <p:nvGrpSpPr>
            <p:cNvPr id="59" name="群組 58"/>
            <p:cNvGrpSpPr/>
            <p:nvPr/>
          </p:nvGrpSpPr>
          <p:grpSpPr>
            <a:xfrm>
              <a:off x="4626924" y="2564904"/>
              <a:ext cx="2155713" cy="1119540"/>
              <a:chOff x="4626924" y="3196350"/>
              <a:chExt cx="2155713" cy="864000"/>
            </a:xfrm>
          </p:grpSpPr>
          <p:sp>
            <p:nvSpPr>
              <p:cNvPr id="104" name="五邊形 103"/>
              <p:cNvSpPr/>
              <p:nvPr/>
            </p:nvSpPr>
            <p:spPr>
              <a:xfrm>
                <a:off x="5342637" y="3196350"/>
                <a:ext cx="1440000" cy="864000"/>
              </a:xfrm>
              <a:prstGeom prst="homePlate">
                <a:avLst>
                  <a:gd name="adj" fmla="val 31521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ts val="1700"/>
                  </a:lnSpc>
                </a:pP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預估</a:t>
                </a:r>
                <a:r>
                  <a:rPr lang="en-US" altLang="zh-TW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年全球商機</a:t>
                </a: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達 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$53.3 Billion</a:t>
                </a:r>
                <a:endParaRPr lang="zh-TW" alt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7" name="矩形 106"/>
              <p:cNvSpPr/>
              <p:nvPr/>
            </p:nvSpPr>
            <p:spPr>
              <a:xfrm>
                <a:off x="4626924" y="3196350"/>
                <a:ext cx="720000" cy="864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en-US" altLang="zh-TW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LED</a:t>
                </a:r>
                <a:br>
                  <a:rPr lang="en-US" altLang="zh-TW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</a:b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照明</a:t>
                </a:r>
              </a:p>
            </p:txBody>
          </p:sp>
        </p:grpSp>
        <p:grpSp>
          <p:nvGrpSpPr>
            <p:cNvPr id="60" name="群組 59"/>
            <p:cNvGrpSpPr/>
            <p:nvPr/>
          </p:nvGrpSpPr>
          <p:grpSpPr>
            <a:xfrm>
              <a:off x="6902907" y="3796449"/>
              <a:ext cx="2133589" cy="1140005"/>
              <a:chOff x="4626924" y="3236034"/>
              <a:chExt cx="2133589" cy="879794"/>
            </a:xfrm>
          </p:grpSpPr>
          <p:sp>
            <p:nvSpPr>
              <p:cNvPr id="101" name="五邊形 100"/>
              <p:cNvSpPr/>
              <p:nvPr/>
            </p:nvSpPr>
            <p:spPr>
              <a:xfrm>
                <a:off x="5320513" y="3251828"/>
                <a:ext cx="1440000" cy="864000"/>
              </a:xfrm>
              <a:prstGeom prst="homePlate">
                <a:avLst>
                  <a:gd name="adj" fmla="val 28161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ts val="1700"/>
                  </a:lnSpc>
                </a:pP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預估</a:t>
                </a:r>
                <a:r>
                  <a:rPr lang="en-US" altLang="zh-TW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年全球商機</a:t>
                </a: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達 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$100 Billion</a:t>
                </a:r>
                <a:endParaRPr lang="zh-TW" alt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4626924" y="3236034"/>
                <a:ext cx="720000" cy="864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太陽能</a:t>
                </a:r>
              </a:p>
            </p:txBody>
          </p:sp>
        </p:grpSp>
        <p:grpSp>
          <p:nvGrpSpPr>
            <p:cNvPr id="61" name="群組 60"/>
            <p:cNvGrpSpPr/>
            <p:nvPr/>
          </p:nvGrpSpPr>
          <p:grpSpPr>
            <a:xfrm>
              <a:off x="6886402" y="2564904"/>
              <a:ext cx="2170227" cy="1119540"/>
              <a:chOff x="6886402" y="3196350"/>
              <a:chExt cx="2170227" cy="864000"/>
            </a:xfrm>
          </p:grpSpPr>
          <p:sp>
            <p:nvSpPr>
              <p:cNvPr id="99" name="五邊形 98"/>
              <p:cNvSpPr/>
              <p:nvPr/>
            </p:nvSpPr>
            <p:spPr>
              <a:xfrm>
                <a:off x="7616629" y="3196350"/>
                <a:ext cx="1440000" cy="864000"/>
              </a:xfrm>
              <a:prstGeom prst="homePlate">
                <a:avLst>
                  <a:gd name="adj" fmla="val 26481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lvl="1">
                  <a:lnSpc>
                    <a:spcPts val="1700"/>
                  </a:lnSpc>
                </a:pP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預估</a:t>
                </a:r>
                <a:r>
                  <a:rPr lang="en-US" altLang="zh-TW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年全球商機</a:t>
                </a: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達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$11.7 Billion</a:t>
                </a:r>
                <a:endParaRPr lang="zh-TW" alt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0" name="矩形 99"/>
              <p:cNvSpPr/>
              <p:nvPr/>
            </p:nvSpPr>
            <p:spPr>
              <a:xfrm>
                <a:off x="6886402" y="3196350"/>
                <a:ext cx="720000" cy="864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石化</a:t>
                </a:r>
                <a:endParaRPr lang="zh-TW" altLang="en-US" b="1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68" name="群組 67"/>
            <p:cNvGrpSpPr/>
            <p:nvPr/>
          </p:nvGrpSpPr>
          <p:grpSpPr>
            <a:xfrm>
              <a:off x="133683" y="5045764"/>
              <a:ext cx="2144985" cy="1119540"/>
              <a:chOff x="117178" y="5445320"/>
              <a:chExt cx="2144985" cy="864000"/>
            </a:xfrm>
          </p:grpSpPr>
          <p:sp>
            <p:nvSpPr>
              <p:cNvPr id="97" name="五邊形 96"/>
              <p:cNvSpPr/>
              <p:nvPr/>
            </p:nvSpPr>
            <p:spPr>
              <a:xfrm>
                <a:off x="822163" y="5445320"/>
                <a:ext cx="1440000" cy="864000"/>
              </a:xfrm>
              <a:prstGeom prst="homePlate">
                <a:avLst>
                  <a:gd name="adj" fmla="val 21443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72000" tIns="36000" rIns="72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ts val="1700"/>
                  </a:lnSpc>
                </a:pP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預估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年全球商機達 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$11.1 Billion </a:t>
                </a:r>
                <a:endParaRPr lang="zh-TW" alt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8" name="矩形 97"/>
              <p:cNvSpPr/>
              <p:nvPr/>
            </p:nvSpPr>
            <p:spPr>
              <a:xfrm>
                <a:off x="117178" y="5445320"/>
                <a:ext cx="720000" cy="864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智慧</a:t>
                </a:r>
                <a:endParaRPr lang="en-US" altLang="zh-TW" b="1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ts val="1700"/>
                  </a:lnSpc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物流</a:t>
                </a:r>
              </a:p>
            </p:txBody>
          </p:sp>
        </p:grpSp>
        <p:grpSp>
          <p:nvGrpSpPr>
            <p:cNvPr id="69" name="群組 68"/>
            <p:cNvGrpSpPr/>
            <p:nvPr/>
          </p:nvGrpSpPr>
          <p:grpSpPr>
            <a:xfrm>
              <a:off x="4643429" y="3816818"/>
              <a:ext cx="2169157" cy="1119540"/>
              <a:chOff x="6887472" y="4348574"/>
              <a:chExt cx="2169157" cy="864000"/>
            </a:xfrm>
          </p:grpSpPr>
          <p:sp>
            <p:nvSpPr>
              <p:cNvPr id="92" name="五邊形 91"/>
              <p:cNvSpPr/>
              <p:nvPr/>
            </p:nvSpPr>
            <p:spPr>
              <a:xfrm>
                <a:off x="7616629" y="4348574"/>
                <a:ext cx="1440000" cy="864000"/>
              </a:xfrm>
              <a:prstGeom prst="homePlate">
                <a:avLst>
                  <a:gd name="adj" fmla="val 2144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ts val="1700"/>
                  </a:lnSpc>
                </a:pP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預估</a:t>
                </a:r>
                <a:r>
                  <a:rPr lang="en-US" altLang="zh-TW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年全球商機達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$56.7 Billion</a:t>
                </a:r>
                <a:endParaRPr lang="zh-TW" alt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3" name="矩形 92"/>
              <p:cNvSpPr/>
              <p:nvPr/>
            </p:nvSpPr>
            <p:spPr>
              <a:xfrm>
                <a:off x="6887472" y="4348574"/>
                <a:ext cx="720000" cy="864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雲端</a:t>
                </a:r>
                <a:r>
                  <a:rPr lang="en-US" altLang="zh-TW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/>
                </a:r>
                <a:br>
                  <a:rPr lang="en-US" altLang="zh-TW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</a:b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系統</a:t>
                </a:r>
              </a:p>
            </p:txBody>
          </p:sp>
        </p:grpSp>
        <p:grpSp>
          <p:nvGrpSpPr>
            <p:cNvPr id="70" name="群組 69"/>
            <p:cNvGrpSpPr/>
            <p:nvPr/>
          </p:nvGrpSpPr>
          <p:grpSpPr>
            <a:xfrm>
              <a:off x="2396577" y="2564904"/>
              <a:ext cx="2160256" cy="1119540"/>
              <a:chOff x="2396577" y="3196350"/>
              <a:chExt cx="2160256" cy="864000"/>
            </a:xfrm>
          </p:grpSpPr>
          <p:sp>
            <p:nvSpPr>
              <p:cNvPr id="90" name="矩形 89"/>
              <p:cNvSpPr/>
              <p:nvPr/>
            </p:nvSpPr>
            <p:spPr>
              <a:xfrm>
                <a:off x="2396577" y="3196350"/>
                <a:ext cx="720000" cy="864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智慧</a:t>
                </a:r>
                <a:r>
                  <a:rPr lang="en-US" altLang="zh-TW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/>
                </a:r>
                <a:br>
                  <a:rPr lang="en-US" altLang="zh-TW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</a:b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健康</a:t>
                </a:r>
              </a:p>
            </p:txBody>
          </p:sp>
          <p:sp>
            <p:nvSpPr>
              <p:cNvPr id="91" name="五邊形 90"/>
              <p:cNvSpPr/>
              <p:nvPr/>
            </p:nvSpPr>
            <p:spPr>
              <a:xfrm>
                <a:off x="3116833" y="3196350"/>
                <a:ext cx="1440000" cy="864000"/>
              </a:xfrm>
              <a:prstGeom prst="homePlate">
                <a:avLst>
                  <a:gd name="adj" fmla="val 29841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ts val="1700"/>
                  </a:lnSpc>
                </a:pP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預估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年全球商機達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$48.1 Billion</a:t>
                </a:r>
                <a:endParaRPr lang="zh-TW" alt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74" name="群組 73"/>
            <p:cNvGrpSpPr/>
            <p:nvPr/>
          </p:nvGrpSpPr>
          <p:grpSpPr>
            <a:xfrm>
              <a:off x="2425825" y="3816914"/>
              <a:ext cx="2147513" cy="1119540"/>
              <a:chOff x="2409320" y="4348574"/>
              <a:chExt cx="2147513" cy="864000"/>
            </a:xfrm>
          </p:grpSpPr>
          <p:sp>
            <p:nvSpPr>
              <p:cNvPr id="88" name="矩形 87"/>
              <p:cNvSpPr/>
              <p:nvPr/>
            </p:nvSpPr>
            <p:spPr>
              <a:xfrm>
                <a:off x="2409320" y="4348574"/>
                <a:ext cx="720000" cy="864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智慧</a:t>
                </a:r>
                <a:r>
                  <a:rPr lang="en-US" altLang="zh-TW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/>
                </a:r>
                <a:br>
                  <a:rPr lang="en-US" altLang="zh-TW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</a:b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校園</a:t>
                </a:r>
              </a:p>
            </p:txBody>
          </p:sp>
          <p:sp>
            <p:nvSpPr>
              <p:cNvPr id="89" name="五邊形 88"/>
              <p:cNvSpPr/>
              <p:nvPr/>
            </p:nvSpPr>
            <p:spPr>
              <a:xfrm>
                <a:off x="3116833" y="4348574"/>
                <a:ext cx="1440000" cy="864000"/>
              </a:xfrm>
              <a:prstGeom prst="homePlate">
                <a:avLst>
                  <a:gd name="adj" fmla="val 26481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ts val="1700"/>
                  </a:lnSpc>
                </a:pP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預估</a:t>
                </a:r>
                <a:r>
                  <a:rPr lang="en-US" altLang="zh-TW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年全球商機</a:t>
                </a: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達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$4.8 Billion</a:t>
                </a:r>
                <a:endParaRPr lang="zh-TW" alt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75" name="群組 74"/>
            <p:cNvGrpSpPr/>
            <p:nvPr/>
          </p:nvGrpSpPr>
          <p:grpSpPr>
            <a:xfrm>
              <a:off x="2416512" y="5045764"/>
              <a:ext cx="2171993" cy="1119540"/>
              <a:chOff x="2384840" y="5428694"/>
              <a:chExt cx="2171993" cy="864000"/>
            </a:xfrm>
          </p:grpSpPr>
          <p:sp>
            <p:nvSpPr>
              <p:cNvPr id="86" name="矩形 85"/>
              <p:cNvSpPr/>
              <p:nvPr/>
            </p:nvSpPr>
            <p:spPr>
              <a:xfrm>
                <a:off x="2384840" y="5428694"/>
                <a:ext cx="720000" cy="864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電子化政府</a:t>
                </a:r>
              </a:p>
            </p:txBody>
          </p:sp>
          <p:sp>
            <p:nvSpPr>
              <p:cNvPr id="87" name="五邊形 86"/>
              <p:cNvSpPr/>
              <p:nvPr/>
            </p:nvSpPr>
            <p:spPr>
              <a:xfrm>
                <a:off x="3116833" y="5428694"/>
                <a:ext cx="1440000" cy="864000"/>
              </a:xfrm>
              <a:prstGeom prst="homePlate">
                <a:avLst>
                  <a:gd name="adj" fmla="val 2480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ts val="1700"/>
                  </a:lnSpc>
                </a:pP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預估</a:t>
                </a:r>
                <a:r>
                  <a:rPr lang="en-US" altLang="zh-TW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年全球商機</a:t>
                </a: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達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$9.8 Billion</a:t>
                </a:r>
                <a:endParaRPr lang="zh-TW" alt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82" name="群組 81"/>
            <p:cNvGrpSpPr/>
            <p:nvPr/>
          </p:nvGrpSpPr>
          <p:grpSpPr>
            <a:xfrm>
              <a:off x="124009" y="3789040"/>
              <a:ext cx="2174530" cy="1119540"/>
              <a:chOff x="107504" y="3212976"/>
              <a:chExt cx="2174530" cy="864000"/>
            </a:xfrm>
          </p:grpSpPr>
          <p:sp>
            <p:nvSpPr>
              <p:cNvPr id="84" name="五邊形 83"/>
              <p:cNvSpPr/>
              <p:nvPr/>
            </p:nvSpPr>
            <p:spPr>
              <a:xfrm>
                <a:off x="842034" y="3212976"/>
                <a:ext cx="1440000" cy="864000"/>
              </a:xfrm>
              <a:prstGeom prst="homePlate">
                <a:avLst>
                  <a:gd name="adj" fmla="val 21442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72000" tIns="36000" rIns="72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ts val="1700"/>
                  </a:lnSpc>
                </a:pP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以公共自行車為例，預估</a:t>
                </a:r>
                <a:r>
                  <a:rPr lang="en-US" altLang="zh-TW" sz="1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年全球商機達</a:t>
                </a:r>
                <a:r>
                  <a:rPr lang="en-US" altLang="zh-TW" sz="1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$5.2 Billion</a:t>
                </a:r>
                <a:endParaRPr lang="zh-TW" alt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5" name="矩形 84"/>
              <p:cNvSpPr/>
              <p:nvPr/>
            </p:nvSpPr>
            <p:spPr>
              <a:xfrm>
                <a:off x="107504" y="3212976"/>
                <a:ext cx="720000" cy="864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4000" tIns="36000" rIns="54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700"/>
                  </a:lnSpc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綠色</a:t>
                </a:r>
                <a:endParaRPr lang="en-US" altLang="zh-TW" b="1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ts val="1700"/>
                  </a:lnSpc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運輸</a:t>
                </a:r>
                <a:endParaRPr lang="zh-TW" altLang="en-US" b="1" dirty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83" name="文字方塊 82"/>
            <p:cNvSpPr txBox="1"/>
            <p:nvPr/>
          </p:nvSpPr>
          <p:spPr>
            <a:xfrm>
              <a:off x="6907955" y="5040954"/>
              <a:ext cx="18046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單位：美元</a:t>
              </a:r>
              <a:endPara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10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406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2" name="直線接點 2"/>
          <p:cNvCxnSpPr>
            <a:cxnSpLocks noChangeShapeType="1"/>
          </p:cNvCxnSpPr>
          <p:nvPr/>
        </p:nvCxnSpPr>
        <p:spPr bwMode="auto">
          <a:xfrm flipV="1">
            <a:off x="0" y="4845592"/>
            <a:ext cx="9131871" cy="41532"/>
          </a:xfrm>
          <a:prstGeom prst="line">
            <a:avLst/>
          </a:prstGeom>
          <a:noFill/>
          <a:ln w="9525" algn="ctr">
            <a:solidFill>
              <a:srgbClr val="00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>
          <a:xfrm>
            <a:off x="8372910" y="6524005"/>
            <a:ext cx="785446" cy="3571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BB14908-5982-49F2-A613-F045E5FEF04C}" type="slidenum">
              <a:rPr lang="en-US" altLang="zh-TW" smtClean="0"/>
              <a:pPr>
                <a:defRPr/>
              </a:pPr>
              <a:t>14</a:t>
            </a:fld>
            <a:endParaRPr lang="en-US" altLang="zh-TW"/>
          </a:p>
        </p:txBody>
      </p:sp>
      <p:sp>
        <p:nvSpPr>
          <p:cNvPr id="44" name="圓角化對角線角落矩形 43"/>
          <p:cNvSpPr/>
          <p:nvPr/>
        </p:nvSpPr>
        <p:spPr bwMode="auto">
          <a:xfrm>
            <a:off x="722636" y="877640"/>
            <a:ext cx="7472314" cy="720080"/>
          </a:xfrm>
          <a:prstGeom prst="round2DiagRect">
            <a:avLst>
              <a:gd name="adj1" fmla="val 46058"/>
              <a:gd name="adj2" fmla="val 0"/>
            </a:avLst>
          </a:prstGeom>
          <a:noFill/>
          <a:ln w="25400" cap="flat" cmpd="sng" algn="ctr">
            <a:solidFill>
              <a:srgbClr val="333399"/>
            </a:solidFill>
            <a:prstDash val="solid"/>
            <a:headEnd type="none" w="med" len="med"/>
            <a:tailEnd type="none" w="med" len="med"/>
          </a:ln>
          <a:effectLst/>
        </p:spPr>
        <p:txBody>
          <a:bodyPr tIns="0" bIns="0"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zh-TW" altLang="en-US" sz="2400" b="1" kern="0" dirty="0" smtClean="0">
                <a:solidFill>
                  <a:srgbClr val="333399"/>
                </a:solidFill>
                <a:latin typeface="Arial"/>
                <a:ea typeface="標楷體"/>
              </a:rPr>
              <a:t>建立個案融資協調機制</a:t>
            </a:r>
            <a:r>
              <a:rPr lang="zh-TW" altLang="en-US" sz="2400" b="1" kern="0" dirty="0">
                <a:solidFill>
                  <a:srgbClr val="333399"/>
                </a:solidFill>
                <a:latin typeface="Arial"/>
                <a:ea typeface="標楷體"/>
              </a:rPr>
              <a:t>，協助取得配套資金</a:t>
            </a:r>
          </a:p>
        </p:txBody>
      </p:sp>
      <p:sp>
        <p:nvSpPr>
          <p:cNvPr id="45" name="圓角矩形 44"/>
          <p:cNvSpPr/>
          <p:nvPr/>
        </p:nvSpPr>
        <p:spPr>
          <a:xfrm>
            <a:off x="537216" y="3888587"/>
            <a:ext cx="1315332" cy="808087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kern="0" dirty="0">
                <a:solidFill>
                  <a:prstClr val="black"/>
                </a:solidFill>
                <a:latin typeface="標楷體"/>
                <a:ea typeface="標楷體"/>
              </a:rPr>
              <a:t>整廠整</a:t>
            </a:r>
            <a:r>
              <a:rPr lang="zh-TW" altLang="en-US" sz="2000" b="1" kern="0" dirty="0" smtClean="0">
                <a:solidFill>
                  <a:prstClr val="black"/>
                </a:solidFill>
                <a:latin typeface="標楷體"/>
                <a:ea typeface="標楷體"/>
              </a:rPr>
              <a:t>案</a:t>
            </a:r>
            <a:r>
              <a:rPr lang="en-US" altLang="zh-TW" sz="2000" b="1" kern="0" dirty="0" smtClean="0">
                <a:solidFill>
                  <a:prstClr val="black"/>
                </a:solidFill>
                <a:latin typeface="標楷體"/>
                <a:ea typeface="標楷體"/>
              </a:rPr>
              <a:t>/</a:t>
            </a:r>
            <a:r>
              <a:rPr lang="zh-TW" altLang="en-US" sz="2000" b="1" kern="0" dirty="0" smtClean="0">
                <a:solidFill>
                  <a:prstClr val="black"/>
                </a:solidFill>
                <a:latin typeface="標楷體"/>
                <a:ea typeface="標楷體"/>
              </a:rPr>
              <a:t>系統整合業者</a:t>
            </a:r>
            <a:endParaRPr lang="en-US" altLang="zh-TW" sz="2000" b="1" kern="0" dirty="0">
              <a:solidFill>
                <a:prstClr val="black"/>
              </a:solidFill>
              <a:latin typeface="標楷體"/>
              <a:ea typeface="標楷體"/>
            </a:endParaRPr>
          </a:p>
        </p:txBody>
      </p:sp>
      <p:sp>
        <p:nvSpPr>
          <p:cNvPr id="46" name="圓角矩形 45"/>
          <p:cNvSpPr/>
          <p:nvPr/>
        </p:nvSpPr>
        <p:spPr>
          <a:xfrm>
            <a:off x="3560734" y="3888587"/>
            <a:ext cx="2041393" cy="792163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kern="0" dirty="0">
                <a:solidFill>
                  <a:prstClr val="black"/>
                </a:solidFill>
                <a:latin typeface="標楷體"/>
                <a:ea typeface="標楷體"/>
              </a:rPr>
              <a:t>中國輸出入銀行</a:t>
            </a:r>
          </a:p>
        </p:txBody>
      </p:sp>
      <p:cxnSp>
        <p:nvCxnSpPr>
          <p:cNvPr id="47" name="直線單箭頭接點 46"/>
          <p:cNvCxnSpPr/>
          <p:nvPr/>
        </p:nvCxnSpPr>
        <p:spPr>
          <a:xfrm flipH="1">
            <a:off x="5601023" y="4377804"/>
            <a:ext cx="1489075" cy="15875"/>
          </a:xfrm>
          <a:prstGeom prst="straightConnector1">
            <a:avLst/>
          </a:prstGeom>
          <a:noFill/>
          <a:ln w="28575" cap="flat" cmpd="sng" algn="ctr">
            <a:solidFill>
              <a:srgbClr val="3333CC"/>
            </a:solidFill>
            <a:prstDash val="dash"/>
            <a:tailEnd type="arrow"/>
          </a:ln>
          <a:effectLst/>
        </p:spPr>
      </p:cxnSp>
      <p:sp>
        <p:nvSpPr>
          <p:cNvPr id="48" name="矩形 26"/>
          <p:cNvSpPr>
            <a:spLocks noChangeArrowheads="1"/>
          </p:cNvSpPr>
          <p:nvPr/>
        </p:nvSpPr>
        <p:spPr bwMode="auto">
          <a:xfrm>
            <a:off x="392436" y="3424787"/>
            <a:ext cx="7651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TW" altLang="en-US" sz="16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得標</a:t>
            </a:r>
          </a:p>
        </p:txBody>
      </p:sp>
      <p:sp>
        <p:nvSpPr>
          <p:cNvPr id="49" name="矩形 7"/>
          <p:cNvSpPr>
            <a:spLocks noChangeArrowheads="1"/>
          </p:cNvSpPr>
          <p:nvPr/>
        </p:nvSpPr>
        <p:spPr bwMode="auto">
          <a:xfrm>
            <a:off x="4499992" y="4903346"/>
            <a:ext cx="182614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marL="0" lvl="5">
              <a:spcBef>
                <a:spcPct val="50000"/>
              </a:spcBef>
              <a:defRPr/>
            </a:pPr>
            <a:r>
              <a:rPr lang="zh-TW" altLang="en-US" sz="1600" b="1" dirty="0">
                <a:solidFill>
                  <a:srgbClr val="333399"/>
                </a:solidFill>
                <a:latin typeface="標楷體"/>
                <a:ea typeface="標楷體"/>
              </a:rPr>
              <a:t>申請案件進行融資</a:t>
            </a:r>
          </a:p>
        </p:txBody>
      </p:sp>
      <p:sp>
        <p:nvSpPr>
          <p:cNvPr id="50" name="矩形 8"/>
          <p:cNvSpPr>
            <a:spLocks noChangeArrowheads="1"/>
          </p:cNvSpPr>
          <p:nvPr/>
        </p:nvSpPr>
        <p:spPr bwMode="auto">
          <a:xfrm>
            <a:off x="6109023" y="3960540"/>
            <a:ext cx="5953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TW" altLang="en-US" sz="16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請款</a:t>
            </a:r>
          </a:p>
        </p:txBody>
      </p:sp>
      <p:sp>
        <p:nvSpPr>
          <p:cNvPr id="51" name="矩形 50"/>
          <p:cNvSpPr/>
          <p:nvPr/>
        </p:nvSpPr>
        <p:spPr>
          <a:xfrm>
            <a:off x="2579540" y="5995079"/>
            <a:ext cx="3336502" cy="830997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95250" indent="-95250" algn="just">
              <a:buFont typeface="Arial" pitchFamily="34" charset="0"/>
              <a:buChar char="•"/>
              <a:defRPr/>
            </a:pPr>
            <a:r>
              <a:rPr lang="zh-TW" altLang="en-US" sz="1600" b="1" kern="0" dirty="0">
                <a:solidFill>
                  <a:srgbClr val="FF0000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通過「機器設備輸出融資計畫</a:t>
            </a:r>
            <a:r>
              <a:rPr lang="en-US" altLang="zh-TW" sz="1600" b="1" kern="0" dirty="0">
                <a:solidFill>
                  <a:srgbClr val="FF0000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(</a:t>
            </a:r>
            <a:r>
              <a:rPr lang="zh-TW" altLang="en-US" sz="1600" b="1" kern="0" dirty="0">
                <a:solidFill>
                  <a:srgbClr val="FF0000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第四期</a:t>
            </a:r>
            <a:r>
              <a:rPr lang="en-US" altLang="zh-TW" sz="1600" b="1" kern="0" dirty="0">
                <a:solidFill>
                  <a:srgbClr val="FF0000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)</a:t>
            </a:r>
            <a:r>
              <a:rPr lang="zh-TW" altLang="en-US" sz="1600" b="1" kern="0" dirty="0">
                <a:solidFill>
                  <a:srgbClr val="FF0000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要點」</a:t>
            </a:r>
            <a:endParaRPr lang="en-US" altLang="zh-TW" sz="1600" b="1" kern="0" dirty="0">
              <a:solidFill>
                <a:srgbClr val="FF0000"/>
              </a:solidFill>
              <a:latin typeface="Times New Roman" pitchFamily="18" charset="0"/>
              <a:ea typeface="標楷體"/>
              <a:cs typeface="Times New Roman" pitchFamily="18" charset="0"/>
            </a:endParaRPr>
          </a:p>
          <a:p>
            <a:pPr marL="95250" indent="-95250" algn="just">
              <a:buFont typeface="Arial" pitchFamily="34" charset="0"/>
              <a:buChar char="•"/>
              <a:defRPr/>
            </a:pPr>
            <a:r>
              <a:rPr lang="zh-TW" altLang="en-US" sz="1600" b="1" kern="0" dirty="0">
                <a:solidFill>
                  <a:srgbClr val="333399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額度：</a:t>
            </a:r>
            <a:r>
              <a:rPr lang="en-US" altLang="zh-TW" sz="1600" b="1" kern="0" dirty="0">
                <a:solidFill>
                  <a:srgbClr val="333399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100</a:t>
            </a:r>
            <a:r>
              <a:rPr lang="zh-TW" altLang="en-US" sz="1600" b="1" kern="0" dirty="0">
                <a:solidFill>
                  <a:srgbClr val="333399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億</a:t>
            </a:r>
            <a:r>
              <a:rPr lang="zh-TW" altLang="en-US" sz="1600" b="1" kern="0" dirty="0" smtClean="0">
                <a:solidFill>
                  <a:srgbClr val="333399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台幣</a:t>
            </a:r>
            <a:endParaRPr lang="en-US" altLang="zh-TW" sz="1600" b="1" kern="0" dirty="0">
              <a:solidFill>
                <a:srgbClr val="333399"/>
              </a:solidFill>
              <a:latin typeface="Times New Roman" pitchFamily="18" charset="0"/>
              <a:ea typeface="標楷體"/>
              <a:cs typeface="Times New Roman" pitchFamily="18" charset="0"/>
            </a:endParaRPr>
          </a:p>
        </p:txBody>
      </p:sp>
      <p:sp>
        <p:nvSpPr>
          <p:cNvPr id="52" name="文字方塊 51"/>
          <p:cNvSpPr txBox="1"/>
          <p:nvPr/>
        </p:nvSpPr>
        <p:spPr>
          <a:xfrm>
            <a:off x="5775225" y="5274635"/>
            <a:ext cx="468000" cy="468000"/>
          </a:xfrm>
          <a:prstGeom prst="rect">
            <a:avLst/>
          </a:prstGeom>
          <a:gradFill rotWithShape="1">
            <a:gsLst>
              <a:gs pos="0">
                <a:srgbClr val="000000">
                  <a:tint val="50000"/>
                  <a:satMod val="300000"/>
                </a:srgbClr>
              </a:gs>
              <a:gs pos="35000">
                <a:srgbClr val="000000">
                  <a:tint val="37000"/>
                  <a:satMod val="300000"/>
                </a:srgbClr>
              </a:gs>
              <a:gs pos="100000">
                <a:srgbClr val="000000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000000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wrap="square" lIns="0" tIns="0" rIns="0" bIns="0" anchor="ctr" anchorCtr="0">
            <a:noAutofit/>
          </a:bodyPr>
          <a:lstStyle/>
          <a:p>
            <a:pPr algn="ctr">
              <a:defRPr/>
            </a:pPr>
            <a:r>
              <a:rPr lang="zh-TW" altLang="en-US" sz="1300" b="1" kern="0" dirty="0">
                <a:solidFill>
                  <a:srgbClr val="000000"/>
                </a:solidFill>
                <a:latin typeface="標楷體"/>
                <a:ea typeface="標楷體"/>
              </a:rPr>
              <a:t>正式</a:t>
            </a:r>
            <a:r>
              <a:rPr lang="zh-TW" altLang="zh-TW" sz="1300" b="1" kern="0" dirty="0">
                <a:solidFill>
                  <a:srgbClr val="000000"/>
                </a:solidFill>
                <a:latin typeface="標楷體"/>
                <a:ea typeface="標楷體"/>
              </a:rPr>
              <a:t>申請</a:t>
            </a:r>
            <a:r>
              <a:rPr lang="en-US" altLang="zh-TW" sz="1300" b="1" kern="0" dirty="0">
                <a:solidFill>
                  <a:srgbClr val="000000"/>
                </a:solidFill>
                <a:latin typeface="標楷體"/>
                <a:ea typeface="標楷體"/>
              </a:rPr>
              <a:t> </a:t>
            </a:r>
            <a:endParaRPr lang="zh-TW" altLang="en-US" sz="1300" b="1" kern="0" dirty="0">
              <a:solidFill>
                <a:srgbClr val="000000"/>
              </a:solidFill>
              <a:latin typeface="標楷體"/>
              <a:ea typeface="標楷體"/>
            </a:endParaRPr>
          </a:p>
        </p:txBody>
      </p:sp>
      <p:sp>
        <p:nvSpPr>
          <p:cNvPr id="53" name="平行四邊形 52"/>
          <p:cNvSpPr/>
          <p:nvPr/>
        </p:nvSpPr>
        <p:spPr>
          <a:xfrm>
            <a:off x="3855149" y="5224239"/>
            <a:ext cx="1452563" cy="581025"/>
          </a:xfrm>
          <a:prstGeom prst="parallelogram">
            <a:avLst/>
          </a:prstGeom>
          <a:gradFill rotWithShape="1">
            <a:gsLst>
              <a:gs pos="0">
                <a:srgbClr val="000000">
                  <a:tint val="50000"/>
                  <a:satMod val="300000"/>
                </a:srgbClr>
              </a:gs>
              <a:gs pos="35000">
                <a:srgbClr val="000000">
                  <a:tint val="37000"/>
                  <a:satMod val="300000"/>
                </a:srgbClr>
              </a:gs>
              <a:gs pos="100000">
                <a:srgbClr val="000000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000000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>
                <a:solidFill>
                  <a:srgbClr val="000000"/>
                </a:solidFill>
                <a:latin typeface="標楷體"/>
                <a:ea typeface="標楷體"/>
              </a:rPr>
              <a:t>貸款作業程序</a:t>
            </a:r>
          </a:p>
        </p:txBody>
      </p:sp>
      <p:sp>
        <p:nvSpPr>
          <p:cNvPr id="54" name="文字方塊 53"/>
          <p:cNvSpPr txBox="1"/>
          <p:nvPr/>
        </p:nvSpPr>
        <p:spPr>
          <a:xfrm>
            <a:off x="6503800" y="5274635"/>
            <a:ext cx="468000" cy="468000"/>
          </a:xfrm>
          <a:prstGeom prst="rect">
            <a:avLst/>
          </a:prstGeom>
          <a:gradFill rotWithShape="1">
            <a:gsLst>
              <a:gs pos="0">
                <a:srgbClr val="000000">
                  <a:tint val="50000"/>
                  <a:satMod val="300000"/>
                </a:srgbClr>
              </a:gs>
              <a:gs pos="35000">
                <a:srgbClr val="000000">
                  <a:tint val="37000"/>
                  <a:satMod val="300000"/>
                </a:srgbClr>
              </a:gs>
              <a:gs pos="100000">
                <a:srgbClr val="000000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000000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wrap="square" lIns="0" tIns="0" rIns="0" bIns="0" anchor="ctr" anchorCtr="0">
            <a:noAutofit/>
          </a:bodyPr>
          <a:lstStyle/>
          <a:p>
            <a:pPr algn="ctr">
              <a:defRPr/>
            </a:pPr>
            <a:r>
              <a:rPr lang="zh-TW" altLang="zh-TW" sz="1300" b="1" kern="0" dirty="0">
                <a:solidFill>
                  <a:srgbClr val="000000"/>
                </a:solidFill>
                <a:latin typeface="標楷體"/>
                <a:ea typeface="標楷體"/>
              </a:rPr>
              <a:t>徵信調查</a:t>
            </a:r>
            <a:r>
              <a:rPr lang="en-US" altLang="zh-TW" sz="1300" b="1" kern="0" dirty="0">
                <a:solidFill>
                  <a:srgbClr val="000000"/>
                </a:solidFill>
                <a:latin typeface="標楷體"/>
                <a:ea typeface="標楷體"/>
              </a:rPr>
              <a:t> </a:t>
            </a:r>
            <a:endParaRPr lang="zh-TW" altLang="en-US" sz="1300" b="1" kern="0" dirty="0">
              <a:solidFill>
                <a:srgbClr val="000000"/>
              </a:solidFill>
              <a:latin typeface="標楷體"/>
              <a:ea typeface="標楷體"/>
            </a:endParaRPr>
          </a:p>
        </p:txBody>
      </p:sp>
      <p:sp>
        <p:nvSpPr>
          <p:cNvPr id="55" name="文字方塊 54"/>
          <p:cNvSpPr txBox="1"/>
          <p:nvPr/>
        </p:nvSpPr>
        <p:spPr>
          <a:xfrm>
            <a:off x="7232375" y="5274635"/>
            <a:ext cx="468000" cy="468000"/>
          </a:xfrm>
          <a:prstGeom prst="rect">
            <a:avLst/>
          </a:prstGeom>
          <a:gradFill rotWithShape="1">
            <a:gsLst>
              <a:gs pos="0">
                <a:srgbClr val="000000">
                  <a:tint val="50000"/>
                  <a:satMod val="300000"/>
                </a:srgbClr>
              </a:gs>
              <a:gs pos="35000">
                <a:srgbClr val="000000">
                  <a:tint val="37000"/>
                  <a:satMod val="300000"/>
                </a:srgbClr>
              </a:gs>
              <a:gs pos="100000">
                <a:srgbClr val="000000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000000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wrap="square" lIns="0" tIns="0" rIns="0" bIns="0" anchor="ctr" anchorCtr="0">
            <a:noAutofit/>
          </a:bodyPr>
          <a:lstStyle/>
          <a:p>
            <a:pPr algn="ctr">
              <a:defRPr/>
            </a:pPr>
            <a:r>
              <a:rPr lang="zh-TW" altLang="en-US" sz="1300" b="1" kern="0" dirty="0">
                <a:solidFill>
                  <a:srgbClr val="000000"/>
                </a:solidFill>
                <a:latin typeface="標楷體"/>
                <a:ea typeface="標楷體"/>
              </a:rPr>
              <a:t>審議核定 </a:t>
            </a:r>
          </a:p>
        </p:txBody>
      </p:sp>
      <p:sp>
        <p:nvSpPr>
          <p:cNvPr id="56" name="文字方塊 55"/>
          <p:cNvSpPr txBox="1"/>
          <p:nvPr/>
        </p:nvSpPr>
        <p:spPr>
          <a:xfrm>
            <a:off x="7960950" y="5274635"/>
            <a:ext cx="468000" cy="468000"/>
          </a:xfrm>
          <a:prstGeom prst="rect">
            <a:avLst/>
          </a:prstGeom>
          <a:gradFill rotWithShape="1">
            <a:gsLst>
              <a:gs pos="0">
                <a:srgbClr val="000000">
                  <a:tint val="50000"/>
                  <a:satMod val="300000"/>
                </a:srgbClr>
              </a:gs>
              <a:gs pos="35000">
                <a:srgbClr val="000000">
                  <a:tint val="37000"/>
                  <a:satMod val="300000"/>
                </a:srgbClr>
              </a:gs>
              <a:gs pos="100000">
                <a:srgbClr val="000000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000000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wrap="square" lIns="0" tIns="0" rIns="0" bIns="0" anchor="ctr" anchorCtr="0">
            <a:noAutofit/>
          </a:bodyPr>
          <a:lstStyle/>
          <a:p>
            <a:pPr algn="ctr">
              <a:defRPr/>
            </a:pPr>
            <a:r>
              <a:rPr lang="zh-TW" altLang="en-US" sz="1300" b="1" kern="0" dirty="0">
                <a:solidFill>
                  <a:srgbClr val="000000"/>
                </a:solidFill>
                <a:latin typeface="標楷體"/>
                <a:ea typeface="標楷體"/>
              </a:rPr>
              <a:t>貸款契約 </a:t>
            </a:r>
          </a:p>
        </p:txBody>
      </p:sp>
      <p:cxnSp>
        <p:nvCxnSpPr>
          <p:cNvPr id="58" name="直線單箭頭接點 57"/>
          <p:cNvCxnSpPr/>
          <p:nvPr/>
        </p:nvCxnSpPr>
        <p:spPr>
          <a:xfrm>
            <a:off x="5607373" y="4243115"/>
            <a:ext cx="1482725" cy="0"/>
          </a:xfrm>
          <a:prstGeom prst="straightConnector1">
            <a:avLst/>
          </a:prstGeom>
          <a:noFill/>
          <a:ln w="28575" cap="flat" cmpd="sng" algn="ctr">
            <a:solidFill>
              <a:srgbClr val="3333CC"/>
            </a:solidFill>
            <a:prstDash val="dash"/>
            <a:tailEnd type="arrow"/>
          </a:ln>
          <a:effectLst/>
        </p:spPr>
      </p:cxnSp>
      <p:cxnSp>
        <p:nvCxnSpPr>
          <p:cNvPr id="59" name="直線單箭頭接點 58"/>
          <p:cNvCxnSpPr/>
          <p:nvPr/>
        </p:nvCxnSpPr>
        <p:spPr>
          <a:xfrm flipV="1">
            <a:off x="1852936" y="4243115"/>
            <a:ext cx="1708150" cy="0"/>
          </a:xfrm>
          <a:prstGeom prst="straightConnector1">
            <a:avLst/>
          </a:prstGeom>
          <a:noFill/>
          <a:ln w="28575" cap="flat" cmpd="sng" algn="ctr">
            <a:solidFill>
              <a:srgbClr val="3333CC"/>
            </a:solidFill>
            <a:prstDash val="solid"/>
            <a:tailEnd type="arrow"/>
          </a:ln>
          <a:effectLst/>
        </p:spPr>
      </p:cxnSp>
      <p:sp>
        <p:nvSpPr>
          <p:cNvPr id="61" name="文字方塊 16"/>
          <p:cNvSpPr txBox="1">
            <a:spLocks noChangeArrowheads="1"/>
          </p:cNvSpPr>
          <p:nvPr/>
        </p:nvSpPr>
        <p:spPr bwMode="auto">
          <a:xfrm>
            <a:off x="2006923" y="3952308"/>
            <a:ext cx="16430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defRPr/>
            </a:pPr>
            <a:r>
              <a:rPr lang="zh-TW" altLang="en-US" sz="1600" b="1" kern="0" dirty="0" smtClean="0">
                <a:solidFill>
                  <a:sysClr val="windowText" lastClr="000000"/>
                </a:solidFill>
                <a:latin typeface="標楷體"/>
                <a:ea typeface="標楷體"/>
              </a:rPr>
              <a:t>提出融資申請</a:t>
            </a:r>
          </a:p>
        </p:txBody>
      </p:sp>
      <p:cxnSp>
        <p:nvCxnSpPr>
          <p:cNvPr id="62" name="直線單箭頭接點 79"/>
          <p:cNvCxnSpPr>
            <a:cxnSpLocks noChangeShapeType="1"/>
            <a:stCxn id="55" idx="3"/>
            <a:endCxn id="56" idx="1"/>
          </p:cNvCxnSpPr>
          <p:nvPr/>
        </p:nvCxnSpPr>
        <p:spPr bwMode="auto">
          <a:xfrm>
            <a:off x="7700375" y="5508635"/>
            <a:ext cx="260575" cy="0"/>
          </a:xfrm>
          <a:prstGeom prst="straightConnector1">
            <a:avLst/>
          </a:prstGeom>
          <a:noFill/>
          <a:ln w="9525" algn="ctr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3" name="直線單箭頭接點 82"/>
          <p:cNvCxnSpPr>
            <a:cxnSpLocks noChangeShapeType="1"/>
            <a:stCxn id="54" idx="3"/>
            <a:endCxn id="55" idx="1"/>
          </p:cNvCxnSpPr>
          <p:nvPr/>
        </p:nvCxnSpPr>
        <p:spPr bwMode="auto">
          <a:xfrm>
            <a:off x="6971800" y="5508635"/>
            <a:ext cx="260575" cy="0"/>
          </a:xfrm>
          <a:prstGeom prst="straightConnector1">
            <a:avLst/>
          </a:prstGeom>
          <a:noFill/>
          <a:ln w="9525" algn="ctr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4" name="直線單箭頭接點 85"/>
          <p:cNvCxnSpPr>
            <a:cxnSpLocks noChangeShapeType="1"/>
            <a:stCxn id="52" idx="3"/>
            <a:endCxn id="54" idx="1"/>
          </p:cNvCxnSpPr>
          <p:nvPr/>
        </p:nvCxnSpPr>
        <p:spPr bwMode="auto">
          <a:xfrm>
            <a:off x="6243225" y="5508635"/>
            <a:ext cx="260575" cy="0"/>
          </a:xfrm>
          <a:prstGeom prst="straightConnector1">
            <a:avLst/>
          </a:prstGeom>
          <a:noFill/>
          <a:ln w="9525" algn="ctr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65" name="矩形 8"/>
          <p:cNvSpPr>
            <a:spLocks noChangeArrowheads="1"/>
          </p:cNvSpPr>
          <p:nvPr/>
        </p:nvSpPr>
        <p:spPr bwMode="auto">
          <a:xfrm>
            <a:off x="5951861" y="4388917"/>
            <a:ext cx="10048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TW" altLang="en-US" sz="16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核撥金額</a:t>
            </a:r>
          </a:p>
        </p:txBody>
      </p:sp>
      <p:cxnSp>
        <p:nvCxnSpPr>
          <p:cNvPr id="66" name="直線單箭頭接點 15"/>
          <p:cNvCxnSpPr>
            <a:cxnSpLocks noChangeShapeType="1"/>
          </p:cNvCxnSpPr>
          <p:nvPr/>
        </p:nvCxnSpPr>
        <p:spPr bwMode="auto">
          <a:xfrm flipH="1">
            <a:off x="1852936" y="4377804"/>
            <a:ext cx="1708150" cy="0"/>
          </a:xfrm>
          <a:prstGeom prst="straightConnector1">
            <a:avLst/>
          </a:prstGeom>
          <a:noFill/>
          <a:ln w="28575" algn="ctr">
            <a:solidFill>
              <a:srgbClr val="3333CC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67" name="矩形 8"/>
          <p:cNvSpPr>
            <a:spLocks noChangeArrowheads="1"/>
          </p:cNvSpPr>
          <p:nvPr/>
        </p:nvSpPr>
        <p:spPr bwMode="auto">
          <a:xfrm>
            <a:off x="2410148" y="4386266"/>
            <a:ext cx="5937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TW" altLang="en-US" sz="16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撥款</a:t>
            </a:r>
          </a:p>
        </p:txBody>
      </p:sp>
      <p:sp>
        <p:nvSpPr>
          <p:cNvPr id="68" name="矩形 67"/>
          <p:cNvSpPr/>
          <p:nvPr/>
        </p:nvSpPr>
        <p:spPr>
          <a:xfrm>
            <a:off x="6061584" y="5995079"/>
            <a:ext cx="2758888" cy="830997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95250" indent="-95250" algn="just">
              <a:buFont typeface="Arial" pitchFamily="34" charset="0"/>
              <a:buChar char="•"/>
              <a:defRPr/>
            </a:pPr>
            <a:r>
              <a:rPr lang="zh-TW" altLang="en-US" sz="1600" b="1" kern="0" dirty="0" smtClean="0">
                <a:solidFill>
                  <a:srgbClr val="FF0000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通過</a:t>
            </a:r>
            <a:r>
              <a:rPr lang="zh-TW" altLang="en-US" sz="1600" b="1" kern="0" dirty="0">
                <a:solidFill>
                  <a:srgbClr val="FF0000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提供「綠能與產業設備輸出貸款要點</a:t>
            </a:r>
            <a:r>
              <a:rPr lang="zh-TW" altLang="en-US" sz="1600" b="1" kern="0" dirty="0">
                <a:solidFill>
                  <a:srgbClr val="333399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」</a:t>
            </a:r>
            <a:endParaRPr lang="en-US" altLang="zh-TW" sz="1600" b="1" kern="0" dirty="0">
              <a:solidFill>
                <a:srgbClr val="333399"/>
              </a:solidFill>
              <a:latin typeface="Times New Roman" pitchFamily="18" charset="0"/>
              <a:ea typeface="標楷體"/>
              <a:cs typeface="Times New Roman" pitchFamily="18" charset="0"/>
            </a:endParaRPr>
          </a:p>
          <a:p>
            <a:pPr marL="95250" indent="-95250" algn="just">
              <a:buFont typeface="Arial" pitchFamily="34" charset="0"/>
              <a:buChar char="•"/>
              <a:defRPr/>
            </a:pPr>
            <a:r>
              <a:rPr lang="zh-TW" altLang="en-US" sz="1600" b="1" kern="0" dirty="0">
                <a:solidFill>
                  <a:srgbClr val="333399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額度：</a:t>
            </a:r>
            <a:r>
              <a:rPr lang="en-US" altLang="zh-TW" sz="1600" b="1" kern="0" dirty="0">
                <a:solidFill>
                  <a:srgbClr val="333399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100</a:t>
            </a:r>
            <a:r>
              <a:rPr lang="zh-TW" altLang="en-US" sz="1600" b="1" kern="0" dirty="0">
                <a:solidFill>
                  <a:srgbClr val="333399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億</a:t>
            </a:r>
            <a:r>
              <a:rPr lang="zh-TW" altLang="en-US" sz="1600" b="1" kern="0" dirty="0" smtClean="0">
                <a:solidFill>
                  <a:srgbClr val="333399"/>
                </a:solidFill>
                <a:latin typeface="Times New Roman" pitchFamily="18" charset="0"/>
                <a:ea typeface="標楷體"/>
                <a:cs typeface="Times New Roman" pitchFamily="18" charset="0"/>
              </a:rPr>
              <a:t>台幣</a:t>
            </a:r>
            <a:endParaRPr lang="en-US" altLang="zh-TW" sz="1600" b="1" kern="0" dirty="0">
              <a:solidFill>
                <a:srgbClr val="333399"/>
              </a:solidFill>
              <a:latin typeface="Times New Roman" pitchFamily="18" charset="0"/>
              <a:ea typeface="標楷體"/>
              <a:cs typeface="Times New Roman" pitchFamily="18" charset="0"/>
            </a:endParaRPr>
          </a:p>
        </p:txBody>
      </p:sp>
      <p:sp>
        <p:nvSpPr>
          <p:cNvPr id="70" name="圓角矩形 69"/>
          <p:cNvSpPr/>
          <p:nvPr/>
        </p:nvSpPr>
        <p:spPr>
          <a:xfrm>
            <a:off x="3560734" y="2269862"/>
            <a:ext cx="2041393" cy="792163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kern="0" dirty="0" smtClean="0">
                <a:solidFill>
                  <a:prstClr val="black"/>
                </a:solidFill>
                <a:latin typeface="標楷體"/>
                <a:ea typeface="標楷體"/>
              </a:rPr>
              <a:t>系統整合</a:t>
            </a:r>
            <a:endParaRPr lang="en-US" altLang="zh-TW" sz="2000" b="1" kern="0" dirty="0" smtClean="0">
              <a:solidFill>
                <a:prstClr val="black"/>
              </a:solidFill>
              <a:latin typeface="標楷體"/>
              <a:ea typeface="標楷體"/>
            </a:endParaRPr>
          </a:p>
          <a:p>
            <a:pPr algn="ctr">
              <a:defRPr/>
            </a:pPr>
            <a:r>
              <a:rPr lang="zh-TW" altLang="en-US" sz="2000" b="1" kern="0" dirty="0" smtClean="0">
                <a:solidFill>
                  <a:prstClr val="black"/>
                </a:solidFill>
                <a:latin typeface="標楷體"/>
                <a:ea typeface="標楷體"/>
              </a:rPr>
              <a:t>推動平台</a:t>
            </a:r>
            <a:endParaRPr lang="zh-TW" altLang="en-US" sz="2000" b="1" kern="0" dirty="0">
              <a:solidFill>
                <a:prstClr val="black"/>
              </a:solidFill>
              <a:latin typeface="標楷體"/>
              <a:ea typeface="標楷體"/>
            </a:endParaRPr>
          </a:p>
        </p:txBody>
      </p:sp>
      <p:cxnSp>
        <p:nvCxnSpPr>
          <p:cNvPr id="71" name="直線單箭頭接點 37"/>
          <p:cNvCxnSpPr>
            <a:cxnSpLocks noChangeShapeType="1"/>
            <a:stCxn id="70" idx="2"/>
            <a:endCxn id="46" idx="0"/>
          </p:cNvCxnSpPr>
          <p:nvPr/>
        </p:nvCxnSpPr>
        <p:spPr bwMode="auto">
          <a:xfrm>
            <a:off x="4581431" y="3062025"/>
            <a:ext cx="0" cy="826562"/>
          </a:xfrm>
          <a:prstGeom prst="straightConnector1">
            <a:avLst/>
          </a:prstGeom>
          <a:noFill/>
          <a:ln w="28575" algn="ctr">
            <a:solidFill>
              <a:srgbClr val="3333CC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72" name="肘形接點 39"/>
          <p:cNvCxnSpPr>
            <a:cxnSpLocks noChangeShapeType="1"/>
            <a:stCxn id="45" idx="0"/>
            <a:endCxn id="70" idx="1"/>
          </p:cNvCxnSpPr>
          <p:nvPr/>
        </p:nvCxnSpPr>
        <p:spPr bwMode="auto">
          <a:xfrm rot="5400000" flipH="1" flipV="1">
            <a:off x="1766487" y="2094340"/>
            <a:ext cx="1222643" cy="2365852"/>
          </a:xfrm>
          <a:prstGeom prst="bentConnector2">
            <a:avLst/>
          </a:prstGeom>
          <a:noFill/>
          <a:ln w="28575" algn="ctr">
            <a:solidFill>
              <a:srgbClr val="3333CC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74" name="文字方塊 16"/>
          <p:cNvSpPr txBox="1">
            <a:spLocks noChangeArrowheads="1"/>
          </p:cNvSpPr>
          <p:nvPr/>
        </p:nvSpPr>
        <p:spPr bwMode="auto">
          <a:xfrm>
            <a:off x="1589410" y="2326219"/>
            <a:ext cx="141446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defRPr/>
            </a:pPr>
            <a:r>
              <a:rPr lang="zh-TW" altLang="en-US" sz="1600" b="1" kern="0" dirty="0" smtClean="0">
                <a:solidFill>
                  <a:sysClr val="windowText" lastClr="000000"/>
                </a:solidFill>
                <a:latin typeface="標楷體"/>
                <a:ea typeface="標楷體"/>
              </a:rPr>
              <a:t>尋求融資協助</a:t>
            </a:r>
          </a:p>
        </p:txBody>
      </p:sp>
      <p:sp>
        <p:nvSpPr>
          <p:cNvPr id="75" name="文字方塊 16"/>
          <p:cNvSpPr txBox="1">
            <a:spLocks noChangeArrowheads="1"/>
          </p:cNvSpPr>
          <p:nvPr/>
        </p:nvSpPr>
        <p:spPr bwMode="auto">
          <a:xfrm>
            <a:off x="1673547" y="2981433"/>
            <a:ext cx="19764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defRPr/>
            </a:pPr>
            <a:r>
              <a:rPr lang="zh-TW" altLang="en-US" sz="16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提供</a:t>
            </a:r>
            <a:r>
              <a:rPr lang="zh-TW" altLang="en-US" sz="1600" b="1" kern="0" dirty="0" smtClean="0">
                <a:solidFill>
                  <a:sysClr val="windowText" lastClr="000000"/>
                </a:solidFill>
                <a:latin typeface="標楷體"/>
                <a:ea typeface="標楷體"/>
              </a:rPr>
              <a:t>融資資訊</a:t>
            </a:r>
            <a:endParaRPr lang="en-US" altLang="zh-TW" sz="1600" b="1" kern="0" dirty="0" smtClean="0">
              <a:solidFill>
                <a:sysClr val="windowText" lastClr="000000"/>
              </a:solidFill>
              <a:latin typeface="標楷體"/>
              <a:ea typeface="標楷體"/>
            </a:endParaRPr>
          </a:p>
          <a:p>
            <a:pPr>
              <a:defRPr/>
            </a:pPr>
            <a:r>
              <a:rPr lang="zh-TW" altLang="en-US" sz="1600" b="1" kern="0" dirty="0" smtClean="0">
                <a:solidFill>
                  <a:sysClr val="windowText" lastClr="000000"/>
                </a:solidFill>
                <a:latin typeface="標楷體"/>
                <a:ea typeface="標楷體"/>
              </a:rPr>
              <a:t>協助</a:t>
            </a:r>
            <a:r>
              <a:rPr lang="zh-TW" altLang="en-US" sz="16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研修融資計畫</a:t>
            </a:r>
          </a:p>
          <a:p>
            <a:pPr>
              <a:defRPr/>
            </a:pPr>
            <a:endParaRPr lang="zh-TW" altLang="en-US" sz="1600" b="1" kern="0" dirty="0" smtClean="0">
              <a:solidFill>
                <a:sysClr val="windowText" lastClr="000000"/>
              </a:solidFill>
              <a:latin typeface="標楷體"/>
              <a:ea typeface="標楷體"/>
            </a:endParaRPr>
          </a:p>
        </p:txBody>
      </p:sp>
      <p:sp>
        <p:nvSpPr>
          <p:cNvPr id="78" name="矩形 8"/>
          <p:cNvSpPr>
            <a:spLocks noChangeArrowheads="1"/>
          </p:cNvSpPr>
          <p:nvPr/>
        </p:nvSpPr>
        <p:spPr bwMode="auto">
          <a:xfrm>
            <a:off x="4499992" y="3449315"/>
            <a:ext cx="14160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TW" altLang="en-US" sz="16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推薦優質案源</a:t>
            </a:r>
          </a:p>
        </p:txBody>
      </p:sp>
      <p:sp>
        <p:nvSpPr>
          <p:cNvPr id="60" name="矩形 59"/>
          <p:cNvSpPr/>
          <p:nvPr/>
        </p:nvSpPr>
        <p:spPr>
          <a:xfrm>
            <a:off x="27311" y="5259994"/>
            <a:ext cx="2524918" cy="1527982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93662" algn="ctr">
              <a:defRPr/>
            </a:pPr>
            <a:r>
              <a:rPr lang="zh-TW" altLang="en-US" sz="1400" b="1" u="sng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尋求融資協助業者：</a:t>
            </a:r>
            <a:endParaRPr lang="en-US" altLang="zh-TW" sz="1400" b="1" u="sng" kern="0" dirty="0">
              <a:solidFill>
                <a:sysClr val="windowText" lastClr="000000"/>
              </a:solidFill>
              <a:latin typeface="標楷體"/>
              <a:ea typeface="標楷體"/>
            </a:endParaRPr>
          </a:p>
          <a:p>
            <a:pPr marL="177800" indent="-84138">
              <a:buFont typeface="Arial" pitchFamily="34" charset="0"/>
              <a:buChar char="•"/>
              <a:defRPr/>
            </a:pPr>
            <a:r>
              <a:rPr lang="zh-TW" altLang="en-US" sz="14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整廠整案工程及設備業</a:t>
            </a:r>
            <a:endParaRPr lang="en-US" altLang="zh-TW" sz="1400" b="1" kern="0" dirty="0">
              <a:solidFill>
                <a:sysClr val="windowText" lastClr="000000"/>
              </a:solidFill>
              <a:latin typeface="標楷體"/>
              <a:ea typeface="標楷體"/>
            </a:endParaRPr>
          </a:p>
          <a:p>
            <a:pPr marL="182563" lvl="1">
              <a:defRPr/>
            </a:pPr>
            <a:r>
              <a:rPr lang="zh-TW" altLang="en-US" sz="14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中鼎、川佳、台汽電</a:t>
            </a:r>
            <a:r>
              <a:rPr lang="en-US" altLang="zh-TW" sz="14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…</a:t>
            </a:r>
          </a:p>
          <a:p>
            <a:pPr marL="177800" indent="-84138">
              <a:buFont typeface="Arial" pitchFamily="34" charset="0"/>
              <a:buChar char="•"/>
              <a:defRPr/>
            </a:pPr>
            <a:r>
              <a:rPr lang="zh-TW" altLang="en-US" sz="14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工程技術服務業</a:t>
            </a:r>
            <a:endParaRPr lang="en-US" altLang="zh-TW" sz="1400" b="1" kern="0" dirty="0">
              <a:solidFill>
                <a:sysClr val="windowText" lastClr="000000"/>
              </a:solidFill>
              <a:latin typeface="標楷體"/>
              <a:ea typeface="標楷體"/>
            </a:endParaRPr>
          </a:p>
          <a:p>
            <a:pPr marL="182563" lvl="1">
              <a:defRPr/>
            </a:pPr>
            <a:r>
              <a:rPr lang="zh-TW" altLang="en-US" sz="14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神通、宏碁、資拓宏宇</a:t>
            </a:r>
            <a:r>
              <a:rPr lang="en-US" altLang="zh-TW" sz="14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…</a:t>
            </a:r>
          </a:p>
          <a:p>
            <a:pPr marL="177800" indent="-84138">
              <a:buFont typeface="Arial" pitchFamily="34" charset="0"/>
              <a:buChar char="•"/>
              <a:defRPr/>
            </a:pPr>
            <a:r>
              <a:rPr lang="zh-TW" altLang="en-US" sz="14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綠能產業</a:t>
            </a:r>
            <a:endParaRPr lang="en-US" altLang="zh-TW" sz="1400" b="1" kern="0" dirty="0">
              <a:solidFill>
                <a:sysClr val="windowText" lastClr="000000"/>
              </a:solidFill>
              <a:latin typeface="標楷體"/>
              <a:ea typeface="標楷體"/>
            </a:endParaRPr>
          </a:p>
          <a:p>
            <a:pPr marL="182563" lvl="1">
              <a:defRPr/>
            </a:pPr>
            <a:r>
              <a:rPr lang="zh-TW" altLang="en-US" sz="14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昱晶、科風、新日光</a:t>
            </a:r>
            <a:r>
              <a:rPr lang="en-US" altLang="zh-TW" sz="1400" b="1" kern="0" dirty="0">
                <a:solidFill>
                  <a:sysClr val="windowText" lastClr="000000"/>
                </a:solidFill>
                <a:latin typeface="標楷體"/>
                <a:ea typeface="標楷體"/>
              </a:rPr>
              <a:t>…</a:t>
            </a:r>
          </a:p>
        </p:txBody>
      </p:sp>
      <p:sp>
        <p:nvSpPr>
          <p:cNvPr id="79" name="向上箭號圖說文字 78"/>
          <p:cNvSpPr/>
          <p:nvPr/>
        </p:nvSpPr>
        <p:spPr bwMode="auto">
          <a:xfrm>
            <a:off x="27311" y="4887124"/>
            <a:ext cx="2490868" cy="1934890"/>
          </a:xfrm>
          <a:prstGeom prst="upArrowCallout">
            <a:avLst>
              <a:gd name="adj1" fmla="val 14904"/>
              <a:gd name="adj2" fmla="val 16923"/>
              <a:gd name="adj3" fmla="val 9351"/>
              <a:gd name="adj4" fmla="val 83073"/>
            </a:avLst>
          </a:prstGeom>
          <a:noFill/>
          <a:ln w="25400" cap="flat" cmpd="sng" algn="ctr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endParaRPr lang="zh-TW" altLang="en-US" sz="2400" b="1" kern="0">
              <a:solidFill>
                <a:srgbClr val="333399"/>
              </a:solidFill>
              <a:latin typeface="Arial"/>
              <a:ea typeface="標楷體"/>
            </a:endParaRPr>
          </a:p>
        </p:txBody>
      </p:sp>
      <p:sp>
        <p:nvSpPr>
          <p:cNvPr id="81" name="橢圓 80"/>
          <p:cNvSpPr/>
          <p:nvPr/>
        </p:nvSpPr>
        <p:spPr bwMode="auto">
          <a:xfrm>
            <a:off x="27311" y="4678536"/>
            <a:ext cx="695325" cy="458788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ctr">
              <a:lnSpc>
                <a:spcPts val="1400"/>
              </a:lnSpc>
              <a:spcBef>
                <a:spcPts val="0"/>
              </a:spcBef>
              <a:defRPr/>
            </a:pPr>
            <a:r>
              <a:rPr lang="zh-TW" altLang="en-US" sz="1400" b="1" kern="0" dirty="0">
                <a:solidFill>
                  <a:srgbClr val="FFFFFF"/>
                </a:solidFill>
                <a:latin typeface="Arial"/>
                <a:ea typeface="標楷體"/>
              </a:rPr>
              <a:t>現有成果</a:t>
            </a:r>
          </a:p>
        </p:txBody>
      </p:sp>
      <p:sp>
        <p:nvSpPr>
          <p:cNvPr id="4" name="向右箭號 3"/>
          <p:cNvSpPr/>
          <p:nvPr/>
        </p:nvSpPr>
        <p:spPr>
          <a:xfrm>
            <a:off x="5364088" y="5372475"/>
            <a:ext cx="242888" cy="271757"/>
          </a:xfrm>
          <a:prstGeom prst="rightArrow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endParaRPr lang="zh-TW" altLang="en-US" sz="1600" b="1" dirty="0" smtClean="0">
              <a:solidFill>
                <a:prstClr val="black">
                  <a:lumMod val="95000"/>
                  <a:lumOff val="5000"/>
                </a:prst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3" name="圓角矩形 82"/>
          <p:cNvSpPr/>
          <p:nvPr/>
        </p:nvSpPr>
        <p:spPr>
          <a:xfrm>
            <a:off x="7048029" y="3983239"/>
            <a:ext cx="1922463" cy="574746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TW" altLang="en-US" sz="2000" b="1" kern="0" dirty="0">
                <a:solidFill>
                  <a:prstClr val="black"/>
                </a:solidFill>
                <a:latin typeface="標楷體"/>
                <a:ea typeface="標楷體"/>
              </a:rPr>
              <a:t>聯貸</a:t>
            </a:r>
            <a:r>
              <a:rPr lang="zh-TW" altLang="en-US" sz="2000" b="1" kern="0" dirty="0" smtClean="0">
                <a:solidFill>
                  <a:prstClr val="black"/>
                </a:solidFill>
                <a:latin typeface="標楷體"/>
                <a:ea typeface="標楷體"/>
              </a:rPr>
              <a:t>聯盟</a:t>
            </a:r>
            <a:endParaRPr lang="zh-TW" altLang="en-US" sz="2000" b="1" kern="0" dirty="0">
              <a:solidFill>
                <a:prstClr val="black"/>
              </a:solidFill>
              <a:latin typeface="標楷體"/>
              <a:ea typeface="標楷體"/>
            </a:endParaRPr>
          </a:p>
        </p:txBody>
      </p:sp>
      <p:grpSp>
        <p:nvGrpSpPr>
          <p:cNvPr id="28" name="群組 27"/>
          <p:cNvGrpSpPr/>
          <p:nvPr/>
        </p:nvGrpSpPr>
        <p:grpSpPr>
          <a:xfrm>
            <a:off x="1380159" y="2876215"/>
            <a:ext cx="2157086" cy="886710"/>
            <a:chOff x="1403648" y="3410170"/>
            <a:chExt cx="2157086" cy="969814"/>
          </a:xfrm>
        </p:grpSpPr>
        <p:cxnSp>
          <p:nvCxnSpPr>
            <p:cNvPr id="25" name="直線接點 24"/>
            <p:cNvCxnSpPr/>
            <p:nvPr/>
          </p:nvCxnSpPr>
          <p:spPr>
            <a:xfrm flipH="1" flipV="1">
              <a:off x="1403648" y="3416299"/>
              <a:ext cx="2157086" cy="1"/>
            </a:xfrm>
            <a:prstGeom prst="line">
              <a:avLst/>
            </a:prstGeom>
            <a:noFill/>
            <a:ln w="28575" algn="ctr">
              <a:solidFill>
                <a:srgbClr val="3333CC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" name="直線單箭頭接點 26"/>
            <p:cNvCxnSpPr/>
            <p:nvPr/>
          </p:nvCxnSpPr>
          <p:spPr>
            <a:xfrm>
              <a:off x="1403648" y="3410170"/>
              <a:ext cx="0" cy="969814"/>
            </a:xfrm>
            <a:prstGeom prst="straightConnector1">
              <a:avLst/>
            </a:prstGeom>
            <a:noFill/>
            <a:ln w="28575" algn="ctr">
              <a:solidFill>
                <a:srgbClr val="3333CC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96" name="直線單箭頭接點 37"/>
          <p:cNvCxnSpPr>
            <a:cxnSpLocks noChangeShapeType="1"/>
            <a:stCxn id="46" idx="2"/>
            <a:endCxn id="53" idx="0"/>
          </p:cNvCxnSpPr>
          <p:nvPr/>
        </p:nvCxnSpPr>
        <p:spPr bwMode="auto">
          <a:xfrm>
            <a:off x="4581431" y="4680750"/>
            <a:ext cx="0" cy="543489"/>
          </a:xfrm>
          <a:prstGeom prst="straightConnector1">
            <a:avLst/>
          </a:prstGeom>
          <a:noFill/>
          <a:ln w="28575" algn="ctr">
            <a:solidFill>
              <a:srgbClr val="3333CC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06" name="矩形 111"/>
          <p:cNvSpPr>
            <a:spLocks noChangeArrowheads="1"/>
          </p:cNvSpPr>
          <p:nvPr/>
        </p:nvSpPr>
        <p:spPr bwMode="auto">
          <a:xfrm>
            <a:off x="6620074" y="3198453"/>
            <a:ext cx="12105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en-US" sz="1600" b="1" kern="0" dirty="0" smtClean="0">
                <a:solidFill>
                  <a:sysClr val="windowText" lastClr="000000"/>
                </a:solidFill>
                <a:latin typeface="標楷體"/>
                <a:ea typeface="標楷體"/>
                <a:sym typeface="Wingdings 2" pitchFamily="18" charset="2"/>
              </a:rPr>
              <a:t>政策支持促成</a:t>
            </a:r>
            <a:r>
              <a:rPr lang="zh-TW" altLang="en-US" sz="1600" b="1" kern="0" dirty="0">
                <a:solidFill>
                  <a:sysClr val="windowText" lastClr="000000"/>
                </a:solidFill>
                <a:latin typeface="標楷體"/>
                <a:ea typeface="標楷體"/>
                <a:sym typeface="Wingdings 2" pitchFamily="18" charset="2"/>
              </a:rPr>
              <a:t>聯貸案</a:t>
            </a:r>
            <a:endParaRPr lang="zh-TW" altLang="en-US" sz="1600" b="1" kern="0" dirty="0">
              <a:solidFill>
                <a:sysClr val="windowText" lastClr="000000"/>
              </a:solidFill>
              <a:latin typeface="標楷體"/>
              <a:ea typeface="標楷體"/>
            </a:endParaRPr>
          </a:p>
        </p:txBody>
      </p:sp>
      <p:cxnSp>
        <p:nvCxnSpPr>
          <p:cNvPr id="108" name="直線接點 107"/>
          <p:cNvCxnSpPr>
            <a:stCxn id="83" idx="3"/>
          </p:cNvCxnSpPr>
          <p:nvPr/>
        </p:nvCxnSpPr>
        <p:spPr>
          <a:xfrm>
            <a:off x="8970492" y="4270612"/>
            <a:ext cx="181466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2" name="橢圓 11"/>
          <p:cNvSpPr/>
          <p:nvPr/>
        </p:nvSpPr>
        <p:spPr>
          <a:xfrm>
            <a:off x="6326133" y="2496081"/>
            <a:ext cx="1037460" cy="655214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r>
              <a:rPr lang="zh-TW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財政部</a:t>
            </a:r>
          </a:p>
        </p:txBody>
      </p:sp>
      <p:sp>
        <p:nvSpPr>
          <p:cNvPr id="73" name="橢圓 72"/>
          <p:cNvSpPr/>
          <p:nvPr/>
        </p:nvSpPr>
        <p:spPr>
          <a:xfrm>
            <a:off x="7442220" y="2655944"/>
            <a:ext cx="1037460" cy="655214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r>
              <a:rPr lang="zh-TW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金管會</a:t>
            </a:r>
          </a:p>
        </p:txBody>
      </p:sp>
      <p:cxnSp>
        <p:nvCxnSpPr>
          <p:cNvPr id="14" name="直線單箭頭接點 13"/>
          <p:cNvCxnSpPr/>
          <p:nvPr/>
        </p:nvCxnSpPr>
        <p:spPr>
          <a:xfrm flipH="1">
            <a:off x="5775226" y="3151295"/>
            <a:ext cx="756977" cy="6790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單箭頭接點 15"/>
          <p:cNvCxnSpPr/>
          <p:nvPr/>
        </p:nvCxnSpPr>
        <p:spPr>
          <a:xfrm>
            <a:off x="8194950" y="3319570"/>
            <a:ext cx="186245" cy="6327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00397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 idx="4294967295"/>
          </p:nvPr>
        </p:nvSpPr>
        <p:spPr>
          <a:xfrm>
            <a:off x="539552" y="31170"/>
            <a:ext cx="8712968" cy="733534"/>
          </a:xfr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ts val="5000"/>
              </a:lnSpc>
              <a:buFont typeface="Arial" pitchFamily="34" charset="0"/>
              <a:buNone/>
            </a:pPr>
            <a:r>
              <a:rPr lang="zh-TW" altLang="en-US" sz="36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肆、</a:t>
            </a:r>
            <a:r>
              <a:rPr lang="zh-TW" altLang="en-US" sz="3600" b="1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規劃方向與</a:t>
            </a:r>
            <a:r>
              <a:rPr lang="zh-TW" altLang="en-US" sz="36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作法</a:t>
            </a:r>
            <a:endParaRPr kumimoji="1" lang="zh-TW" altLang="en-US" sz="3600" b="1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4812" y="1124744"/>
            <a:ext cx="8499676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3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、中長期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作法</a:t>
            </a:r>
            <a:endParaRPr lang="en-US" altLang="zh-TW" sz="32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endParaRPr lang="en-US" altLang="zh-TW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buFont typeface="Wingdings" panose="05000000000000000000" pitchFamily="2" charset="2"/>
              <a:buChar char="n"/>
              <a:defRPr/>
            </a:pP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透過場域提供及相關政策工具，引導企業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結盟（小而美的解決方案），</a:t>
            </a: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並形成出口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旗艦</a:t>
            </a:r>
            <a:endParaRPr lang="en-US" altLang="zh-TW" sz="28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buFont typeface="Wingdings" panose="05000000000000000000" pitchFamily="2" charset="2"/>
              <a:buChar char="n"/>
              <a:defRPr/>
            </a:pP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孵育機制：</a:t>
            </a:r>
            <a:endParaRPr lang="en-US" altLang="zh-TW" sz="28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buFont typeface="Wingdings" panose="05000000000000000000" pitchFamily="2" charset="2"/>
              <a:buChar char="Ø"/>
              <a:defRPr/>
            </a:pP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建立產官學研溝通平台、提供試煉場</a:t>
            </a: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域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；</a:t>
            </a:r>
            <a:endParaRPr lang="en-US" altLang="zh-TW" sz="28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buFont typeface="Wingdings" panose="05000000000000000000" pitchFamily="2" charset="2"/>
              <a:buChar char="Ø"/>
              <a:defRPr/>
            </a:pP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針對</a:t>
            </a: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系統輸出性作為推動獎勵或補助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；</a:t>
            </a:r>
            <a:endParaRPr lang="en-US" altLang="zh-TW" sz="28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buFont typeface="Wingdings" panose="05000000000000000000" pitchFamily="2" charset="2"/>
              <a:buChar char="Ø"/>
              <a:defRPr/>
            </a:pP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鼓勵</a:t>
            </a: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各部會調整重要系統採購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，以進行國內練兵並形成企業聯盟與出口旗艦。</a:t>
            </a:r>
            <a:endParaRPr lang="en-US" altLang="zh-TW" sz="28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buFont typeface="Wingdings" panose="05000000000000000000" pitchFamily="2" charset="2"/>
              <a:buChar char="n"/>
              <a:defRPr/>
            </a:pPr>
            <a:r>
              <a:rPr lang="zh-TW" altLang="en-US" sz="2800" dirty="0">
                <a:ea typeface="標楷體" pitchFamily="65" charset="-120"/>
                <a:cs typeface="Arial" charset="0"/>
              </a:rPr>
              <a:t>培訓跨領域國際標案備標人才及國際行銷專業人才</a:t>
            </a:r>
            <a:endParaRPr lang="en-US" altLang="zh-TW" sz="2800" dirty="0">
              <a:ea typeface="標楷體" pitchFamily="65" charset="-120"/>
              <a:cs typeface="Arial" charset="0"/>
            </a:endParaRPr>
          </a:p>
          <a:p>
            <a:pPr marL="457200" indent="-457200">
              <a:buFont typeface="Wingdings" panose="05000000000000000000" pitchFamily="2" charset="2"/>
              <a:buChar char="n"/>
              <a:defRPr/>
            </a:pPr>
            <a:endParaRPr lang="en-US" altLang="zh-TW" sz="28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15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151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0" name="Picture 46" descr="http://www.1000steine.com/brickset/AdditionalImages/8404-1/8404-0000-xx-33-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972" t="1865" r="6009"/>
          <a:stretch/>
        </p:blipFill>
        <p:spPr bwMode="auto">
          <a:xfrm>
            <a:off x="3613787" y="4026550"/>
            <a:ext cx="1404520" cy="9899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標題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zh-TW" altLang="en-US" sz="3600" b="1" dirty="0" smtClean="0">
                <a:solidFill>
                  <a:srgbClr val="0000FF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肆、規劃方向與做法</a:t>
            </a:r>
            <a:endParaRPr lang="zh-TW" altLang="en-US" sz="3600" b="1" dirty="0">
              <a:solidFill>
                <a:srgbClr val="0000FF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pic>
        <p:nvPicPr>
          <p:cNvPr id="1026" name="Picture 2" descr="http://www.pretapregnant.com/filelib/s11/schermafbeelding-2012-05-20-om-15.41.0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6030" b="93719" l="8038" r="89835">
                        <a14:foregroundMark x1="30024" y1="22362" x2="30024" y2="22362"/>
                        <a14:foregroundMark x1="66430" y1="21859" x2="66430" y2="21859"/>
                        <a14:foregroundMark x1="42080" y1="9296" x2="42080" y2="9296"/>
                        <a14:foregroundMark x1="60520" y1="10050" x2="60520" y2="10050"/>
                        <a14:foregroundMark x1="35461" y1="10050" x2="35461" y2="100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403" t="5815" r="17210" b="6610"/>
          <a:stretch/>
        </p:blipFill>
        <p:spPr bwMode="auto">
          <a:xfrm>
            <a:off x="538603" y="3274295"/>
            <a:ext cx="180020" cy="2201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milweevideogames.com/wp-content/uploads/2014/09/torso1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319" y="3184207"/>
            <a:ext cx="375528" cy="3755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s://www.thedailybrick.co.uk/media/catalog/product/cache/1/small_image/135x/9df78eab33525d08d6e5fb8d27136e95/l/e/lego_minifigure_hips_with_medium_stone_gray_legs__73200___88584__lego-black-minifigure-hips-with-medium-stone-gray-legs-73200-88584-30-26598-38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886" y="3214463"/>
            <a:ext cx="315016" cy="3150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orig06.deviantart.net/b3e5/f/2009/252/a/2/lego_car____with_lego_logo_by_zpaolo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backgroundRemoval t="10000" b="90000" l="10000" r="90000">
                        <a14:backgroundMark x1="58750" y1="64875" x2="58750" y2="64875"/>
                        <a14:backgroundMark x1="65125" y1="59625" x2="65125" y2="59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474" t="21187" r="16601" b="20142"/>
          <a:stretch/>
        </p:blipFill>
        <p:spPr bwMode="auto">
          <a:xfrm>
            <a:off x="1978613" y="3866021"/>
            <a:ext cx="627915" cy="505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http://www.abc-pinewood-derby.com/images/lego-windshield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=""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82" y="3962613"/>
            <a:ext cx="270995" cy="3257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http://www.1000steine.com/brickset/AdditionalImages/10220-1/10220_1to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070" y="4000406"/>
            <a:ext cx="261316" cy="2643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i.imgur.com/g8Z838Y.pn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="" xmlns:a14="http://schemas.microsoft.com/office/drawing/2010/main">
                  <a14:imgLayer r:embed="rId14">
                    <a14:imgEffect>
                      <a14:backgroundRemoval t="9910" b="98874" l="9987" r="89949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170" t="17596" r="24281"/>
          <a:stretch/>
        </p:blipFill>
        <p:spPr bwMode="auto">
          <a:xfrm>
            <a:off x="916981" y="3999717"/>
            <a:ext cx="419827" cy="3144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加號 10"/>
          <p:cNvSpPr/>
          <p:nvPr/>
        </p:nvSpPr>
        <p:spPr>
          <a:xfrm>
            <a:off x="1342624" y="3312349"/>
            <a:ext cx="144016" cy="144016"/>
          </a:xfrm>
          <a:prstGeom prst="mathPlus">
            <a:avLst>
              <a:gd name="adj1" fmla="val 588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加號 41"/>
          <p:cNvSpPr/>
          <p:nvPr/>
        </p:nvSpPr>
        <p:spPr>
          <a:xfrm>
            <a:off x="769462" y="3317224"/>
            <a:ext cx="144016" cy="144016"/>
          </a:xfrm>
          <a:prstGeom prst="mathPlus">
            <a:avLst>
              <a:gd name="adj1" fmla="val 588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等於 11"/>
          <p:cNvSpPr/>
          <p:nvPr/>
        </p:nvSpPr>
        <p:spPr>
          <a:xfrm>
            <a:off x="1828222" y="3320660"/>
            <a:ext cx="165376" cy="122972"/>
          </a:xfrm>
          <a:prstGeom prst="mathEqual">
            <a:avLst>
              <a:gd name="adj1" fmla="val 27577"/>
              <a:gd name="adj2" fmla="val 34392"/>
            </a:avLst>
          </a:prstGeom>
          <a:ln w="317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3" name="群組 12"/>
          <p:cNvGrpSpPr/>
          <p:nvPr/>
        </p:nvGrpSpPr>
        <p:grpSpPr>
          <a:xfrm>
            <a:off x="2081986" y="3028559"/>
            <a:ext cx="375528" cy="656522"/>
            <a:chOff x="3311884" y="2073313"/>
            <a:chExt cx="375528" cy="656522"/>
          </a:xfrm>
        </p:grpSpPr>
        <p:pic>
          <p:nvPicPr>
            <p:cNvPr id="50" name="Picture 22" descr="https://www.thedailybrick.co.uk/media/catalog/product/cache/1/small_image/135x/9df78eab33525d08d6e5fb8d27136e95/l/e/lego_minifigure_hips_with_medium_stone_gray_legs__73200___88584__lego-black-minifigure-hips-with-medium-stone-gray-legs-73200-88584-30-26598-38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7864" y="2414819"/>
              <a:ext cx="315016" cy="315016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14" descr="http://www.milweevideogames.com/wp-content/uploads/2014/09/torso10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1884" y="2164325"/>
              <a:ext cx="375528" cy="375528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2" descr="http://www.pretapregnant.com/filelib/s11/schermafbeelding-2012-05-20-om-15.41.0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="" xmlns:a14="http://schemas.microsoft.com/office/drawing/2010/main">
                    <a14:imgLayer r:embed="rId5">
                      <a14:imgEffect>
                        <a14:backgroundRemoval t="6030" b="93719" l="8038" r="89835">
                          <a14:foregroundMark x1="30024" y1="22362" x2="30024" y2="22362"/>
                          <a14:foregroundMark x1="66430" y1="21859" x2="66430" y2="21859"/>
                          <a14:foregroundMark x1="42080" y1="9296" x2="42080" y2="9296"/>
                          <a14:foregroundMark x1="60520" y1="10050" x2="60520" y2="10050"/>
                          <a14:foregroundMark x1="35461" y1="10050" x2="35461" y2="100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5403" t="5815" r="17210" b="6610"/>
            <a:stretch/>
          </p:blipFill>
          <p:spPr bwMode="auto">
            <a:xfrm>
              <a:off x="3411426" y="2073313"/>
              <a:ext cx="180020" cy="220124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1" name="加號 50"/>
          <p:cNvSpPr/>
          <p:nvPr/>
        </p:nvSpPr>
        <p:spPr>
          <a:xfrm>
            <a:off x="1336271" y="4055714"/>
            <a:ext cx="144016" cy="144016"/>
          </a:xfrm>
          <a:prstGeom prst="mathPlus">
            <a:avLst>
              <a:gd name="adj1" fmla="val 588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2" name="加號 51"/>
          <p:cNvSpPr/>
          <p:nvPr/>
        </p:nvSpPr>
        <p:spPr>
          <a:xfrm>
            <a:off x="763109" y="4060589"/>
            <a:ext cx="144016" cy="144016"/>
          </a:xfrm>
          <a:prstGeom prst="mathPlus">
            <a:avLst>
              <a:gd name="adj1" fmla="val 588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3" name="等於 52"/>
          <p:cNvSpPr/>
          <p:nvPr/>
        </p:nvSpPr>
        <p:spPr>
          <a:xfrm>
            <a:off x="1821869" y="4064025"/>
            <a:ext cx="165376" cy="122972"/>
          </a:xfrm>
          <a:prstGeom prst="mathEqual">
            <a:avLst>
              <a:gd name="adj1" fmla="val 27577"/>
              <a:gd name="adj2" fmla="val 34392"/>
            </a:avLst>
          </a:prstGeom>
          <a:ln w="317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56" name="Picture 32" descr="https://s-media-cache-ak0.pinimg.com/736x/1d/99/f5/1d99f503f8799ca7162782ac5d1eb4d0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="" xmlns:a14="http://schemas.microsoft.com/office/drawing/2010/main">
                  <a14:imgLayer r:embed="rId16">
                    <a14:imgEffect>
                      <a14:backgroundRemoval t="5305" b="96857" l="2717" r="94701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03" y="4604904"/>
            <a:ext cx="438850" cy="3034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http://www.mangiobricks.it/cms3/graphics/articoli_big/PA6/0/PA60623-R-U_1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="" xmlns:a14="http://schemas.microsoft.com/office/drawing/2010/main">
                  <a14:imgLayer r:embed="rId18">
                    <a14:imgEffect>
                      <a14:backgroundRemoval t="5000" b="95833" l="9603" r="8977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579" t="4125" r="26859" b="4392"/>
          <a:stretch/>
        </p:blipFill>
        <p:spPr bwMode="auto">
          <a:xfrm>
            <a:off x="1003825" y="4517913"/>
            <a:ext cx="242516" cy="4774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http://www.mangiobricks.it/cms3/graphics/articoli_small/PA6/0/PA60607-BLM-N_1.jpg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="" xmlns:a14="http://schemas.microsoft.com/office/drawing/2010/main">
                  <a14:imgLayer r:embed="rId20">
                    <a14:imgEffect>
                      <a14:backgroundRemoval t="6000" b="94667" l="6667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915" t="4787" r="23419" b="3658"/>
          <a:stretch/>
        </p:blipFill>
        <p:spPr bwMode="auto">
          <a:xfrm>
            <a:off x="1513070" y="4499094"/>
            <a:ext cx="275475" cy="4977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加號 53"/>
          <p:cNvSpPr/>
          <p:nvPr/>
        </p:nvSpPr>
        <p:spPr>
          <a:xfrm>
            <a:off x="1339107" y="4679770"/>
            <a:ext cx="144016" cy="144016"/>
          </a:xfrm>
          <a:prstGeom prst="mathPlus">
            <a:avLst>
              <a:gd name="adj1" fmla="val 588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5" name="加號 54"/>
          <p:cNvSpPr/>
          <p:nvPr/>
        </p:nvSpPr>
        <p:spPr>
          <a:xfrm>
            <a:off x="765945" y="4684645"/>
            <a:ext cx="144016" cy="144016"/>
          </a:xfrm>
          <a:prstGeom prst="mathPlus">
            <a:avLst>
              <a:gd name="adj1" fmla="val 588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6" name="等於 55"/>
          <p:cNvSpPr/>
          <p:nvPr/>
        </p:nvSpPr>
        <p:spPr>
          <a:xfrm>
            <a:off x="1824705" y="4688081"/>
            <a:ext cx="165376" cy="122972"/>
          </a:xfrm>
          <a:prstGeom prst="mathEqual">
            <a:avLst>
              <a:gd name="adj1" fmla="val 27577"/>
              <a:gd name="adj2" fmla="val 34392"/>
            </a:avLst>
          </a:prstGeom>
          <a:ln w="317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62" name="Picture 38" descr="http://www.toys1.co.uk/ekmps/shops/toyshelf/images/lego-5477%5b1%5d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="" xmlns:a14="http://schemas.microsoft.com/office/drawing/2010/main">
                  <a14:imgLayer r:embed="rId22">
                    <a14:imgEffect>
                      <a14:backgroundRemoval t="0" b="100000" l="0" r="100000">
                        <a14:foregroundMark x1="26255" y1="83942" x2="26255" y2="83942"/>
                        <a14:foregroundMark x1="20077" y1="81387" x2="20077" y2="81387"/>
                        <a14:foregroundMark x1="25869" y1="88686" x2="25869" y2="88686"/>
                        <a14:foregroundMark x1="41313" y1="90146" x2="41313" y2="90146"/>
                        <a14:foregroundMark x1="61390" y1="90876" x2="61390" y2="90876"/>
                        <a14:foregroundMark x1="49035" y1="95255" x2="49035" y2="95255"/>
                        <a14:foregroundMark x1="59846" y1="97445" x2="59846" y2="97445"/>
                        <a14:foregroundMark x1="72201" y1="94891" x2="72201" y2="94891"/>
                        <a14:foregroundMark x1="79923" y1="93796" x2="79923" y2="93796"/>
                        <a14:foregroundMark x1="87259" y1="92701" x2="87259" y2="92701"/>
                        <a14:foregroundMark x1="94595" y1="75547" x2="94595" y2="75547"/>
                        <a14:foregroundMark x1="87259" y1="71168" x2="87259" y2="71168"/>
                        <a14:foregroundMark x1="79151" y1="71898" x2="79151" y2="71898"/>
                        <a14:foregroundMark x1="83784" y1="69708" x2="83784" y2="69708"/>
                        <a14:foregroundMark x1="87645" y1="67883" x2="87645" y2="67883"/>
                        <a14:foregroundMark x1="89961" y1="68978" x2="89961" y2="68978"/>
                        <a14:foregroundMark x1="90734" y1="67518" x2="90734" y2="67518"/>
                        <a14:foregroundMark x1="73745" y1="86496" x2="73745" y2="86496"/>
                        <a14:foregroundMark x1="66795" y1="87956" x2="66795" y2="87956"/>
                        <a14:foregroundMark x1="61390" y1="83577" x2="61390" y2="83577"/>
                        <a14:foregroundMark x1="57529" y1="81387" x2="57529" y2="81387"/>
                        <a14:foregroundMark x1="60618" y1="87956" x2="60618" y2="87956"/>
                        <a14:foregroundMark x1="66023" y1="93066" x2="66023" y2="930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770" y="4461314"/>
            <a:ext cx="541960" cy="5733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http://ecx.images-amazon.com/images/I/91Pv76bx9FL._SL1500_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BEBA8EAE-BF5A-486C-A8C5-ECC9F3942E4B}">
                <a14:imgProps xmlns="" xmlns:a14="http://schemas.microsoft.com/office/drawing/2010/main">
                  <a14:imgLayer r:embed="rId24">
                    <a14:imgEffect>
                      <a14:backgroundRemoval t="3295" b="96705" l="3867" r="97067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398" y="3162454"/>
            <a:ext cx="1349829" cy="10924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https://s-media-cache-ak0.pinimg.com/736x/0d/2c/68/0d2c68f195f942bb78eca1268a4b272d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776" y="3182950"/>
            <a:ext cx="2218469" cy="16638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 descr="https://s-media-cache-ak0.pinimg.com/236x/dc/4e/1a/dc4e1aea4ba9a3848fe0f4933dc74d43.jpg"/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61" t="5017" r="9254" b="10464"/>
          <a:stretch/>
        </p:blipFill>
        <p:spPr bwMode="auto">
          <a:xfrm>
            <a:off x="4120953" y="2908755"/>
            <a:ext cx="819536" cy="11159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向右箭號 13"/>
          <p:cNvSpPr/>
          <p:nvPr/>
        </p:nvSpPr>
        <p:spPr>
          <a:xfrm>
            <a:off x="2629959" y="3109131"/>
            <a:ext cx="388665" cy="466257"/>
          </a:xfrm>
          <a:prstGeom prst="rightArrow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3" name="向右箭號 62"/>
          <p:cNvSpPr/>
          <p:nvPr/>
        </p:nvSpPr>
        <p:spPr>
          <a:xfrm>
            <a:off x="2629959" y="3748865"/>
            <a:ext cx="388665" cy="466257"/>
          </a:xfrm>
          <a:prstGeom prst="rightArrow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4" name="向右箭號 63"/>
          <p:cNvSpPr/>
          <p:nvPr/>
        </p:nvSpPr>
        <p:spPr>
          <a:xfrm>
            <a:off x="2629959" y="4432828"/>
            <a:ext cx="388665" cy="466257"/>
          </a:xfrm>
          <a:prstGeom prst="rightArrow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5" name="向右箭號 64"/>
          <p:cNvSpPr/>
          <p:nvPr/>
        </p:nvSpPr>
        <p:spPr>
          <a:xfrm>
            <a:off x="5116079" y="3376704"/>
            <a:ext cx="246910" cy="1210577"/>
          </a:xfrm>
          <a:prstGeom prst="rightArrow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6" name="矩形 65"/>
          <p:cNvSpPr/>
          <p:nvPr/>
        </p:nvSpPr>
        <p:spPr>
          <a:xfrm>
            <a:off x="508552" y="2486730"/>
            <a:ext cx="2262158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TW" altLang="en-US" b="1" dirty="0" smtClean="0">
                <a:ea typeface="標楷體" panose="03000509000000000000" pitchFamily="65" charset="-120"/>
              </a:rPr>
              <a:t>小規模解決個別課題</a:t>
            </a:r>
            <a:endParaRPr lang="zh-TW" altLang="en-US" b="1" dirty="0">
              <a:ea typeface="標楷體" panose="03000509000000000000" pitchFamily="65" charset="-12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400854" y="2486730"/>
            <a:ext cx="2262158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TW" altLang="en-US" b="1" dirty="0" smtClean="0">
                <a:ea typeface="標楷體" panose="03000509000000000000" pitchFamily="65" charset="-120"/>
              </a:rPr>
              <a:t>大規模解決整體課題</a:t>
            </a:r>
            <a:endParaRPr lang="zh-TW" altLang="en-US" b="1" dirty="0">
              <a:ea typeface="標楷體" panose="03000509000000000000" pitchFamily="65" charset="-120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2956815" y="2486730"/>
            <a:ext cx="2262158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TW" altLang="en-US" b="1" dirty="0" smtClean="0">
                <a:ea typeface="標楷體" panose="03000509000000000000" pitchFamily="65" charset="-120"/>
              </a:rPr>
              <a:t>中規模解決系統課題</a:t>
            </a:r>
            <a:endParaRPr lang="zh-TW" altLang="en-US" b="1" dirty="0">
              <a:ea typeface="標楷體" panose="03000509000000000000" pitchFamily="65" charset="-12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47888" y="764704"/>
            <a:ext cx="893624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孵育機制</a:t>
            </a:r>
            <a:r>
              <a:rPr lang="zh-TW" altLang="en-US" sz="2800" b="1" dirty="0" smtClean="0">
                <a:latin typeface="新細明體"/>
                <a:cs typeface="Arial" panose="020B0604020202020204" pitchFamily="34" charset="0"/>
              </a:rPr>
              <a:t>：</a:t>
            </a:r>
            <a:endParaRPr lang="en-US" altLang="zh-TW" sz="2800" b="1" dirty="0" smtClean="0">
              <a:latin typeface="新細明體"/>
              <a:cs typeface="Arial" panose="020B0604020202020204" pitchFamily="34" charset="0"/>
            </a:endParaRPr>
          </a:p>
          <a:p>
            <a:pPr marL="266700" indent="-266700">
              <a:buFont typeface="Wingdings" panose="05000000000000000000" pitchFamily="2" charset="2"/>
              <a:buChar char="n"/>
            </a:pP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以</a:t>
            </a:r>
            <a:r>
              <a:rPr lang="zh-TW" altLang="en-US" sz="2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堆積木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概念，由應用模組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打造出大型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整體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方案，依國外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需求以</a:t>
            </a:r>
            <a:r>
              <a:rPr lang="zh-TW" altLang="en-US" sz="2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滿漢全席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或</a:t>
            </a:r>
            <a:r>
              <a:rPr lang="zh-TW" altLang="en-US" sz="2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自助套餐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方式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輸出。</a:t>
            </a:r>
            <a:endParaRPr lang="en-US" altLang="zh-TW" sz="2200" dirty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endParaRPr lang="en-US" altLang="zh-TW" b="1" dirty="0" smtClean="0">
              <a:solidFill>
                <a:srgbClr val="FF0000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177800" lvl="1"/>
            <a:r>
              <a:rPr lang="zh-TW" alt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◘小</a:t>
            </a:r>
            <a:r>
              <a:rPr lang="zh-TW" altLang="en-US" b="1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積木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：孵育</a:t>
            </a:r>
            <a:r>
              <a:rPr lang="zh-TW" alt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前瞻性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模組   </a:t>
            </a:r>
            <a:r>
              <a:rPr lang="zh-TW" altLang="en-US" b="1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◘中積木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：試煉</a:t>
            </a:r>
            <a:r>
              <a:rPr lang="zh-TW" altLang="en-US" b="1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商用化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應用   </a:t>
            </a:r>
            <a:r>
              <a:rPr lang="zh-TW" altLang="en-US" b="1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◘大積木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：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打造</a:t>
            </a:r>
            <a:r>
              <a:rPr lang="zh-TW" altLang="en-US" b="1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旗艦型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輸出</a:t>
            </a:r>
          </a:p>
        </p:txBody>
      </p:sp>
      <p:pic>
        <p:nvPicPr>
          <p:cNvPr id="2" name="Picture 2" descr="https://en.pimg.jp/005/343/459/1/5343459.jpg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9333" r="10549" b="4734"/>
          <a:stretch/>
        </p:blipFill>
        <p:spPr bwMode="auto">
          <a:xfrm>
            <a:off x="337787" y="5128756"/>
            <a:ext cx="4877261" cy="14087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fscomps.fotosearch.com/compc/CSP/CSP311/k3111306.jpg"/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4354" t="62344" r="-2280" b="3289"/>
          <a:stretch/>
        </p:blipFill>
        <p:spPr bwMode="auto">
          <a:xfrm>
            <a:off x="5215048" y="5175288"/>
            <a:ext cx="2683579" cy="1362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1650807" y="4912732"/>
            <a:ext cx="2870398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576180" y="6537538"/>
            <a:ext cx="4714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小、中型規模場域孵育</a:t>
            </a:r>
            <a:r>
              <a:rPr lang="en-US" altLang="zh-TW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如：</a:t>
            </a: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智慧低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碳生活</a:t>
            </a:r>
            <a:r>
              <a:rPr lang="en-US" altLang="zh-TW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文字方塊 47"/>
          <p:cNvSpPr txBox="1"/>
          <p:nvPr/>
        </p:nvSpPr>
        <p:spPr>
          <a:xfrm>
            <a:off x="5522363" y="6546830"/>
            <a:ext cx="2751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大型規模城區場域系統整合</a:t>
            </a:r>
            <a:endPara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5496" y="3476237"/>
            <a:ext cx="461665" cy="109691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積木堆疊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文字方塊 56"/>
          <p:cNvSpPr txBox="1"/>
          <p:nvPr/>
        </p:nvSpPr>
        <p:spPr>
          <a:xfrm>
            <a:off x="49755" y="5682734"/>
            <a:ext cx="461665" cy="109691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場域試煉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34" name="Picture 10" descr="http://www.fancyicons.com/free-icons/232/transport/png/256/airplane_takeoff_256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3537093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7956376" y="4242574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輸出國際</a:t>
            </a:r>
            <a:endPara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6558010" y="3028559"/>
            <a:ext cx="18446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單箭頭接點 15"/>
          <p:cNvCxnSpPr/>
          <p:nvPr/>
        </p:nvCxnSpPr>
        <p:spPr>
          <a:xfrm>
            <a:off x="8402683" y="3028559"/>
            <a:ext cx="0" cy="5085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>
            <a:endCxn id="1066" idx="0"/>
          </p:cNvCxnSpPr>
          <p:nvPr/>
        </p:nvCxnSpPr>
        <p:spPr>
          <a:xfrm>
            <a:off x="6558010" y="3028559"/>
            <a:ext cx="1" cy="1543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4087894" y="4995392"/>
            <a:ext cx="0" cy="1333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接點 23"/>
          <p:cNvCxnSpPr/>
          <p:nvPr/>
        </p:nvCxnSpPr>
        <p:spPr>
          <a:xfrm>
            <a:off x="4087894" y="5128756"/>
            <a:ext cx="43147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單箭頭接點 25"/>
          <p:cNvCxnSpPr/>
          <p:nvPr/>
        </p:nvCxnSpPr>
        <p:spPr>
          <a:xfrm flipV="1">
            <a:off x="8402683" y="4604904"/>
            <a:ext cx="0" cy="5238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字方塊 26"/>
          <p:cNvSpPr txBox="1"/>
          <p:nvPr/>
        </p:nvSpPr>
        <p:spPr>
          <a:xfrm>
            <a:off x="7740352" y="2719953"/>
            <a:ext cx="13543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滿漢全席式方案</a:t>
            </a:r>
            <a:endParaRPr lang="zh-TW" altLang="en-US" sz="1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文字方塊 66"/>
          <p:cNvSpPr txBox="1"/>
          <p:nvPr/>
        </p:nvSpPr>
        <p:spPr>
          <a:xfrm>
            <a:off x="7754119" y="5096217"/>
            <a:ext cx="13543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自助餐式方案</a:t>
            </a:r>
            <a:endParaRPr lang="zh-TW" altLang="en-US" sz="1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1" name="直線單箭頭接點 30"/>
          <p:cNvCxnSpPr/>
          <p:nvPr/>
        </p:nvCxnSpPr>
        <p:spPr>
          <a:xfrm>
            <a:off x="2117966" y="5034662"/>
            <a:ext cx="0" cy="82175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線單箭頭接點 70"/>
          <p:cNvCxnSpPr/>
          <p:nvPr/>
        </p:nvCxnSpPr>
        <p:spPr>
          <a:xfrm>
            <a:off x="3794171" y="4983826"/>
            <a:ext cx="0" cy="82175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字方塊 31"/>
          <p:cNvSpPr txBox="1"/>
          <p:nvPr/>
        </p:nvSpPr>
        <p:spPr>
          <a:xfrm>
            <a:off x="1273891" y="5034662"/>
            <a:ext cx="848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產學結盟</a:t>
            </a:r>
            <a:endPara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endParaRPr lang="en-US" altLang="zh-TW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技術驗證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3" name="文字方塊 72"/>
          <p:cNvSpPr txBox="1"/>
          <p:nvPr/>
        </p:nvSpPr>
        <p:spPr>
          <a:xfrm>
            <a:off x="2714051" y="5036403"/>
            <a:ext cx="11511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地方政府需求</a:t>
            </a:r>
            <a:r>
              <a:rPr lang="en-US" altLang="zh-TW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endParaRPr lang="en-US" altLang="zh-TW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民間市場測試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2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412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2997200" y="3818176"/>
            <a:ext cx="1276350" cy="1076325"/>
          </a:xfrm>
          <a:prstGeom prst="ellipse">
            <a:avLst/>
          </a:prstGeom>
          <a:solidFill>
            <a:srgbClr val="2D2D8A">
              <a:lumMod val="20000"/>
              <a:lumOff val="80000"/>
            </a:srgbClr>
          </a:solidFill>
          <a:ln w="25400" cap="flat" cmpd="sng" algn="ctr">
            <a:solidFill>
              <a:srgbClr val="333399"/>
            </a:solidFill>
            <a:prstDash val="solid"/>
          </a:ln>
          <a:effectLst/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333399">
                    <a:lumMod val="75000"/>
                  </a:srgbClr>
                </a:solidFill>
                <a:effectLst/>
                <a:uLnTx/>
                <a:uFillTx/>
                <a:latin typeface="Times New Roman" pitchFamily="18" charset="0"/>
                <a:ea typeface="標楷體"/>
                <a:cs typeface="+mn-cs"/>
              </a:rPr>
              <a:t>備標經驗</a:t>
            </a:r>
          </a:p>
        </p:txBody>
      </p:sp>
      <p:sp>
        <p:nvSpPr>
          <p:cNvPr id="21" name="文字方塊 20"/>
          <p:cNvSpPr txBox="1"/>
          <p:nvPr/>
        </p:nvSpPr>
        <p:spPr>
          <a:xfrm>
            <a:off x="3275856" y="2459169"/>
            <a:ext cx="6018212" cy="1323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培訓跨領域國際標案備標人才</a:t>
            </a:r>
          </a:p>
          <a:p>
            <a:pPr marL="173038" indent="-173038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kumimoji="1" lang="zh-TW" altLang="en-US" sz="20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商情分析類</a:t>
            </a:r>
            <a:r>
              <a:rPr kumimoji="1" lang="en-US" altLang="zh-TW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1" lang="zh-TW" altLang="en-US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含</a:t>
            </a:r>
            <a:r>
              <a:rPr kumimoji="1" lang="zh-TW" altLang="en-US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商機案源</a:t>
            </a:r>
            <a:r>
              <a:rPr kumimoji="1" lang="en-US" altLang="zh-TW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kumimoji="1" lang="zh-TW" altLang="en-US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可行性</a:t>
            </a:r>
            <a:r>
              <a:rPr kumimoji="1" lang="en-US" altLang="zh-TW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kumimoji="1" lang="zh-TW" altLang="en-US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風險評估</a:t>
            </a:r>
            <a:r>
              <a:rPr kumimoji="1" lang="zh-TW" altLang="en-US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等</a:t>
            </a:r>
            <a:r>
              <a:rPr kumimoji="1" lang="en-US" altLang="zh-TW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marL="173038" indent="-173038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kumimoji="1" lang="zh-TW" altLang="en-US" sz="20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備標事務類</a:t>
            </a:r>
            <a:r>
              <a:rPr kumimoji="1" lang="en-US" altLang="zh-TW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1" lang="zh-TW" altLang="en-US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含</a:t>
            </a:r>
            <a:r>
              <a:rPr kumimoji="1" lang="zh-TW" altLang="en-US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談判</a:t>
            </a:r>
            <a:r>
              <a:rPr kumimoji="1" lang="en-US" altLang="zh-TW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kumimoji="1" lang="zh-TW" altLang="en-US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法務</a:t>
            </a:r>
            <a:r>
              <a:rPr kumimoji="1" lang="en-US" altLang="zh-TW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kumimoji="1" lang="zh-TW" altLang="en-US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稅務</a:t>
            </a:r>
            <a:r>
              <a:rPr kumimoji="1" lang="en-US" altLang="zh-TW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kumimoji="1" lang="zh-TW" altLang="en-US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財務</a:t>
            </a:r>
            <a:r>
              <a:rPr kumimoji="1" lang="en-US" altLang="zh-TW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kumimoji="1" lang="zh-TW" altLang="en-US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當地文化</a:t>
            </a:r>
            <a:r>
              <a:rPr kumimoji="1" lang="zh-TW" altLang="en-US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等</a:t>
            </a:r>
            <a:r>
              <a:rPr kumimoji="1" lang="en-US" altLang="zh-TW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marL="173038" indent="-173038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kumimoji="1" lang="zh-TW" altLang="en-US" sz="20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合約管理類</a:t>
            </a:r>
            <a:r>
              <a:rPr kumimoji="1" lang="en-US" altLang="zh-TW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1" lang="zh-TW" altLang="en-US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含</a:t>
            </a:r>
            <a:r>
              <a:rPr kumimoji="1" lang="zh-TW" altLang="en-US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契約</a:t>
            </a:r>
            <a:r>
              <a:rPr kumimoji="1" lang="en-US" altLang="zh-TW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kumimoji="1" lang="zh-TW" altLang="en-US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條文</a:t>
            </a:r>
            <a:r>
              <a:rPr kumimoji="1" lang="en-US" altLang="zh-TW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kumimoji="1" lang="zh-TW" altLang="en-US" sz="2000" b="1" dirty="0">
                <a:solidFill>
                  <a:srgbClr val="990000"/>
                </a:solidFill>
                <a:latin typeface="標楷體" pitchFamily="65" charset="-120"/>
                <a:ea typeface="標楷體" pitchFamily="65" charset="-120"/>
              </a:rPr>
              <a:t>技術規範</a:t>
            </a:r>
            <a:r>
              <a:rPr kumimoji="1" lang="zh-TW" altLang="en-US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等</a:t>
            </a:r>
            <a:r>
              <a:rPr kumimoji="1" lang="en-US" altLang="zh-TW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22" name="文字方塊 21"/>
          <p:cNvSpPr txBox="1"/>
          <p:nvPr/>
        </p:nvSpPr>
        <p:spPr>
          <a:xfrm>
            <a:off x="4576763" y="3792751"/>
            <a:ext cx="3275012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邀請備標經驗豐富專家指導</a:t>
            </a:r>
            <a:endParaRPr kumimoji="1" lang="en-US" altLang="zh-TW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266700" indent="-2667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kumimoji="1" lang="zh-TW" altLang="en-US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備標成功關鍵經驗分享</a:t>
            </a:r>
            <a:endParaRPr kumimoji="1" lang="en-US" altLang="zh-TW" sz="2000" b="1" dirty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marL="266700" indent="-2667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kumimoji="1" lang="zh-TW" altLang="en-US" sz="2000" b="1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標案風險分析與危機管理</a:t>
            </a:r>
            <a:endParaRPr kumimoji="1" lang="en-US" altLang="zh-TW" sz="20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4054475" y="5392951"/>
            <a:ext cx="365283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編撰海外標案備標範例指引</a:t>
            </a:r>
            <a:endParaRPr kumimoji="1" lang="en-US" altLang="zh-TW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997200" y="1458357"/>
            <a:ext cx="1276350" cy="1076325"/>
          </a:xfrm>
          <a:prstGeom prst="ellipse">
            <a:avLst/>
          </a:prstGeom>
          <a:solidFill>
            <a:srgbClr val="FFFFFF">
              <a:lumMod val="75000"/>
            </a:srgbClr>
          </a:solidFill>
          <a:ln w="25400" cap="flat" cmpd="sng" algn="ctr">
            <a:solidFill>
              <a:srgbClr val="333399"/>
            </a:solidFill>
            <a:prstDash val="solid"/>
          </a:ln>
          <a:effectLst/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333399">
                    <a:lumMod val="75000"/>
                  </a:srgbClr>
                </a:solidFill>
                <a:effectLst/>
                <a:uLnTx/>
                <a:uFillTx/>
                <a:latin typeface="Times New Roman" pitchFamily="18" charset="0"/>
                <a:ea typeface="標楷體"/>
                <a:cs typeface="+mn-cs"/>
              </a:rPr>
              <a:t>備標事務</a:t>
            </a:r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2822575" y="5383426"/>
            <a:ext cx="1276350" cy="1076325"/>
          </a:xfrm>
          <a:prstGeom prst="ellipse">
            <a:avLst/>
          </a:prstGeom>
          <a:solidFill>
            <a:srgbClr val="FFFF99"/>
          </a:solidFill>
          <a:ln w="25400" cap="flat" cmpd="sng" algn="ctr">
            <a:solidFill>
              <a:srgbClr val="333399"/>
            </a:solidFill>
            <a:prstDash val="solid"/>
          </a:ln>
          <a:effectLst/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333399">
                    <a:lumMod val="75000"/>
                  </a:srgbClr>
                </a:solidFill>
                <a:effectLst/>
                <a:uLnTx/>
                <a:uFillTx/>
                <a:latin typeface="Times New Roman" pitchFamily="18" charset="0"/>
                <a:ea typeface="標楷體"/>
                <a:cs typeface="+mn-cs"/>
              </a:rPr>
              <a:t>備標教案</a:t>
            </a:r>
          </a:p>
        </p:txBody>
      </p:sp>
      <p:sp>
        <p:nvSpPr>
          <p:cNvPr id="26" name="Oval 4"/>
          <p:cNvSpPr>
            <a:spLocks noChangeArrowheads="1"/>
          </p:cNvSpPr>
          <p:nvPr/>
        </p:nvSpPr>
        <p:spPr bwMode="auto">
          <a:xfrm>
            <a:off x="408781" y="3591850"/>
            <a:ext cx="1582738" cy="382587"/>
          </a:xfrm>
          <a:prstGeom prst="flowChartAlternateProcess">
            <a:avLst/>
          </a:prstGeom>
          <a:solidFill>
            <a:srgbClr val="CCECFF"/>
          </a:solidFill>
          <a:ln w="6350" cap="flat" cmpd="sng" algn="ctr">
            <a:solidFill>
              <a:srgbClr val="333399"/>
            </a:solidFill>
            <a:prstDash val="solid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marL="457200" indent="-457200" algn="ctr">
              <a:lnSpc>
                <a:spcPct val="90000"/>
              </a:lnSpc>
              <a:defRPr/>
            </a:pPr>
            <a:r>
              <a:rPr lang="zh-TW" altLang="en-US" b="1" kern="0" dirty="0">
                <a:solidFill>
                  <a:srgbClr val="000000"/>
                </a:solidFill>
                <a:latin typeface="標楷體"/>
                <a:ea typeface="標楷體"/>
              </a:rPr>
              <a:t>整廠協會</a:t>
            </a:r>
          </a:p>
        </p:txBody>
      </p:sp>
      <p:sp>
        <p:nvSpPr>
          <p:cNvPr id="27" name="Oval 4"/>
          <p:cNvSpPr>
            <a:spLocks noChangeArrowheads="1"/>
          </p:cNvSpPr>
          <p:nvPr/>
        </p:nvSpPr>
        <p:spPr bwMode="auto">
          <a:xfrm>
            <a:off x="417513" y="4009445"/>
            <a:ext cx="1579562" cy="433388"/>
          </a:xfrm>
          <a:prstGeom prst="flowChartAlternateProcess">
            <a:avLst/>
          </a:prstGeom>
          <a:solidFill>
            <a:srgbClr val="CCECFF"/>
          </a:solidFill>
          <a:ln w="6350" cap="flat" cmpd="sng" algn="ctr">
            <a:solidFill>
              <a:srgbClr val="333399"/>
            </a:solidFill>
            <a:prstDash val="solid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marL="457200" indent="-457200" algn="ctr">
              <a:lnSpc>
                <a:spcPct val="90000"/>
              </a:lnSpc>
              <a:defRPr/>
            </a:pPr>
            <a:r>
              <a:rPr lang="zh-TW" altLang="en-US" b="1" kern="0" dirty="0">
                <a:solidFill>
                  <a:srgbClr val="000000"/>
                </a:solidFill>
                <a:latin typeface="標楷體"/>
                <a:ea typeface="標楷體"/>
              </a:rPr>
              <a:t>軌道協會</a:t>
            </a:r>
          </a:p>
        </p:txBody>
      </p:sp>
      <p:pic>
        <p:nvPicPr>
          <p:cNvPr id="29" name="Picture 4" descr="https://encrypted-tbn2.gstatic.com/images?q=tbn:ANd9GcRElP_nHgdXp5fJzxPeTJu7EFsNjWJLl3NgNhNfdIepDPHg9KX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082595"/>
            <a:ext cx="1462088" cy="142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圓角矩形 29"/>
          <p:cNvSpPr/>
          <p:nvPr/>
        </p:nvSpPr>
        <p:spPr bwMode="auto">
          <a:xfrm>
            <a:off x="336550" y="2051288"/>
            <a:ext cx="1727200" cy="966788"/>
          </a:xfrm>
          <a:prstGeom prst="roundRect">
            <a:avLst>
              <a:gd name="adj" fmla="val 17274"/>
            </a:avLst>
          </a:prstGeom>
          <a:solidFill>
            <a:srgbClr val="BBE0E3">
              <a:lumMod val="90000"/>
            </a:srgbClr>
          </a:solidFill>
          <a:ln w="25400" cap="flat" cmpd="sng" algn="ctr">
            <a:solidFill>
              <a:srgbClr val="333399"/>
            </a:solidFill>
            <a:prstDash val="solid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標楷體"/>
                <a:ea typeface="標楷體"/>
              </a:rPr>
              <a:t>系統整合推動平台</a:t>
            </a:r>
            <a:endParaRPr kumimoji="0" lang="zh-TW" altLang="en-US" sz="17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標楷體"/>
              <a:ea typeface="標楷體"/>
            </a:endParaRPr>
          </a:p>
        </p:txBody>
      </p:sp>
      <p:sp>
        <p:nvSpPr>
          <p:cNvPr id="31" name="Oval 4"/>
          <p:cNvSpPr>
            <a:spLocks noChangeArrowheads="1"/>
          </p:cNvSpPr>
          <p:nvPr/>
        </p:nvSpPr>
        <p:spPr bwMode="auto">
          <a:xfrm>
            <a:off x="432644" y="3121156"/>
            <a:ext cx="1581150" cy="431800"/>
          </a:xfrm>
          <a:prstGeom prst="flowChartAlternateProcess">
            <a:avLst/>
          </a:prstGeom>
          <a:solidFill>
            <a:srgbClr val="CCECFF"/>
          </a:solidFill>
          <a:ln w="6350" cap="flat" cmpd="sng" algn="ctr">
            <a:solidFill>
              <a:srgbClr val="333399"/>
            </a:solidFill>
            <a:prstDash val="solid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marL="457200" indent="-457200" algn="ctr">
              <a:lnSpc>
                <a:spcPct val="90000"/>
              </a:lnSpc>
              <a:defRPr/>
            </a:pPr>
            <a:r>
              <a:rPr lang="zh-TW" altLang="en-US" b="1" kern="0" dirty="0">
                <a:solidFill>
                  <a:srgbClr val="000000"/>
                </a:solidFill>
                <a:latin typeface="標楷體"/>
                <a:ea typeface="標楷體"/>
              </a:rPr>
              <a:t>經貿相關單位</a:t>
            </a:r>
          </a:p>
        </p:txBody>
      </p:sp>
      <p:sp>
        <p:nvSpPr>
          <p:cNvPr id="32" name="向右箭號 31"/>
          <p:cNvSpPr/>
          <p:nvPr/>
        </p:nvSpPr>
        <p:spPr bwMode="auto">
          <a:xfrm>
            <a:off x="2266950" y="2421151"/>
            <a:ext cx="730250" cy="2457450"/>
          </a:xfrm>
          <a:prstGeom prst="stripedRightArrow">
            <a:avLst>
              <a:gd name="adj1" fmla="val 61440"/>
              <a:gd name="adj2" fmla="val 50000"/>
            </a:avLst>
          </a:prstGeom>
          <a:solidFill>
            <a:srgbClr val="808080">
              <a:lumMod val="20000"/>
              <a:lumOff val="80000"/>
            </a:srgbClr>
          </a:solidFill>
          <a:ln w="12700" cap="flat" cmpd="sng" algn="ctr">
            <a:solidFill>
              <a:srgbClr val="333399">
                <a:lumMod val="75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標楷體"/>
                <a:cs typeface="+mn-cs"/>
              </a:rPr>
              <a:t>合作推動</a:t>
            </a:r>
          </a:p>
        </p:txBody>
      </p:sp>
      <p:sp>
        <p:nvSpPr>
          <p:cNvPr id="33" name="矩形 88066"/>
          <p:cNvSpPr>
            <a:spLocks noChangeArrowheads="1"/>
          </p:cNvSpPr>
          <p:nvPr/>
        </p:nvSpPr>
        <p:spPr bwMode="auto">
          <a:xfrm>
            <a:off x="4054475" y="5746963"/>
            <a:ext cx="4953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b="1">
                <a:solidFill>
                  <a:srgbClr val="333399"/>
                </a:solidFill>
                <a:latin typeface="標楷體" pitchFamily="65" charset="-120"/>
              </a:rPr>
              <a:t>邀標書解讀及備標文件範例</a:t>
            </a:r>
            <a:endParaRPr lang="en-US" altLang="zh-TW" sz="2000" b="1">
              <a:solidFill>
                <a:srgbClr val="333399"/>
              </a:solidFill>
              <a:latin typeface="標楷體" pitchFamily="65" charset="-12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b="1">
                <a:solidFill>
                  <a:srgbClr val="333399"/>
                </a:solidFill>
                <a:latin typeface="標楷體" pitchFamily="65" charset="-120"/>
              </a:rPr>
              <a:t>合約書範例及專案規範</a:t>
            </a:r>
            <a:endParaRPr lang="en-US" altLang="zh-TW" sz="2000" b="1">
              <a:solidFill>
                <a:srgbClr val="333399"/>
              </a:solidFill>
              <a:latin typeface="標楷體" pitchFamily="65" charset="-120"/>
            </a:endParaRPr>
          </a:p>
        </p:txBody>
      </p:sp>
      <p:sp>
        <p:nvSpPr>
          <p:cNvPr id="34" name="圓角化對角線角落矩形 33"/>
          <p:cNvSpPr/>
          <p:nvPr/>
        </p:nvSpPr>
        <p:spPr bwMode="auto">
          <a:xfrm>
            <a:off x="823119" y="733534"/>
            <a:ext cx="5275262" cy="568325"/>
          </a:xfrm>
          <a:prstGeom prst="round2DiagRect">
            <a:avLst>
              <a:gd name="adj1" fmla="val 46058"/>
              <a:gd name="adj2" fmla="val 0"/>
            </a:avLst>
          </a:prstGeom>
          <a:noFill/>
          <a:ln w="25400" cap="flat" cmpd="sng" algn="ctr">
            <a:solidFill>
              <a:srgbClr val="333399"/>
            </a:solidFill>
            <a:prstDash val="solid"/>
            <a:headEnd type="none" w="med" len="med"/>
            <a:tailEnd type="none" w="med" len="med"/>
          </a:ln>
          <a:effectLst/>
        </p:spPr>
        <p:txBody>
          <a:bodyPr tIns="0" bIns="0" anchor="ctr" anchorCtr="1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標楷體"/>
                <a:cs typeface="+mn-cs"/>
              </a:rPr>
              <a:t>強化標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標楷體"/>
                <a:cs typeface="+mn-cs"/>
              </a:rPr>
              <a:t>案備</a:t>
            </a:r>
            <a:r>
              <a:rPr kumimoji="1" lang="zh-TW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標楷體"/>
                <a:cs typeface="+mn-cs"/>
              </a:rPr>
              <a:t>標人才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標楷體"/>
                <a:cs typeface="+mn-cs"/>
              </a:rPr>
              <a:t>培育</a:t>
            </a:r>
          </a:p>
        </p:txBody>
      </p:sp>
      <p:sp>
        <p:nvSpPr>
          <p:cNvPr id="19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17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75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標題 1"/>
          <p:cNvSpPr>
            <a:spLocks noGrp="1"/>
          </p:cNvSpPr>
          <p:nvPr>
            <p:ph type="title" idx="4294967295"/>
          </p:nvPr>
        </p:nvSpPr>
        <p:spPr>
          <a:xfrm>
            <a:off x="468313" y="116632"/>
            <a:ext cx="8229600" cy="864096"/>
          </a:xfrm>
        </p:spPr>
        <p:txBody>
          <a:bodyPr/>
          <a:lstStyle/>
          <a:p>
            <a:pPr>
              <a:lnSpc>
                <a:spcPts val="5200"/>
              </a:lnSpc>
              <a:spcBef>
                <a:spcPts val="600"/>
              </a:spcBef>
            </a:pPr>
            <a:r>
              <a:rPr lang="zh-TW" altLang="en-US" sz="40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伍、結語</a:t>
            </a:r>
            <a:endParaRPr lang="en-US" altLang="zh-TW" sz="4000" b="1" dirty="0" smtClean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3603" name="Rectangle 2"/>
          <p:cNvSpPr>
            <a:spLocks noChangeArrowheads="1"/>
          </p:cNvSpPr>
          <p:nvPr/>
        </p:nvSpPr>
        <p:spPr bwMode="auto">
          <a:xfrm>
            <a:off x="1866900" y="2674938"/>
            <a:ext cx="1841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zh-TW" altLang="en-US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zh-TW" altLang="en-US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zh-TW" altLang="en-US"/>
          </a:p>
        </p:txBody>
      </p:sp>
      <p:sp>
        <p:nvSpPr>
          <p:cNvPr id="7" name="文字版面配置區 2"/>
          <p:cNvSpPr txBox="1">
            <a:spLocks/>
          </p:cNvSpPr>
          <p:nvPr/>
        </p:nvSpPr>
        <p:spPr>
          <a:xfrm>
            <a:off x="439624" y="1340768"/>
            <a:ext cx="8424936" cy="496855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  <a:buFont typeface="Wingdings" panose="05000000000000000000" pitchFamily="2" charset="2"/>
              <a:buChar char="n"/>
            </a:pPr>
            <a:r>
              <a:rPr kumimoji="0"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過去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臺灣出口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以中間財為主的產業發展模式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易受國際景氣波動及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產品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進口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替代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情形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，故應思考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軟體、系統與服務等軟性元素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結合硬體製造能量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以系統整合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整場整案輸出方式，拓銷藍海市場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n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系統整合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整場整案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輸出首重出口融資問題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中國輸出入銀行及國內金融機構之能量必須強化</a:t>
            </a:r>
            <a:r>
              <a:rPr lang="zh-TW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且應形成機制以有效針對個案解決問題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才能讓商機落實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本部正盤點業者需求</a:t>
            </a:r>
            <a:r>
              <a:rPr lang="zh-TW" altLang="en-US" sz="2400" dirty="0" smtClean="0">
                <a:latin typeface="新細明體"/>
                <a:ea typeface="新細明體"/>
              </a:rPr>
              <a:t>、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研擬相關配套措施，並將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彙整相關案例及系統廠商名錄，於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en-US" altLang="zh-TW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(104)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月底前製作對外廣宣手冊，</a:t>
            </a:r>
            <a:r>
              <a:rPr lang="zh-TW" altLang="en-US" sz="2400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轉請外館及駐外單位發送廣</a:t>
            </a:r>
            <a:r>
              <a:rPr lang="zh-TW" altLang="en-US" sz="2400" u="sng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宣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；並於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年底前建置系統整合案例之網路平台，以利擴散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18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927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3568" y="1772816"/>
            <a:ext cx="7772400" cy="1500187"/>
          </a:xfrm>
        </p:spPr>
        <p:txBody>
          <a:bodyPr/>
          <a:lstStyle/>
          <a:p>
            <a:pPr algn="ctr"/>
            <a:r>
              <a:rPr lang="zh-TW" altLang="en-US" sz="4000" b="1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簡報完畢</a:t>
            </a:r>
            <a:endParaRPr lang="zh-TW" altLang="en-US" sz="4000" b="1" dirty="0">
              <a:solidFill>
                <a:schemeClr val="accent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投影片編號版面配置區 2"/>
          <p:cNvSpPr txBox="1">
            <a:spLocks/>
          </p:cNvSpPr>
          <p:nvPr/>
        </p:nvSpPr>
        <p:spPr>
          <a:xfrm>
            <a:off x="7024688" y="651986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3518D7-322A-4FBD-9EA6-124C3EA1A8A3}" type="slidenum">
              <a:rPr kumimoji="0" lang="en-US" altLang="zh-TW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19</a:t>
            </a:fld>
            <a:endParaRPr kumimoji="0" lang="en-US" altLang="zh-TW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51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  <a:scene3d>
          <a:camera prst="orthographicFront"/>
          <a:lightRig rig="threePt" dir="t"/>
        </a:scene3d>
        <a:sp3d>
          <a:bevelT/>
        </a:sp3d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>
          <a:lnSpc>
            <a:spcPts val="1700"/>
          </a:lnSpc>
          <a:defRPr sz="1600" b="1" dirty="0" smtClean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defRPr>
        </a:defPPr>
      </a:lstStyle>
      <a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  <a:scene3d>
          <a:camera prst="orthographicFront"/>
          <a:lightRig rig="threePt" dir="t"/>
        </a:scene3d>
        <a:sp3d>
          <a:bevelT/>
        </a:sp3d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>
          <a:lnSpc>
            <a:spcPts val="1700"/>
          </a:lnSpc>
          <a:defRPr sz="1600" b="1" dirty="0" smtClean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defRPr>
        </a:defPPr>
      </a:lstStyle>
      <a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3_自訂設計">
  <a:themeElements>
    <a:clrScheme name="Solar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0000"/>
      </a:accent1>
      <a:accent2>
        <a:srgbClr val="0000FF"/>
      </a:accent2>
      <a:accent3>
        <a:srgbClr val="FFC000"/>
      </a:accent3>
      <a:accent4>
        <a:srgbClr val="21E5FF"/>
      </a:accent4>
      <a:accent5>
        <a:srgbClr val="A1DA00"/>
      </a:accent5>
      <a:accent6>
        <a:srgbClr val="00B050"/>
      </a:accent6>
      <a:hlink>
        <a:srgbClr val="0000FF"/>
      </a:hlink>
      <a:folHlink>
        <a:srgbClr val="7030A0"/>
      </a:folHlink>
    </a:clrScheme>
    <a:fontScheme name="自訂設計">
      <a:majorFont>
        <a:latin typeface="Arial"/>
        <a:ea typeface="標楷體"/>
        <a:cs typeface=""/>
      </a:majorFont>
      <a:minorFont>
        <a:latin typeface="Arial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>
          <a:headEnd type="none" w="med" len="med"/>
          <a:tailEnd type="none" w="med" len="med"/>
        </a:ln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sz="32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pitchFamily="34" charset="0"/>
            <a:ea typeface="標楷體" pitchFamily="65" charset="-120"/>
          </a:defRPr>
        </a:defPPr>
      </a:lstStyle>
      <a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TW" sz="32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pitchFamily="34" charset="0"/>
            <a:ea typeface="標楷體" pitchFamily="65" charset="-120"/>
          </a:defRPr>
        </a:defPPr>
      </a:lstStyle>
    </a:lnDef>
  </a:objectDefaults>
  <a:extraClrSchemeLst>
    <a:extraClrScheme>
      <a:clrScheme name="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自訂設計">
  <a:themeElements>
    <a:clrScheme name="Solar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0000"/>
      </a:accent1>
      <a:accent2>
        <a:srgbClr val="0000FF"/>
      </a:accent2>
      <a:accent3>
        <a:srgbClr val="FFC000"/>
      </a:accent3>
      <a:accent4>
        <a:srgbClr val="21E5FF"/>
      </a:accent4>
      <a:accent5>
        <a:srgbClr val="A1DA00"/>
      </a:accent5>
      <a:accent6>
        <a:srgbClr val="00B050"/>
      </a:accent6>
      <a:hlink>
        <a:srgbClr val="0000FF"/>
      </a:hlink>
      <a:folHlink>
        <a:srgbClr val="7030A0"/>
      </a:folHlink>
    </a:clrScheme>
    <a:fontScheme name="自訂設計">
      <a:majorFont>
        <a:latin typeface="Arial"/>
        <a:ea typeface="標楷體"/>
        <a:cs typeface=""/>
      </a:majorFont>
      <a:minorFont>
        <a:latin typeface="Arial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>
          <a:headEnd type="none" w="med" len="med"/>
          <a:tailEnd type="none" w="med" len="med"/>
        </a:ln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sz="32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pitchFamily="34" charset="0"/>
            <a:ea typeface="標楷體" pitchFamily="65" charset="-120"/>
          </a:defRPr>
        </a:defPPr>
      </a:lstStyle>
      <a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TW" sz="32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pitchFamily="34" charset="0"/>
            <a:ea typeface="標楷體" pitchFamily="65" charset="-120"/>
          </a:defRPr>
        </a:defPPr>
      </a:lstStyle>
    </a:lnDef>
  </a:objectDefaults>
  <a:extraClrSchemeLst>
    <a:extraClrScheme>
      <a:clrScheme name="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  <a:scene3d>
          <a:camera prst="orthographicFront"/>
          <a:lightRig rig="threePt" dir="t"/>
        </a:scene3d>
        <a:sp3d>
          <a:bevelT/>
        </a:sp3d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>
          <a:lnSpc>
            <a:spcPts val="1700"/>
          </a:lnSpc>
          <a:defRPr sz="1600" b="1" dirty="0" smtClean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defRPr>
        </a:defPPr>
      </a:lstStyle>
      <a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a:style>
    </a:spDef>
  </a:objectDefaults>
  <a:extraClrSchemeLst/>
</a:theme>
</file>

<file path=ppt/theme/theme8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7934</TotalTime>
  <Words>2697</Words>
  <Application>Microsoft Office PowerPoint</Application>
  <PresentationFormat>如螢幕大小 (4:3)</PresentationFormat>
  <Paragraphs>535</Paragraphs>
  <Slides>19</Slides>
  <Notes>6</Notes>
  <HiddenSlides>0</HiddenSlides>
  <MMClips>0</MMClips>
  <ScaleCrop>false</ScaleCrop>
  <HeadingPairs>
    <vt:vector size="4" baseType="variant">
      <vt:variant>
        <vt:lpstr>佈景主題</vt:lpstr>
      </vt:variant>
      <vt:variant>
        <vt:i4>7</vt:i4>
      </vt:variant>
      <vt:variant>
        <vt:lpstr>投影片標題</vt:lpstr>
      </vt:variant>
      <vt:variant>
        <vt:i4>19</vt:i4>
      </vt:variant>
    </vt:vector>
  </HeadingPairs>
  <TitlesOfParts>
    <vt:vector size="26" baseType="lpstr">
      <vt:lpstr>1_Office 佈景主題</vt:lpstr>
      <vt:lpstr>自訂設計</vt:lpstr>
      <vt:lpstr>2_Office 佈景主題</vt:lpstr>
      <vt:lpstr>3_自訂設計</vt:lpstr>
      <vt:lpstr>4_自訂設計</vt:lpstr>
      <vt:lpstr>Pixel</vt:lpstr>
      <vt:lpstr>3_Office 佈景主題</vt:lpstr>
      <vt:lpstr>投影片 1</vt:lpstr>
      <vt:lpstr>投影片 2</vt:lpstr>
      <vt:lpstr>壹、背景說明</vt:lpstr>
      <vt:lpstr>投影片 4</vt:lpstr>
      <vt:lpstr>投影片 5</vt:lpstr>
      <vt:lpstr>投影片 6</vt:lpstr>
      <vt:lpstr>投影片 7</vt:lpstr>
      <vt:lpstr>貳、出口轉型新戰略思維架構</vt:lpstr>
      <vt:lpstr>投影片 9</vt:lpstr>
      <vt:lpstr>投影片 10</vt:lpstr>
      <vt:lpstr>肆、規劃方向與作法</vt:lpstr>
      <vt:lpstr>肆、規劃方向與作法</vt:lpstr>
      <vt:lpstr>肆、規劃方向與作法</vt:lpstr>
      <vt:lpstr>投影片 14</vt:lpstr>
      <vt:lpstr>肆、規劃方向與作法</vt:lpstr>
      <vt:lpstr>肆、規劃方向與做法</vt:lpstr>
      <vt:lpstr>投影片 17</vt:lpstr>
      <vt:lpstr>伍、結語</vt:lpstr>
      <vt:lpstr>投影片 19</vt:lpstr>
    </vt:vector>
  </TitlesOfParts>
  <Company>經濟部工業局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jjleu</dc:creator>
  <cp:lastModifiedBy>新聞傳播處新聞發布與聯繫科黃宇萱</cp:lastModifiedBy>
  <cp:revision>466</cp:revision>
  <cp:lastPrinted>2015-08-05T10:04:50Z</cp:lastPrinted>
  <dcterms:created xsi:type="dcterms:W3CDTF">2015-05-29T06:26:09Z</dcterms:created>
  <dcterms:modified xsi:type="dcterms:W3CDTF">2015-08-06T00:50:15Z</dcterms:modified>
</cp:coreProperties>
</file>