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theme/themeOverride2.xml" ContentType="application/vnd.openxmlformats-officedocument.themeOverride+xml"/>
  <Override PartName="/ppt/charts/chart6.xml" ContentType="application/vnd.openxmlformats-officedocument.drawingml.chart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9.xml" ContentType="application/vnd.openxmlformats-officedocument.presentationml.notesSlide+xml"/>
  <Override PartName="/ppt/charts/chart9.xml" ContentType="application/vnd.openxmlformats-officedocument.drawingml.chart+xml"/>
  <Override PartName="/ppt/drawings/drawing3.xml" ContentType="application/vnd.openxmlformats-officedocument.drawingml.chartshapes+xml"/>
  <Override PartName="/ppt/charts/chart10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12.xml" ContentType="application/vnd.openxmlformats-officedocument.presentationml.notesSlide+xml"/>
  <Override PartName="/ppt/charts/chart13.xml" ContentType="application/vnd.openxmlformats-officedocument.drawingml.chart+xml"/>
  <Override PartName="/ppt/drawings/drawing4.xml" ContentType="application/vnd.openxmlformats-officedocument.drawingml.chartshapes+xml"/>
  <Override PartName="/ppt/notesSlides/notesSlide13.xml" ContentType="application/vnd.openxmlformats-officedocument.presentationml.notesSlide+xml"/>
  <Override PartName="/ppt/charts/chart14.xml" ContentType="application/vnd.openxmlformats-officedocument.drawingml.chart+xml"/>
  <Override PartName="/ppt/theme/themeOverride4.xml" ContentType="application/vnd.openxmlformats-officedocument.themeOverride+xml"/>
  <Override PartName="/ppt/charts/chart15.xml" ContentType="application/vnd.openxmlformats-officedocument.drawingml.chart+xml"/>
  <Override PartName="/ppt/notesSlides/notesSlide14.xml" ContentType="application/vnd.openxmlformats-officedocument.presentationml.notesSlide+xml"/>
  <Override PartName="/ppt/charts/chart16.xml" ContentType="application/vnd.openxmlformats-officedocument.drawingml.chart+xml"/>
  <Override PartName="/ppt/theme/themeOverride5.xml" ContentType="application/vnd.openxmlformats-officedocument.themeOverride+xml"/>
  <Override PartName="/ppt/drawings/drawing5.xml" ContentType="application/vnd.openxmlformats-officedocument.drawingml.chartshapes+xml"/>
  <Override PartName="/ppt/charts/chart17.xml" ContentType="application/vnd.openxmlformats-officedocument.drawingml.chart+xml"/>
  <Override PartName="/ppt/theme/themeOverride6.xml" ContentType="application/vnd.openxmlformats-officedocument.themeOverride+xml"/>
  <Override PartName="/ppt/drawings/drawing6.xml" ContentType="application/vnd.openxmlformats-officedocument.drawingml.chartshape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823" r:id="rId2"/>
    <p:sldMasterId id="2147483949" r:id="rId3"/>
  </p:sldMasterIdLst>
  <p:notesMasterIdLst>
    <p:notesMasterId r:id="rId23"/>
  </p:notesMasterIdLst>
  <p:handoutMasterIdLst>
    <p:handoutMasterId r:id="rId24"/>
  </p:handoutMasterIdLst>
  <p:sldIdLst>
    <p:sldId id="2099" r:id="rId4"/>
    <p:sldId id="1674" r:id="rId5"/>
    <p:sldId id="1738" r:id="rId6"/>
    <p:sldId id="2105" r:id="rId7"/>
    <p:sldId id="2106" r:id="rId8"/>
    <p:sldId id="2108" r:id="rId9"/>
    <p:sldId id="2107" r:id="rId10"/>
    <p:sldId id="2109" r:id="rId11"/>
    <p:sldId id="1676" r:id="rId12"/>
    <p:sldId id="2110" r:id="rId13"/>
    <p:sldId id="2038" r:id="rId14"/>
    <p:sldId id="2036" r:id="rId15"/>
    <p:sldId id="2035" r:id="rId16"/>
    <p:sldId id="1986" r:id="rId17"/>
    <p:sldId id="2040" r:id="rId18"/>
    <p:sldId id="2078" r:id="rId19"/>
    <p:sldId id="2111" r:id="rId20"/>
    <p:sldId id="1686" r:id="rId21"/>
    <p:sldId id="1687" r:id="rId22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10B79B01-F6D8-4EBC-ABDD-B516719D4FE7}">
          <p14:sldIdLst>
            <p14:sldId id="2099"/>
            <p14:sldId id="1674"/>
            <p14:sldId id="1738"/>
            <p14:sldId id="2105"/>
            <p14:sldId id="2106"/>
            <p14:sldId id="2108"/>
            <p14:sldId id="2107"/>
            <p14:sldId id="2109"/>
            <p14:sldId id="1676"/>
            <p14:sldId id="2110"/>
            <p14:sldId id="2038"/>
            <p14:sldId id="2036"/>
            <p14:sldId id="2035"/>
            <p14:sldId id="1986"/>
            <p14:sldId id="2040"/>
            <p14:sldId id="2078"/>
            <p14:sldId id="2111"/>
            <p14:sldId id="1686"/>
            <p14:sldId id="1687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130">
          <p15:clr>
            <a:srgbClr val="A4A3A4"/>
          </p15:clr>
        </p15:guide>
        <p15:guide id="4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EC9E"/>
    <a:srgbClr val="99FFCC"/>
    <a:srgbClr val="006666"/>
    <a:srgbClr val="CCFFCC"/>
    <a:srgbClr val="009999"/>
    <a:srgbClr val="66FF99"/>
    <a:srgbClr val="33CC33"/>
    <a:srgbClr val="00FFCC"/>
    <a:srgbClr val="00CC99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佈景主題樣式 2 - 輔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5BE263C-DBD7-4A20-BB59-AAB30ACAA65A}" styleName="中等深淺樣式 3 - 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9" autoAdjust="0"/>
    <p:restoredTop sz="90267" autoAdjust="0"/>
  </p:normalViewPr>
  <p:slideViewPr>
    <p:cSldViewPr>
      <p:cViewPr>
        <p:scale>
          <a:sx n="80" d="100"/>
          <a:sy n="80" d="100"/>
        </p:scale>
        <p:origin x="-932" y="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31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>
      <p:cViewPr>
        <p:scale>
          <a:sx n="110" d="100"/>
          <a:sy n="110" d="100"/>
        </p:scale>
        <p:origin x="-3264" y="72"/>
      </p:cViewPr>
      <p:guideLst>
        <p:guide orient="horz" pos="3122"/>
        <p:guide orient="horz" pos="3126"/>
        <p:guide pos="213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10.10.188.3\&#23542;&#24950;&#32178;&#36335;&#30828;&#30879;\&#32147;&#28639;&#34389;\04_&#22283;&#38555;&#32147;&#28639;&#31185;\30.&#20491;&#20154;&#26989;&#21209;&#36039;&#26009;&#21312;\&#40643;&#23500;&#32406;\&#22294;&#34920;\&#32654;&#27472;&#26085;&#20013;PMI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3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4.xm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openxmlformats.org/officeDocument/2006/relationships/image" Target="../media/image3.jpg"/><Relationship Id="rId1" Type="http://schemas.openxmlformats.org/officeDocument/2006/relationships/themeOverride" Target="../theme/themeOverride5.xml"/><Relationship Id="rId4" Type="http://schemas.openxmlformats.org/officeDocument/2006/relationships/chartUserShapes" Target="../drawings/drawing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868538310732752E-2"/>
          <c:y val="6.2907158106328645E-2"/>
          <c:w val="0.88433430565882265"/>
          <c:h val="0.67268732540911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invertIfNegative val="0"/>
          <c:dPt>
            <c:idx val="1"/>
            <c:invertIfNegative val="0"/>
            <c:bubble3D val="0"/>
          </c:dPt>
          <c:dPt>
            <c:idx val="3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工作表1!$A$2:$A$5</c:f>
              <c:strCache>
                <c:ptCount val="4"/>
                <c:pt idx="0">
                  <c:v>全球經濟</c:v>
                </c:pt>
                <c:pt idx="1">
                  <c:v>先進
經濟體</c:v>
                </c:pt>
                <c:pt idx="2">
                  <c:v>新興及開發
中經濟體</c:v>
                </c:pt>
                <c:pt idx="3">
                  <c:v>全球貿易量</c:v>
                </c:pt>
              </c:strCache>
            </c:strRef>
          </c:cat>
          <c:val>
            <c:numRef>
              <c:f>工作表1!$B$2:$B$5</c:f>
              <c:numCache>
                <c:formatCode>0.0_ </c:formatCode>
                <c:ptCount val="4"/>
                <c:pt idx="0">
                  <c:v>3.1</c:v>
                </c:pt>
                <c:pt idx="1">
                  <c:v>1.7</c:v>
                </c:pt>
                <c:pt idx="2">
                  <c:v>4.0999999999999996</c:v>
                </c:pt>
                <c:pt idx="3">
                  <c:v>2.2000000000000002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dPt>
            <c:idx val="1"/>
            <c:invertIfNegative val="0"/>
            <c:bubble3D val="0"/>
          </c:dPt>
          <c:dPt>
            <c:idx val="3"/>
            <c:invertIfNegative val="0"/>
            <c:bubble3D val="0"/>
            <c:spPr>
              <a:solidFill>
                <a:schemeClr val="accent3">
                  <a:lumMod val="50000"/>
                </a:schemeClr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工作表1!$A$2:$A$5</c:f>
              <c:strCache>
                <c:ptCount val="4"/>
                <c:pt idx="0">
                  <c:v>全球經濟</c:v>
                </c:pt>
                <c:pt idx="1">
                  <c:v>先進
經濟體</c:v>
                </c:pt>
                <c:pt idx="2">
                  <c:v>新興及開發
中經濟體</c:v>
                </c:pt>
                <c:pt idx="3">
                  <c:v>全球貿易量</c:v>
                </c:pt>
              </c:strCache>
            </c:strRef>
          </c:cat>
          <c:val>
            <c:numRef>
              <c:f>工作表1!$C$2:$C$5</c:f>
              <c:numCache>
                <c:formatCode>0.0_ </c:formatCode>
                <c:ptCount val="4"/>
                <c:pt idx="0">
                  <c:v>3.5</c:v>
                </c:pt>
                <c:pt idx="1">
                  <c:v>2</c:v>
                </c:pt>
                <c:pt idx="2">
                  <c:v>4.5</c:v>
                </c:pt>
                <c:pt idx="3">
                  <c:v>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4548608"/>
        <c:axId val="97236032"/>
      </c:barChart>
      <c:catAx>
        <c:axId val="16454860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97236032"/>
        <c:crosses val="autoZero"/>
        <c:auto val="0"/>
        <c:lblAlgn val="ctr"/>
        <c:lblOffset val="100"/>
        <c:noMultiLvlLbl val="0"/>
      </c:catAx>
      <c:valAx>
        <c:axId val="97236032"/>
        <c:scaling>
          <c:orientation val="minMax"/>
        </c:scaling>
        <c:delete val="0"/>
        <c:axPos val="l"/>
        <c:numFmt formatCode="0.0_ " sourceLinked="1"/>
        <c:majorTickMark val="out"/>
        <c:minorTickMark val="none"/>
        <c:tickLblPos val="nextTo"/>
        <c:crossAx val="164548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4248258533825223"/>
          <c:y val="0"/>
          <c:w val="0.23202503050627857"/>
          <c:h val="0.11545924207740857"/>
        </c:manualLayout>
      </c:layout>
      <c:overlay val="0"/>
      <c:txPr>
        <a:bodyPr/>
        <a:lstStyle/>
        <a:p>
          <a:pPr>
            <a:defRPr sz="1600"/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8266185476815395E-2"/>
          <c:y val="6.5231467336962556E-2"/>
          <c:w val="0.82379316119322565"/>
          <c:h val="0.71754787662481945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工作表1!$C$3</c:f>
              <c:strCache>
                <c:ptCount val="1"/>
                <c:pt idx="0">
                  <c:v>美國</c:v>
                </c:pt>
              </c:strCache>
            </c:strRef>
          </c:tx>
          <c:spPr>
            <a:ln w="19050"/>
          </c:spPr>
          <c:marker>
            <c:symbol val="circle"/>
            <c:size val="7"/>
            <c:spPr>
              <a:solidFill>
                <a:schemeClr val="bg1"/>
              </a:solidFill>
              <a:ln w="19050"/>
            </c:spPr>
          </c:marker>
          <c:dLbls>
            <c:dLbl>
              <c:idx val="1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工作表1!$B$16:$B$31</c:f>
              <c:numCache>
                <c:formatCode>General</c:formatCode>
                <c:ptCount val="1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</c:numCache>
            </c:numRef>
          </c:cat>
          <c:val>
            <c:numRef>
              <c:f>工作表1!$C$16:$C$31</c:f>
              <c:numCache>
                <c:formatCode>#,##0.0_ </c:formatCode>
                <c:ptCount val="16"/>
                <c:pt idx="0">
                  <c:v>48.2</c:v>
                </c:pt>
                <c:pt idx="1">
                  <c:v>49.5</c:v>
                </c:pt>
                <c:pt idx="2">
                  <c:v>51.8</c:v>
                </c:pt>
                <c:pt idx="3">
                  <c:v>50.8</c:v>
                </c:pt>
                <c:pt idx="4">
                  <c:v>51.3</c:v>
                </c:pt>
                <c:pt idx="5">
                  <c:v>53.2</c:v>
                </c:pt>
                <c:pt idx="6">
                  <c:v>52.6</c:v>
                </c:pt>
                <c:pt idx="7">
                  <c:v>49.4</c:v>
                </c:pt>
                <c:pt idx="8">
                  <c:v>51.5</c:v>
                </c:pt>
                <c:pt idx="9">
                  <c:v>51.9</c:v>
                </c:pt>
                <c:pt idx="10">
                  <c:v>53.5</c:v>
                </c:pt>
                <c:pt idx="11">
                  <c:v>54.5</c:v>
                </c:pt>
                <c:pt idx="12">
                  <c:v>56</c:v>
                </c:pt>
                <c:pt idx="13">
                  <c:v>57.7</c:v>
                </c:pt>
                <c:pt idx="14">
                  <c:v>57.2</c:v>
                </c:pt>
                <c:pt idx="15">
                  <c:v>54.8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工作表1!$D$3</c:f>
              <c:strCache>
                <c:ptCount val="1"/>
                <c:pt idx="0">
                  <c:v>歐元區</c:v>
                </c:pt>
              </c:strCache>
            </c:strRef>
          </c:tx>
          <c:spPr>
            <a:ln w="19050"/>
          </c:spPr>
          <c:marker>
            <c:symbol val="square"/>
            <c:size val="7"/>
            <c:spPr>
              <a:solidFill>
                <a:schemeClr val="bg1"/>
              </a:solidFill>
              <a:ln w="19050"/>
            </c:spPr>
          </c:marker>
          <c:dLbls>
            <c:dLbl>
              <c:idx val="15"/>
              <c:layout/>
              <c:spPr/>
              <c:txPr>
                <a:bodyPr/>
                <a:lstStyle/>
                <a:p>
                  <a:pPr>
                    <a:defRPr sz="1200"/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工作表1!$B$16:$B$31</c:f>
              <c:numCache>
                <c:formatCode>General</c:formatCode>
                <c:ptCount val="1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</c:numCache>
            </c:numRef>
          </c:cat>
          <c:val>
            <c:numRef>
              <c:f>工作表1!$D$16:$D$31</c:f>
              <c:numCache>
                <c:formatCode>#,##0.0_ </c:formatCode>
                <c:ptCount val="16"/>
                <c:pt idx="0">
                  <c:v>52.3</c:v>
                </c:pt>
                <c:pt idx="1">
                  <c:v>51.2</c:v>
                </c:pt>
                <c:pt idx="2">
                  <c:v>51.6</c:v>
                </c:pt>
                <c:pt idx="3">
                  <c:v>51.7</c:v>
                </c:pt>
                <c:pt idx="4">
                  <c:v>51.5</c:v>
                </c:pt>
                <c:pt idx="5">
                  <c:v>52.8</c:v>
                </c:pt>
                <c:pt idx="6">
                  <c:v>52</c:v>
                </c:pt>
                <c:pt idx="7">
                  <c:v>51.7</c:v>
                </c:pt>
                <c:pt idx="8">
                  <c:v>52.6</c:v>
                </c:pt>
                <c:pt idx="9">
                  <c:v>53.5</c:v>
                </c:pt>
                <c:pt idx="10">
                  <c:v>53.7</c:v>
                </c:pt>
                <c:pt idx="11">
                  <c:v>54.9</c:v>
                </c:pt>
                <c:pt idx="12">
                  <c:v>55.2</c:v>
                </c:pt>
                <c:pt idx="13">
                  <c:v>55.4</c:v>
                </c:pt>
                <c:pt idx="14">
                  <c:v>56.2</c:v>
                </c:pt>
                <c:pt idx="15">
                  <c:v>56.8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工作表1!$E$3</c:f>
              <c:strCache>
                <c:ptCount val="1"/>
                <c:pt idx="0">
                  <c:v>日本</c:v>
                </c:pt>
              </c:strCache>
            </c:strRef>
          </c:tx>
          <c:spPr>
            <a:ln w="19050"/>
          </c:spPr>
          <c:marker>
            <c:symbol val="triangle"/>
            <c:size val="7"/>
            <c:spPr>
              <a:solidFill>
                <a:schemeClr val="bg1"/>
              </a:solidFill>
              <a:ln w="19050"/>
            </c:spPr>
          </c:marker>
          <c:dLbls>
            <c:dLbl>
              <c:idx val="15"/>
              <c:layout/>
              <c:spPr/>
              <c:txPr>
                <a:bodyPr/>
                <a:lstStyle/>
                <a:p>
                  <a:pPr>
                    <a:defRPr sz="1200" b="0">
                      <a:solidFill>
                        <a:schemeClr val="tx1"/>
                      </a:solidFill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工作表1!$B$16:$B$31</c:f>
              <c:numCache>
                <c:formatCode>General</c:formatCode>
                <c:ptCount val="1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</c:numCache>
            </c:numRef>
          </c:cat>
          <c:val>
            <c:numRef>
              <c:f>工作表1!$E$16:$E$31</c:f>
              <c:numCache>
                <c:formatCode>#,##0.0_ </c:formatCode>
                <c:ptCount val="16"/>
                <c:pt idx="0">
                  <c:v>52.3</c:v>
                </c:pt>
                <c:pt idx="1">
                  <c:v>50.1</c:v>
                </c:pt>
                <c:pt idx="2">
                  <c:v>49.1</c:v>
                </c:pt>
                <c:pt idx="3">
                  <c:v>48.2</c:v>
                </c:pt>
                <c:pt idx="4">
                  <c:v>47.7</c:v>
                </c:pt>
                <c:pt idx="5">
                  <c:v>48.1</c:v>
                </c:pt>
                <c:pt idx="6">
                  <c:v>49.3</c:v>
                </c:pt>
                <c:pt idx="7">
                  <c:v>49.5</c:v>
                </c:pt>
                <c:pt idx="8">
                  <c:v>50.3</c:v>
                </c:pt>
                <c:pt idx="9">
                  <c:v>51.4</c:v>
                </c:pt>
                <c:pt idx="10">
                  <c:v>51.3</c:v>
                </c:pt>
                <c:pt idx="11">
                  <c:v>52.4</c:v>
                </c:pt>
                <c:pt idx="12">
                  <c:v>52.7</c:v>
                </c:pt>
                <c:pt idx="13">
                  <c:v>53.3</c:v>
                </c:pt>
                <c:pt idx="14">
                  <c:v>52.4</c:v>
                </c:pt>
                <c:pt idx="15">
                  <c:v>52.8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1644288"/>
        <c:axId val="165687232"/>
      </c:lineChart>
      <c:catAx>
        <c:axId val="181644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65687232"/>
        <c:crosses val="autoZero"/>
        <c:auto val="1"/>
        <c:lblAlgn val="ctr"/>
        <c:lblOffset val="100"/>
        <c:noMultiLvlLbl val="0"/>
      </c:catAx>
      <c:valAx>
        <c:axId val="165687232"/>
        <c:scaling>
          <c:orientation val="minMax"/>
          <c:max val="58"/>
          <c:min val="46"/>
        </c:scaling>
        <c:delete val="0"/>
        <c:axPos val="l"/>
        <c:numFmt formatCode="#,##0_ " sourceLinked="0"/>
        <c:majorTickMark val="out"/>
        <c:minorTickMark val="none"/>
        <c:tickLblPos val="nextTo"/>
        <c:crossAx val="181644288"/>
        <c:crosses val="autoZero"/>
        <c:crossBetween val="between"/>
        <c:majorUnit val="2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pPr>
      <a:endParaRPr lang="zh-TW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B88472">
                    <a:lumMod val="60000"/>
                    <a:lumOff val="40000"/>
                    <a:tint val="66000"/>
                    <a:satMod val="160000"/>
                  </a:srgbClr>
                </a:gs>
                <a:gs pos="50000">
                  <a:srgbClr val="B88472">
                    <a:lumMod val="60000"/>
                    <a:lumOff val="40000"/>
                    <a:tint val="44500"/>
                    <a:satMod val="160000"/>
                  </a:srgbClr>
                </a:gs>
                <a:gs pos="100000">
                  <a:srgbClr val="B88472">
                    <a:lumMod val="60000"/>
                    <a:lumOff val="40000"/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solidFill>
                <a:srgbClr val="B88472">
                  <a:lumMod val="60000"/>
                  <a:lumOff val="40000"/>
                </a:srgbClr>
              </a:solidFill>
            </a:ln>
          </c:spPr>
          <c:invertIfNegative val="0"/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7"/>
            <c:invertIfNegative val="0"/>
            <c:bubble3D val="0"/>
          </c:dPt>
          <c:dLbls>
            <c:dLbl>
              <c:idx val="1"/>
              <c:layout>
                <c:manualLayout>
                  <c:x val="-2.777777777777777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工作表1!$A$8:$B$14</c:f>
              <c:multiLvlStrCache>
                <c:ptCount val="7"/>
                <c:lvl>
                  <c:pt idx="0">
                    <c:v>Q3</c:v>
                  </c:pt>
                  <c:pt idx="1">
                    <c:v>Q4</c:v>
                  </c:pt>
                  <c:pt idx="2">
                    <c:v>Q1</c:v>
                  </c:pt>
                  <c:pt idx="3">
                    <c:v>Q2</c:v>
                  </c:pt>
                  <c:pt idx="4">
                    <c:v>Q3</c:v>
                  </c:pt>
                  <c:pt idx="5">
                    <c:v>Q4</c:v>
                  </c:pt>
                  <c:pt idx="6">
                    <c:v>Q1</c:v>
                  </c:pt>
                </c:lvl>
                <c:lvl>
                  <c:pt idx="0">
                    <c:v>2015</c:v>
                  </c:pt>
                  <c:pt idx="2">
                    <c:v>2016</c:v>
                  </c:pt>
                  <c:pt idx="6">
                    <c:v>2017</c:v>
                  </c:pt>
                </c:lvl>
              </c:multiLvlStrCache>
            </c:multiLvlStrRef>
          </c:cat>
          <c:val>
            <c:numRef>
              <c:f>工作表1!$C$8:$C$14</c:f>
              <c:numCache>
                <c:formatCode>0.0_ </c:formatCode>
                <c:ptCount val="7"/>
                <c:pt idx="0">
                  <c:v>6.9</c:v>
                </c:pt>
                <c:pt idx="1">
                  <c:v>6.8</c:v>
                </c:pt>
                <c:pt idx="2">
                  <c:v>6.7</c:v>
                </c:pt>
                <c:pt idx="3">
                  <c:v>6.7</c:v>
                </c:pt>
                <c:pt idx="4">
                  <c:v>6.7</c:v>
                </c:pt>
                <c:pt idx="5">
                  <c:v>6.8</c:v>
                </c:pt>
                <c:pt idx="6">
                  <c:v>6.9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4906752"/>
        <c:axId val="180079424"/>
      </c:barChart>
      <c:catAx>
        <c:axId val="1849067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80079424"/>
        <c:crosses val="autoZero"/>
        <c:auto val="1"/>
        <c:lblAlgn val="ctr"/>
        <c:lblOffset val="100"/>
        <c:noMultiLvlLbl val="0"/>
      </c:catAx>
      <c:valAx>
        <c:axId val="180079424"/>
        <c:scaling>
          <c:orientation val="minMax"/>
          <c:max val="7.2"/>
          <c:min val="6"/>
        </c:scaling>
        <c:delete val="0"/>
        <c:axPos val="l"/>
        <c:majorGridlines>
          <c:spPr>
            <a:ln>
              <a:noFill/>
            </a:ln>
          </c:spPr>
        </c:majorGridlines>
        <c:numFmt formatCode="0.0_ 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84906752"/>
        <c:crosses val="autoZero"/>
        <c:crossBetween val="between"/>
        <c:majorUnit val="0.2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01078956021521"/>
          <c:y val="6.2837573718112133E-2"/>
          <c:w val="0.83753080408601299"/>
          <c:h val="0.763553085538503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工作表1!$A$2:$A$4</c:f>
              <c:strCache>
                <c:ptCount val="3"/>
                <c:pt idx="0">
                  <c:v>俄羅斯</c:v>
                </c:pt>
                <c:pt idx="1">
                  <c:v>巴西</c:v>
                </c:pt>
                <c:pt idx="2">
                  <c:v>印度</c:v>
                </c:pt>
              </c:strCache>
            </c:strRef>
          </c:cat>
          <c:val>
            <c:numRef>
              <c:f>工作表1!$B$2:$B$4</c:f>
              <c:numCache>
                <c:formatCode>0.0_ </c:formatCode>
                <c:ptCount val="3"/>
                <c:pt idx="0">
                  <c:v>-0.2</c:v>
                </c:pt>
                <c:pt idx="1">
                  <c:v>-3.6</c:v>
                </c:pt>
                <c:pt idx="2">
                  <c:v>7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工作表1!$A$2:$A$4</c:f>
              <c:strCache>
                <c:ptCount val="3"/>
                <c:pt idx="0">
                  <c:v>俄羅斯</c:v>
                </c:pt>
                <c:pt idx="1">
                  <c:v>巴西</c:v>
                </c:pt>
                <c:pt idx="2">
                  <c:v>印度</c:v>
                </c:pt>
              </c:strCache>
            </c:strRef>
          </c:cat>
          <c:val>
            <c:numRef>
              <c:f>工作表1!$C$2:$C$4</c:f>
              <c:numCache>
                <c:formatCode>0.0_ </c:formatCode>
                <c:ptCount val="3"/>
                <c:pt idx="0">
                  <c:v>1.1000000000000001</c:v>
                </c:pt>
                <c:pt idx="1">
                  <c:v>0.2</c:v>
                </c:pt>
                <c:pt idx="2">
                  <c:v>7.3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4905728"/>
        <c:axId val="180080576"/>
      </c:barChart>
      <c:catAx>
        <c:axId val="184905728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/>
          <a:lstStyle/>
          <a:p>
            <a:pPr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180080576"/>
        <c:crosses val="autoZero"/>
        <c:auto val="0"/>
        <c:lblAlgn val="ctr"/>
        <c:lblOffset val="100"/>
        <c:noMultiLvlLbl val="0"/>
      </c:catAx>
      <c:valAx>
        <c:axId val="180080576"/>
        <c:scaling>
          <c:orientation val="minMax"/>
        </c:scaling>
        <c:delete val="0"/>
        <c:axPos val="l"/>
        <c:numFmt formatCode="0.0_ 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zh-TW"/>
          </a:p>
        </c:txPr>
        <c:crossAx val="1849057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6267606206345822"/>
          <c:y val="2.6571661652985263E-2"/>
          <c:w val="0.40423745885260648"/>
          <c:h val="0.14823671374428526"/>
        </c:manualLayout>
      </c:layout>
      <c:overlay val="0"/>
      <c:txPr>
        <a:bodyPr/>
        <a:lstStyle/>
        <a:p>
          <a:pPr>
            <a:defRPr sz="1200"/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057241796015333"/>
          <c:y val="0.10306962788818691"/>
          <c:w val="0.60384909134110187"/>
          <c:h val="0.81813316676289816"/>
        </c:manualLayout>
      </c:layout>
      <c:barChart>
        <c:barDir val="bar"/>
        <c:grouping val="clustered"/>
        <c:varyColors val="0"/>
        <c:ser>
          <c:idx val="1"/>
          <c:order val="0"/>
          <c:tx>
            <c:strRef>
              <c:f>工作表1!$C$13</c:f>
              <c:strCache>
                <c:ptCount val="1"/>
                <c:pt idx="0">
                  <c:v>2017/3/31-2017/5/12</c:v>
                </c:pt>
              </c:strCache>
            </c:strRef>
          </c:tx>
          <c:spPr>
            <a:solidFill>
              <a:srgbClr val="0066CC"/>
            </a:solidFill>
            <a:ln w="9525" cap="flat" cmpd="sng" algn="ctr">
              <a:solidFill>
                <a:srgbClr val="0066CC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5.5188155981515975E-3"/>
                  <c:y val="8.90814487204448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1394492723580612E-4"/>
                  <c:y val="9.74919867052559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951715785206734E-2"/>
                  <c:y val="1.78859006290344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8.9483960804837557E-5"/>
                  <c:y val="1.79214611794976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1.78859006290344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"/>
                  <c:y val="1.78859006290344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0"/>
                  <c:y val="4.25585674585125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5.4505817852286229E-3"/>
                  <c:y val="1.23219263342851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8.2606502323551226E-3"/>
                  <c:y val="8.70942652162796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aseline="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工作表1!$A$14:$A$24</c:f>
              <c:strCache>
                <c:ptCount val="11"/>
                <c:pt idx="0">
                  <c:v>上海A股</c:v>
                </c:pt>
                <c:pt idx="1">
                  <c:v>泰國SET</c:v>
                </c:pt>
                <c:pt idx="2">
                  <c:v>臺北加權</c:v>
                </c:pt>
                <c:pt idx="3">
                  <c:v>印尼JSX</c:v>
                </c:pt>
                <c:pt idx="4">
                  <c:v>首爾綜合</c:v>
                </c:pt>
                <c:pt idx="5">
                  <c:v>馬來西亞綜合</c:v>
                </c:pt>
                <c:pt idx="6">
                  <c:v>法蘭克福DAX</c:v>
                </c:pt>
                <c:pt idx="7">
                  <c:v>東京日經225</c:v>
                </c:pt>
                <c:pt idx="8">
                  <c:v>紐約道瓊工業</c:v>
                </c:pt>
                <c:pt idx="9">
                  <c:v>法國CAC40</c:v>
                </c:pt>
                <c:pt idx="10">
                  <c:v>英國金融時報100</c:v>
                </c:pt>
              </c:strCache>
            </c:strRef>
          </c:cat>
          <c:val>
            <c:numRef>
              <c:f>工作表1!$C$14:$C$24</c:f>
              <c:numCache>
                <c:formatCode>0.0_ </c:formatCode>
                <c:ptCount val="11"/>
                <c:pt idx="0">
                  <c:v>-4.3124344378396522</c:v>
                </c:pt>
                <c:pt idx="1">
                  <c:v>-1.9789094095015503</c:v>
                </c:pt>
                <c:pt idx="2">
                  <c:v>1.7866752552101905</c:v>
                </c:pt>
                <c:pt idx="3">
                  <c:v>1.9236343560988356</c:v>
                </c:pt>
                <c:pt idx="4">
                  <c:v>5.8229910703952781</c:v>
                </c:pt>
                <c:pt idx="5">
                  <c:v>2.0562154831071933</c:v>
                </c:pt>
                <c:pt idx="6">
                  <c:v>3.7159492466013022</c:v>
                </c:pt>
                <c:pt idx="7">
                  <c:v>5.1543000625090762</c:v>
                </c:pt>
                <c:pt idx="8">
                  <c:v>1.1294948222009937</c:v>
                </c:pt>
                <c:pt idx="9">
                  <c:v>5.5228784326433633</c:v>
                </c:pt>
                <c:pt idx="10">
                  <c:v>1.5359683075482744</c:v>
                </c:pt>
              </c:numCache>
            </c:numRef>
          </c:val>
        </c:ser>
        <c:ser>
          <c:idx val="0"/>
          <c:order val="1"/>
          <c:tx>
            <c:strRef>
              <c:f>工作表1!$B$13</c:f>
              <c:strCache>
                <c:ptCount val="1"/>
                <c:pt idx="0">
                  <c:v>2016/12/30-2017/3/31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tint val="66000"/>
                    <a:satMod val="160000"/>
                  </a:srgbClr>
                </a:gs>
                <a:gs pos="50000">
                  <a:srgbClr val="C00000">
                    <a:tint val="44500"/>
                    <a:satMod val="160000"/>
                  </a:srgbClr>
                </a:gs>
                <a:gs pos="100000">
                  <a:srgbClr val="C00000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  <a:ln>
              <a:solidFill>
                <a:srgbClr val="C00000"/>
              </a:solidFill>
            </a:ln>
          </c:spPr>
          <c:invertIfNegative val="0"/>
          <c:dLbls>
            <c:dLbl>
              <c:idx val="0"/>
              <c:layout>
                <c:manualLayout>
                  <c:x val="1.1836775246976804E-3"/>
                  <c:y val="-7.108231467224484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9244079555493401E-3"/>
                  <c:y val="-2.94815290698335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9.1704965587301266E-3"/>
                  <c:y val="-4.573019379705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9470957240806864E-3"/>
                  <c:y val="-4.93076190224054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006211731926654E-3"/>
                  <c:y val="-1.31466221913042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5201313757178428E-3"/>
                  <c:y val="-2.25862003677462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"/>
                  <c:y val="3.95189147794829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2.4480408270035696E-3"/>
                  <c:y val="-8.57361350822082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1.2050149949116885E-2"/>
                  <c:y val="-4.02970487482729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8.1221710968384497E-3"/>
                  <c:y val="-8.90687946764220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aseline="0">
                    <a:solidFill>
                      <a:srgbClr val="003399"/>
                    </a:solidFill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工作表1!$A$14:$A$24</c:f>
              <c:strCache>
                <c:ptCount val="11"/>
                <c:pt idx="0">
                  <c:v>上海A股</c:v>
                </c:pt>
                <c:pt idx="1">
                  <c:v>泰國SET</c:v>
                </c:pt>
                <c:pt idx="2">
                  <c:v>臺北加權</c:v>
                </c:pt>
                <c:pt idx="3">
                  <c:v>印尼JSX</c:v>
                </c:pt>
                <c:pt idx="4">
                  <c:v>首爾綜合</c:v>
                </c:pt>
                <c:pt idx="5">
                  <c:v>馬來西亞綜合</c:v>
                </c:pt>
                <c:pt idx="6">
                  <c:v>法蘭克福DAX</c:v>
                </c:pt>
                <c:pt idx="7">
                  <c:v>東京日經225</c:v>
                </c:pt>
                <c:pt idx="8">
                  <c:v>紐約道瓊工業</c:v>
                </c:pt>
                <c:pt idx="9">
                  <c:v>法國CAC40</c:v>
                </c:pt>
                <c:pt idx="10">
                  <c:v>英國金融時報100</c:v>
                </c:pt>
              </c:strCache>
            </c:strRef>
          </c:cat>
          <c:val>
            <c:numRef>
              <c:f>工作表1!$B$14:$B$24</c:f>
              <c:numCache>
                <c:formatCode>0.0_ </c:formatCode>
                <c:ptCount val="11"/>
                <c:pt idx="0">
                  <c:v>3.8487932323769902</c:v>
                </c:pt>
                <c:pt idx="1">
                  <c:v>2.08498062141107</c:v>
                </c:pt>
                <c:pt idx="2">
                  <c:v>6.0303668882044636</c:v>
                </c:pt>
                <c:pt idx="3">
                  <c:v>5.1238400584815658</c:v>
                </c:pt>
                <c:pt idx="4">
                  <c:v>6.6011665663274766</c:v>
                </c:pt>
                <c:pt idx="5">
                  <c:v>5.9912409470497474</c:v>
                </c:pt>
                <c:pt idx="6">
                  <c:v>7.2450627381095645</c:v>
                </c:pt>
                <c:pt idx="7">
                  <c:v>-1.0730670171185341</c:v>
                </c:pt>
                <c:pt idx="8">
                  <c:v>4.5571938914920285</c:v>
                </c:pt>
                <c:pt idx="9">
                  <c:v>5.3513659145550063</c:v>
                </c:pt>
                <c:pt idx="10">
                  <c:v>2.5212522299239426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8620288"/>
        <c:axId val="180083456"/>
      </c:barChart>
      <c:catAx>
        <c:axId val="188620288"/>
        <c:scaling>
          <c:orientation val="minMax"/>
        </c:scaling>
        <c:delete val="0"/>
        <c:axPos val="l"/>
        <c:majorTickMark val="out"/>
        <c:minorTickMark val="none"/>
        <c:tickLblPos val="low"/>
        <c:txPr>
          <a:bodyPr rot="0" vert="horz"/>
          <a:lstStyle/>
          <a:p>
            <a:pPr>
              <a:defRPr sz="1000" baseline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180083456"/>
        <c:crosses val="autoZero"/>
        <c:auto val="1"/>
        <c:lblAlgn val="ctr"/>
        <c:lblOffset val="100"/>
        <c:noMultiLvlLbl val="0"/>
      </c:catAx>
      <c:valAx>
        <c:axId val="180083456"/>
        <c:scaling>
          <c:orientation val="minMax"/>
          <c:max val="8"/>
          <c:min val="-6"/>
        </c:scaling>
        <c:delete val="0"/>
        <c:axPos val="b"/>
        <c:majorGridlines>
          <c:spPr>
            <a:ln>
              <a:noFill/>
            </a:ln>
          </c:spPr>
        </c:majorGridlines>
        <c:numFmt formatCode="0_ " sourceLinked="0"/>
        <c:majorTickMark val="in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88620288"/>
        <c:crosses val="autoZero"/>
        <c:crossBetween val="between"/>
        <c:majorUnit val="2"/>
      </c:valAx>
    </c:plotArea>
    <c:legend>
      <c:legendPos val="r"/>
      <c:layout>
        <c:manualLayout>
          <c:xMode val="edge"/>
          <c:yMode val="edge"/>
          <c:x val="0.10930203902735189"/>
          <c:y val="3.3623040409367882E-3"/>
          <c:w val="0.75378480382292046"/>
          <c:h val="8.3009983167583914E-2"/>
        </c:manualLayout>
      </c:layout>
      <c:overlay val="0"/>
      <c:txPr>
        <a:bodyPr/>
        <a:lstStyle/>
        <a:p>
          <a:pPr>
            <a:defRPr sz="1000"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31850054292586"/>
          <c:y val="0.11322531238611233"/>
          <c:w val="0.75672460753726534"/>
          <c:h val="0.79408737726055589"/>
        </c:manualLayout>
      </c:layout>
      <c:barChart>
        <c:barDir val="bar"/>
        <c:grouping val="clustered"/>
        <c:varyColors val="0"/>
        <c:ser>
          <c:idx val="1"/>
          <c:order val="0"/>
          <c:tx>
            <c:strRef>
              <c:f>工作表1!$D$11</c:f>
              <c:strCache>
                <c:ptCount val="1"/>
                <c:pt idx="0">
                  <c:v>2017/3/31-2017/5/12</c:v>
                </c:pt>
              </c:strCache>
            </c:strRef>
          </c:tx>
          <c:spPr>
            <a:solidFill>
              <a:srgbClr val="0066CC"/>
            </a:solidFill>
            <a:ln w="9525" cap="flat" cmpd="sng" algn="ctr">
              <a:solidFill>
                <a:srgbClr val="0066CC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9.0752985380194266E-3"/>
                  <c:y val="9.0048218339276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0250995126731425E-3"/>
                  <c:y val="2.25120545848192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0250995126731425E-3"/>
                  <c:y val="9.00482183392777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0250995126731425E-3"/>
                  <c:y val="2.25120545848191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1149704768235647E-16"/>
                  <c:y val="8.54605668458078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"/>
                  <c:y val="1.29646914624614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1.1863438881632585E-2"/>
                  <c:y val="1.03811036592936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5.5707088427469909E-3"/>
                  <c:y val="4.50205639641920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工作表1!$B$12:$B$20</c:f>
              <c:strCache>
                <c:ptCount val="9"/>
                <c:pt idx="0">
                  <c:v>日圓</c:v>
                </c:pt>
                <c:pt idx="1">
                  <c:v>歐元</c:v>
                </c:pt>
                <c:pt idx="2">
                  <c:v>馬來西亞幣</c:v>
                </c:pt>
                <c:pt idx="3">
                  <c:v>韓元</c:v>
                </c:pt>
                <c:pt idx="4">
                  <c:v>印尼盾</c:v>
                </c:pt>
                <c:pt idx="5">
                  <c:v>新臺幣</c:v>
                </c:pt>
                <c:pt idx="6">
                  <c:v>新加坡元</c:v>
                </c:pt>
                <c:pt idx="7">
                  <c:v>英鎊</c:v>
                </c:pt>
                <c:pt idx="8">
                  <c:v>人民幣</c:v>
                </c:pt>
              </c:strCache>
            </c:strRef>
          </c:cat>
          <c:val>
            <c:numRef>
              <c:f>工作表1!$D$12:$D$20</c:f>
              <c:numCache>
                <c:formatCode>0.0_ </c:formatCode>
                <c:ptCount val="9"/>
                <c:pt idx="0">
                  <c:v>-1.5933098591549344</c:v>
                </c:pt>
                <c:pt idx="1">
                  <c:v>1.6135066878682824</c:v>
                </c:pt>
                <c:pt idx="2">
                  <c:v>1.8411967779056404</c:v>
                </c:pt>
                <c:pt idx="3">
                  <c:v>-0.79829696647152337</c:v>
                </c:pt>
                <c:pt idx="4">
                  <c:v>-5.9999250009379335E-2</c:v>
                </c:pt>
                <c:pt idx="5">
                  <c:v>0.44700506605741541</c:v>
                </c:pt>
                <c:pt idx="6">
                  <c:v>-0.74605655819240946</c:v>
                </c:pt>
                <c:pt idx="7">
                  <c:v>3.1972079589216884</c:v>
                </c:pt>
                <c:pt idx="8">
                  <c:v>-0.16225534935605523</c:v>
                </c:pt>
              </c:numCache>
            </c:numRef>
          </c:val>
        </c:ser>
        <c:ser>
          <c:idx val="0"/>
          <c:order val="1"/>
          <c:tx>
            <c:strRef>
              <c:f>工作表1!$C$11</c:f>
              <c:strCache>
                <c:ptCount val="1"/>
                <c:pt idx="0">
                  <c:v>2016/12/30-2017/3/31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tint val="66000"/>
                    <a:satMod val="160000"/>
                  </a:srgbClr>
                </a:gs>
                <a:gs pos="50000">
                  <a:srgbClr val="C00000">
                    <a:tint val="44500"/>
                    <a:satMod val="160000"/>
                  </a:srgbClr>
                </a:gs>
                <a:gs pos="100000">
                  <a:srgbClr val="C00000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  <a:ln w="3175" cap="flat" cmpd="sng" algn="ctr">
              <a:solidFill>
                <a:srgbClr val="C00000"/>
              </a:solidFill>
              <a:prstDash val="solid"/>
            </a:ln>
            <a:effectLst/>
          </c:spPr>
          <c:invertIfNegative val="0"/>
          <c:dLbls>
            <c:dLbl>
              <c:idx val="0"/>
              <c:layout>
                <c:manualLayout>
                  <c:x val="7.8104703880932224E-3"/>
                  <c:y val="1.2983949899920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7.770484227614634E-3"/>
                  <c:y val="6.137010784517126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6.6242533423181173E-4"/>
                  <c:y val="-4.60132214891919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6062087428234277E-2"/>
                  <c:y val="-1.4667223972962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5.8836994537432514E-3"/>
                  <c:y val="-4.50241091696384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4.662523262136235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4.3594492445129772E-3"/>
                  <c:y val="-3.44830167646050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1.0889167261563205E-2"/>
                  <c:y val="-2.1438566375640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baseline="0">
                    <a:solidFill>
                      <a:srgbClr val="003399"/>
                    </a:solidFill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工作表1!$B$12:$B$20</c:f>
              <c:strCache>
                <c:ptCount val="9"/>
                <c:pt idx="0">
                  <c:v>日圓</c:v>
                </c:pt>
                <c:pt idx="1">
                  <c:v>歐元</c:v>
                </c:pt>
                <c:pt idx="2">
                  <c:v>馬來西亞幣</c:v>
                </c:pt>
                <c:pt idx="3">
                  <c:v>韓元</c:v>
                </c:pt>
                <c:pt idx="4">
                  <c:v>印尼盾</c:v>
                </c:pt>
                <c:pt idx="5">
                  <c:v>新臺幣</c:v>
                </c:pt>
                <c:pt idx="6">
                  <c:v>新加坡元</c:v>
                </c:pt>
                <c:pt idx="7">
                  <c:v>英鎊</c:v>
                </c:pt>
                <c:pt idx="8">
                  <c:v>人民幣</c:v>
                </c:pt>
              </c:strCache>
            </c:strRef>
          </c:cat>
          <c:val>
            <c:numRef>
              <c:f>工作表1!$C$12:$C$20</c:f>
              <c:numCache>
                <c:formatCode>0.0_ </c:formatCode>
                <c:ptCount val="9"/>
                <c:pt idx="0">
                  <c:v>4.7410322926916715</c:v>
                </c:pt>
                <c:pt idx="1">
                  <c:v>1.7463716393052886</c:v>
                </c:pt>
                <c:pt idx="2">
                  <c:v>1.3785310734463208</c:v>
                </c:pt>
                <c:pt idx="3">
                  <c:v>7.6086373390557682</c:v>
                </c:pt>
                <c:pt idx="4">
                  <c:v>0.89677685640314753</c:v>
                </c:pt>
                <c:pt idx="5">
                  <c:v>6.4049314345991704</c:v>
                </c:pt>
                <c:pt idx="6">
                  <c:v>3.5757749302025799</c:v>
                </c:pt>
                <c:pt idx="7">
                  <c:v>1.5728139515931661</c:v>
                </c:pt>
                <c:pt idx="8">
                  <c:v>0.84161648407459211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8619264"/>
        <c:axId val="180082304"/>
      </c:barChart>
      <c:catAx>
        <c:axId val="1886192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low"/>
        <c:txPr>
          <a:bodyPr rot="0" vert="horz"/>
          <a:lstStyle/>
          <a:p>
            <a:pPr>
              <a:defRPr sz="1000" baseline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180082304"/>
        <c:crosses val="autoZero"/>
        <c:auto val="1"/>
        <c:lblAlgn val="ctr"/>
        <c:lblOffset val="100"/>
        <c:noMultiLvlLbl val="0"/>
      </c:catAx>
      <c:valAx>
        <c:axId val="180082304"/>
        <c:scaling>
          <c:orientation val="minMax"/>
          <c:max val="9"/>
          <c:min val="-3"/>
        </c:scaling>
        <c:delete val="0"/>
        <c:axPos val="b"/>
        <c:numFmt formatCode="0_ " sourceLinked="0"/>
        <c:majorTickMark val="in"/>
        <c:minorTickMark val="none"/>
        <c:tickLblPos val="nextTo"/>
        <c:txPr>
          <a:bodyPr/>
          <a:lstStyle/>
          <a:p>
            <a:pPr>
              <a:defRPr sz="1000" baseline="0"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defRPr>
            </a:pPr>
            <a:endParaRPr lang="zh-TW"/>
          </a:p>
        </c:txPr>
        <c:crossAx val="188619264"/>
        <c:crosses val="autoZero"/>
        <c:crossBetween val="between"/>
        <c:majorUnit val="3"/>
        <c:minorUnit val="1"/>
      </c:valAx>
    </c:plotArea>
    <c:legend>
      <c:legendPos val="t"/>
      <c:layout>
        <c:manualLayout>
          <c:xMode val="edge"/>
          <c:yMode val="edge"/>
          <c:x val="0.21921878868914971"/>
          <c:y val="4.2407891878443087E-3"/>
          <c:w val="0.73994505752333917"/>
          <c:h val="7.6379678740572859E-2"/>
        </c:manualLayout>
      </c:layout>
      <c:overlay val="0"/>
      <c:txPr>
        <a:bodyPr/>
        <a:lstStyle/>
        <a:p>
          <a:pPr>
            <a:defRPr lang="zh-TW" altLang="en-US" sz="1000" b="0" i="0" u="none" strike="noStrike" kern="1200" baseline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zh-TW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513478450793918"/>
          <c:y val="0.18571490871388666"/>
          <c:w val="0.82423037923164233"/>
          <c:h val="0.53964658773041707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工作表1!$C$1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solidFill>
                <a:srgbClr val="006666"/>
              </a:solidFill>
            </a:ln>
          </c:spPr>
          <c:invertIfNegative val="0"/>
          <c:dLbls>
            <c:dLbl>
              <c:idx val="4"/>
              <c:layout>
                <c:manualLayout>
                  <c:x val="-1.613169560633582E-2"/>
                  <c:y val="4.0472380480325441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工作表1!$A$2:$A$5</c:f>
              <c:strCache>
                <c:ptCount val="4"/>
                <c:pt idx="0">
                  <c:v>經濟成長率</c:v>
                </c:pt>
                <c:pt idx="1">
                  <c:v>民間消費</c:v>
                </c:pt>
                <c:pt idx="2">
                  <c:v>固定資
本形成</c:v>
                </c:pt>
                <c:pt idx="3">
                  <c:v>輸出</c:v>
                </c:pt>
              </c:strCache>
            </c:strRef>
          </c:cat>
          <c:val>
            <c:numRef>
              <c:f>工作表1!$C$2:$C$5</c:f>
              <c:numCache>
                <c:formatCode>0.00_ </c:formatCode>
                <c:ptCount val="4"/>
                <c:pt idx="0">
                  <c:v>1.5</c:v>
                </c:pt>
                <c:pt idx="1">
                  <c:v>2.14</c:v>
                </c:pt>
                <c:pt idx="2">
                  <c:v>2.71</c:v>
                </c:pt>
                <c:pt idx="3">
                  <c:v>2.12</c:v>
                </c:pt>
              </c:numCache>
            </c:numRef>
          </c:val>
        </c:ser>
        <c:ser>
          <c:idx val="2"/>
          <c:order val="1"/>
          <c:tx>
            <c:strRef>
              <c:f>工作表1!$D$1</c:f>
              <c:strCache>
                <c:ptCount val="1"/>
                <c:pt idx="0">
                  <c:v>2017</c:v>
                </c:pt>
              </c:strCache>
            </c:strRef>
          </c:tx>
          <c:spPr>
            <a:pattFill prst="dkHorz">
              <a:fgClr>
                <a:schemeClr val="accent2">
                  <a:lumMod val="60000"/>
                  <a:lumOff val="40000"/>
                </a:schemeClr>
              </a:fgClr>
              <a:bgClr>
                <a:schemeClr val="bg1"/>
              </a:bgClr>
            </a:pattFill>
            <a:ln>
              <a:solidFill>
                <a:srgbClr val="006666"/>
              </a:solidFill>
            </a:ln>
          </c:spPr>
          <c:invertIfNegative val="0"/>
          <c:dLbls>
            <c:dLbl>
              <c:idx val="0"/>
              <c:layout>
                <c:manualLayout>
                  <c:x val="1.0754463737557212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工作表1!$A$2:$A$5</c:f>
              <c:strCache>
                <c:ptCount val="4"/>
                <c:pt idx="0">
                  <c:v>經濟成長率</c:v>
                </c:pt>
                <c:pt idx="1">
                  <c:v>民間消費</c:v>
                </c:pt>
                <c:pt idx="2">
                  <c:v>固定資
本形成</c:v>
                </c:pt>
                <c:pt idx="3">
                  <c:v>輸出</c:v>
                </c:pt>
              </c:strCache>
            </c:strRef>
          </c:cat>
          <c:val>
            <c:numRef>
              <c:f>工作表1!$D$2:$D$5</c:f>
              <c:numCache>
                <c:formatCode>0.00_ </c:formatCode>
                <c:ptCount val="4"/>
                <c:pt idx="0">
                  <c:v>1.92</c:v>
                </c:pt>
                <c:pt idx="1">
                  <c:v>1.75</c:v>
                </c:pt>
                <c:pt idx="2">
                  <c:v>1.8</c:v>
                </c:pt>
                <c:pt idx="3">
                  <c:v>4.01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12"/>
        <c:axId val="127081472"/>
        <c:axId val="165126720"/>
      </c:barChart>
      <c:catAx>
        <c:axId val="127081472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/>
          <a:lstStyle/>
          <a:p>
            <a:pPr>
              <a:defRPr sz="1400" b="1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165126720"/>
        <c:crosses val="autoZero"/>
        <c:auto val="1"/>
        <c:lblAlgn val="ctr"/>
        <c:lblOffset val="100"/>
        <c:noMultiLvlLbl val="0"/>
      </c:catAx>
      <c:valAx>
        <c:axId val="165126720"/>
        <c:scaling>
          <c:orientation val="minMax"/>
          <c:max val="5"/>
          <c:min val="0"/>
        </c:scaling>
        <c:delete val="0"/>
        <c:axPos val="l"/>
        <c:majorGridlines>
          <c:spPr>
            <a:ln>
              <a:noFill/>
            </a:ln>
          </c:spPr>
        </c:majorGridlines>
        <c:numFmt formatCode="#,##0.0_ 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27081472"/>
        <c:crosses val="autoZero"/>
        <c:crossBetween val="between"/>
        <c:majorUnit val="1"/>
      </c:valAx>
    </c:plotArea>
    <c:legend>
      <c:legendPos val="t"/>
      <c:layout>
        <c:manualLayout>
          <c:xMode val="edge"/>
          <c:yMode val="edge"/>
          <c:x val="0.18899869168137995"/>
          <c:y val="7.1388882560367753E-2"/>
          <c:w val="0.71688499195643673"/>
          <c:h val="9.1824174420233065E-2"/>
        </c:manualLayout>
      </c:layout>
      <c:overlay val="0"/>
      <c:txPr>
        <a:bodyPr/>
        <a:lstStyle/>
        <a:p>
          <a:pPr>
            <a:defRPr sz="18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307363013309181"/>
          <c:y val="0.15815856318994859"/>
          <c:w val="0.88322275687761242"/>
          <c:h val="0.59066921857167387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工作表1!$C$1</c:f>
              <c:strCache>
                <c:ptCount val="1"/>
                <c:pt idx="0">
                  <c:v>  yoy</c:v>
                </c:pt>
              </c:strCache>
            </c:strRef>
          </c:tx>
          <c:spPr>
            <a:ln w="50800"/>
          </c:spPr>
          <c:marker>
            <c:symbol val="circle"/>
            <c:size val="5"/>
            <c:spPr>
              <a:solidFill>
                <a:schemeClr val="bg1"/>
              </a:solidFill>
            </c:spPr>
          </c:marker>
          <c:cat>
            <c:strRef>
              <c:f>工作表1!$B$2:$B$10</c:f>
              <c:strCache>
                <c:ptCount val="9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Q1</c:v>
                </c:pt>
                <c:pt idx="5">
                  <c:v>Q2</c:v>
                </c:pt>
                <c:pt idx="6">
                  <c:v>Q3</c:v>
                </c:pt>
                <c:pt idx="7">
                  <c:v>Q4</c:v>
                </c:pt>
                <c:pt idx="8">
                  <c:v>Q1</c:v>
                </c:pt>
              </c:strCache>
            </c:strRef>
          </c:cat>
          <c:val>
            <c:numRef>
              <c:f>工作表1!$C$2:$C$10</c:f>
              <c:numCache>
                <c:formatCode>0.00_ </c:formatCode>
                <c:ptCount val="9"/>
                <c:pt idx="0">
                  <c:v>4.01</c:v>
                </c:pt>
                <c:pt idx="1">
                  <c:v>0.66</c:v>
                </c:pt>
                <c:pt idx="2">
                  <c:v>-0.7</c:v>
                </c:pt>
                <c:pt idx="3">
                  <c:v>-0.79</c:v>
                </c:pt>
                <c:pt idx="4">
                  <c:v>-0.23</c:v>
                </c:pt>
                <c:pt idx="5">
                  <c:v>1.1299999999999999</c:v>
                </c:pt>
                <c:pt idx="6">
                  <c:v>2.12</c:v>
                </c:pt>
                <c:pt idx="7">
                  <c:v>2.88</c:v>
                </c:pt>
                <c:pt idx="8">
                  <c:v>2.56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工作表1!$D$1</c:f>
              <c:strCache>
                <c:ptCount val="1"/>
                <c:pt idx="0">
                  <c:v>  saar</c:v>
                </c:pt>
              </c:strCache>
            </c:strRef>
          </c:tx>
          <c:spPr>
            <a:ln w="38100">
              <a:prstDash val="dash"/>
            </a:ln>
          </c:spPr>
          <c:marker>
            <c:symbol val="square"/>
            <c:size val="5"/>
            <c:spPr>
              <a:solidFill>
                <a:schemeClr val="bg1"/>
              </a:solidFill>
            </c:spPr>
          </c:marker>
          <c:dLbls>
            <c:dLbl>
              <c:idx val="0"/>
              <c:layout>
                <c:manualLayout>
                  <c:x val="-6.9322923371332057E-2"/>
                  <c:y val="7.25811592323365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9322923371332057E-2"/>
                  <c:y val="-0.1060805954204849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7769102809443383E-2"/>
                  <c:y val="-0.111663321895902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4661461685666028E-2"/>
                  <c:y val="-5.02484948531561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4.910373738802698E-2"/>
                  <c:y val="-0.111663321895902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7549916826138202E-2"/>
                  <c:y val="-6.69979931375415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5.1992419965911682E-2"/>
                  <c:y val="4.92467377362111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2.8886825778848047E-3"/>
                  <c:y val="-7.25811592323366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工作表1!$B$2:$B$10</c:f>
              <c:strCache>
                <c:ptCount val="9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Q1</c:v>
                </c:pt>
                <c:pt idx="5">
                  <c:v>Q2</c:v>
                </c:pt>
                <c:pt idx="6">
                  <c:v>Q3</c:v>
                </c:pt>
                <c:pt idx="7">
                  <c:v>Q4</c:v>
                </c:pt>
                <c:pt idx="8">
                  <c:v>Q1</c:v>
                </c:pt>
              </c:strCache>
            </c:strRef>
          </c:cat>
          <c:val>
            <c:numRef>
              <c:f>工作表1!$D$2:$D$10</c:f>
              <c:numCache>
                <c:formatCode>0.00_ </c:formatCode>
                <c:ptCount val="9"/>
                <c:pt idx="0">
                  <c:v>3.25</c:v>
                </c:pt>
                <c:pt idx="1">
                  <c:v>-6.82</c:v>
                </c:pt>
                <c:pt idx="2">
                  <c:v>-0.03</c:v>
                </c:pt>
                <c:pt idx="3">
                  <c:v>7.0000000000000007E-2</c:v>
                </c:pt>
                <c:pt idx="4">
                  <c:v>4.7699999999999996</c:v>
                </c:pt>
                <c:pt idx="5">
                  <c:v>0.84</c:v>
                </c:pt>
                <c:pt idx="6">
                  <c:v>3.99</c:v>
                </c:pt>
                <c:pt idx="7">
                  <c:v>1.82</c:v>
                </c:pt>
                <c:pt idx="8">
                  <c:v>2.93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6470144"/>
        <c:axId val="196897024"/>
      </c:lineChart>
      <c:catAx>
        <c:axId val="166470144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/>
          <a:lstStyle/>
          <a:p>
            <a:pPr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96897024"/>
        <c:crosses val="autoZero"/>
        <c:auto val="1"/>
        <c:lblAlgn val="ctr"/>
        <c:lblOffset val="100"/>
        <c:noMultiLvlLbl val="0"/>
      </c:catAx>
      <c:valAx>
        <c:axId val="196897024"/>
        <c:scaling>
          <c:orientation val="minMax"/>
        </c:scaling>
        <c:delete val="0"/>
        <c:axPos val="l"/>
        <c:numFmt formatCode="0.0_ 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66470144"/>
        <c:crosses val="autoZero"/>
        <c:crossBetween val="between"/>
        <c:majorUnit val="4"/>
      </c:valAx>
    </c:plotArea>
    <c:legend>
      <c:legendPos val="t"/>
      <c:layout>
        <c:manualLayout>
          <c:xMode val="edge"/>
          <c:yMode val="edge"/>
          <c:x val="9.3675913987439172E-2"/>
          <c:y val="3.179106811733428E-2"/>
          <c:w val="0.90045497187908696"/>
          <c:h val="8.2985550431479316E-2"/>
        </c:manualLayout>
      </c:layout>
      <c:overlay val="0"/>
      <c:txPr>
        <a:bodyPr/>
        <a:lstStyle/>
        <a:p>
          <a:pPr>
            <a:defRPr sz="16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8118842731249"/>
          <c:y val="0.10203495520103081"/>
          <c:w val="0.86031683174443085"/>
          <c:h val="0.56841649346541823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工作表1!$C$1</c:f>
              <c:strCache>
                <c:ptCount val="1"/>
                <c:pt idx="0">
                  <c:v>4月</c:v>
                </c:pt>
              </c:strCache>
            </c:strRef>
          </c:tx>
          <c:spPr>
            <a:pattFill prst="pct5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chemeClr val="accent1"/>
              </a:solidFill>
            </a:ln>
          </c:spPr>
          <c:invertIfNegative val="0"/>
          <c:cat>
            <c:strRef>
              <c:f>工作表1!$A$2:$A$6</c:f>
              <c:strCache>
                <c:ptCount val="5"/>
                <c:pt idx="0">
                  <c:v>電子零組件</c:v>
                </c:pt>
                <c:pt idx="1">
                  <c:v>資通與視聽產品</c:v>
                </c:pt>
                <c:pt idx="2">
                  <c:v>基本金屬及其製品</c:v>
                </c:pt>
                <c:pt idx="3">
                  <c:v>機械</c:v>
                </c:pt>
                <c:pt idx="4">
                  <c:v>塑橡膠及其製品</c:v>
                </c:pt>
              </c:strCache>
            </c:strRef>
          </c:cat>
          <c:val>
            <c:numRef>
              <c:f>工作表1!$C$2:$C$6</c:f>
              <c:numCache>
                <c:formatCode>0.0</c:formatCode>
                <c:ptCount val="5"/>
                <c:pt idx="0">
                  <c:v>10.7</c:v>
                </c:pt>
                <c:pt idx="1">
                  <c:v>12.7</c:v>
                </c:pt>
                <c:pt idx="2">
                  <c:v>19.2</c:v>
                </c:pt>
                <c:pt idx="3">
                  <c:v>18.2</c:v>
                </c:pt>
                <c:pt idx="4">
                  <c:v>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63"/>
        <c:axId val="200181248"/>
        <c:axId val="220241216"/>
      </c:barChart>
      <c:catAx>
        <c:axId val="200181248"/>
        <c:scaling>
          <c:orientation val="minMax"/>
        </c:scaling>
        <c:delete val="1"/>
        <c:axPos val="b"/>
        <c:majorTickMark val="none"/>
        <c:minorTickMark val="none"/>
        <c:tickLblPos val="low"/>
        <c:crossAx val="220241216"/>
        <c:crosses val="autoZero"/>
        <c:auto val="1"/>
        <c:lblAlgn val="ctr"/>
        <c:lblOffset val="100"/>
        <c:noMultiLvlLbl val="0"/>
      </c:catAx>
      <c:valAx>
        <c:axId val="220241216"/>
        <c:scaling>
          <c:orientation val="minMax"/>
        </c:scaling>
        <c:delete val="0"/>
        <c:axPos val="l"/>
        <c:numFmt formatCode="0.0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200181248"/>
        <c:crosses val="autoZero"/>
        <c:crossBetween val="between"/>
        <c:majorUnit val="5"/>
      </c:valAx>
    </c:plotArea>
    <c:plotVisOnly val="1"/>
    <c:dispBlanksAs val="gap"/>
    <c:showDLblsOverMax val="0"/>
  </c:chart>
  <c:txPr>
    <a:bodyPr/>
    <a:lstStyle/>
    <a:p>
      <a:pPr>
        <a:defRPr sz="11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22043704302099"/>
          <c:y val="0.16372194332181031"/>
          <c:w val="0.86955375511022615"/>
          <c:h val="0.56094756486458519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工作表1!$C$1</c:f>
              <c:strCache>
                <c:ptCount val="1"/>
                <c:pt idx="0">
                  <c:v>4月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/>
              </a:solidFill>
              <a:bevel/>
            </a:ln>
          </c:spPr>
          <c:invertIfNegative val="0"/>
          <c:dLbls>
            <c:dLbl>
              <c:idx val="0"/>
              <c:layout>
                <c:manualLayout>
                  <c:x val="1.8899854828280434E-2"/>
                  <c:y val="4.686953919123927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9.4499274141402172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4499274141402172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1499758047132901E-3"/>
                  <c:y val="1.88588075330958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5749879023567028E-2"/>
                  <c:y val="1.888978678342066E-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"/>
                  <c:y val="-2.398965141920865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工作表1!$A$2:$A$7</c:f>
              <c:strCache>
                <c:ptCount val="6"/>
                <c:pt idx="0">
                  <c:v>總出口</c:v>
                </c:pt>
                <c:pt idx="1">
                  <c:v>美國</c:v>
                </c:pt>
                <c:pt idx="2">
                  <c:v>日本</c:v>
                </c:pt>
                <c:pt idx="3">
                  <c:v>歐洲</c:v>
                </c:pt>
                <c:pt idx="4">
                  <c:v>中國大陸</c:v>
                </c:pt>
                <c:pt idx="5">
                  <c:v>東協六國</c:v>
                </c:pt>
              </c:strCache>
            </c:strRef>
          </c:cat>
          <c:val>
            <c:numRef>
              <c:f>工作表1!$C$2:$C$7</c:f>
              <c:numCache>
                <c:formatCode>0.0_ </c:formatCode>
                <c:ptCount val="6"/>
                <c:pt idx="0">
                  <c:v>9.4</c:v>
                </c:pt>
                <c:pt idx="1">
                  <c:v>7.6</c:v>
                </c:pt>
                <c:pt idx="2">
                  <c:v>9.3000000000000007</c:v>
                </c:pt>
                <c:pt idx="3">
                  <c:v>1.4</c:v>
                </c:pt>
                <c:pt idx="4">
                  <c:v>10.3</c:v>
                </c:pt>
                <c:pt idx="5">
                  <c:v>14.1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0523776"/>
        <c:axId val="197199552"/>
      </c:barChart>
      <c:catAx>
        <c:axId val="200523776"/>
        <c:scaling>
          <c:orientation val="minMax"/>
        </c:scaling>
        <c:delete val="0"/>
        <c:axPos val="b"/>
        <c:majorTickMark val="out"/>
        <c:minorTickMark val="none"/>
        <c:tickLblPos val="none"/>
        <c:txPr>
          <a:bodyPr rot="0" vert="eaVert"/>
          <a:lstStyle/>
          <a:p>
            <a:pPr>
              <a:defRPr/>
            </a:pPr>
            <a:endParaRPr lang="zh-TW"/>
          </a:p>
        </c:txPr>
        <c:crossAx val="197199552"/>
        <c:crosses val="autoZero"/>
        <c:auto val="1"/>
        <c:lblAlgn val="ctr"/>
        <c:lblOffset val="100"/>
        <c:noMultiLvlLbl val="0"/>
      </c:catAx>
      <c:valAx>
        <c:axId val="197199552"/>
        <c:scaling>
          <c:orientation val="minMax"/>
        </c:scaling>
        <c:delete val="0"/>
        <c:axPos val="l"/>
        <c:numFmt formatCode="0.0_ 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200523776"/>
        <c:crosses val="autoZero"/>
        <c:crossBetween val="between"/>
        <c:majorUnit val="4"/>
      </c:valAx>
    </c:plotArea>
    <c:plotVisOnly val="1"/>
    <c:dispBlanksAs val="gap"/>
    <c:showDLblsOverMax val="0"/>
  </c:chart>
  <c:txPr>
    <a:bodyPr/>
    <a:lstStyle/>
    <a:p>
      <a:pPr>
        <a:defRPr sz="11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47298106060422"/>
          <c:y val="0.12706741092244606"/>
          <c:w val="0.82210770885927187"/>
          <c:h val="0.63586205043874366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工作表1!$C$1</c:f>
              <c:strCache>
                <c:ptCount val="1"/>
                <c:pt idx="0">
                  <c:v>求供倍數</c:v>
                </c:pt>
              </c:strCache>
            </c:strRef>
          </c:tx>
          <c:spPr>
            <a:ln>
              <a:solidFill>
                <a:schemeClr val="accent1">
                  <a:lumMod val="75000"/>
                </a:schemeClr>
              </a:solidFill>
            </a:ln>
          </c:spPr>
          <c:marker>
            <c:symbol val="diamond"/>
            <c:size val="6"/>
            <c:spPr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c:spPr>
          </c:marker>
          <c:dLbls>
            <c:dLbl>
              <c:idx val="19"/>
              <c:layout>
                <c:manualLayout>
                  <c:x val="0.1479543096915889"/>
                  <c:y val="-0.13017325246043823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zh-TW" dirty="0" smtClean="0"/>
                      <a:t>2.02</a:t>
                    </a:r>
                    <a:endParaRPr lang="en-US" altLang="en-US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工作表1!$A$2:$A$28</c:f>
              <c:numCache>
                <c:formatCode>General</c:formatCode>
                <c:ptCount val="2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  <c:pt idx="23">
                  <c:v>12</c:v>
                </c:pt>
                <c:pt idx="24">
                  <c:v>1</c:v>
                </c:pt>
                <c:pt idx="25">
                  <c:v>2</c:v>
                </c:pt>
                <c:pt idx="26">
                  <c:v>3</c:v>
                </c:pt>
              </c:numCache>
            </c:numRef>
          </c:cat>
          <c:val>
            <c:numRef>
              <c:f>工作表1!$C$2:$C$28</c:f>
              <c:numCache>
                <c:formatCode>General</c:formatCode>
                <c:ptCount val="27"/>
                <c:pt idx="0">
                  <c:v>1.76</c:v>
                </c:pt>
                <c:pt idx="1">
                  <c:v>1.84</c:v>
                </c:pt>
                <c:pt idx="2">
                  <c:v>2.39</c:v>
                </c:pt>
                <c:pt idx="3">
                  <c:v>2.25</c:v>
                </c:pt>
                <c:pt idx="4">
                  <c:v>2.29</c:v>
                </c:pt>
                <c:pt idx="5">
                  <c:v>2.2200000000000002</c:v>
                </c:pt>
                <c:pt idx="6">
                  <c:v>1.99</c:v>
                </c:pt>
                <c:pt idx="7">
                  <c:v>1.93</c:v>
                </c:pt>
                <c:pt idx="8">
                  <c:v>2.04</c:v>
                </c:pt>
                <c:pt idx="9">
                  <c:v>1.82</c:v>
                </c:pt>
                <c:pt idx="10">
                  <c:v>1.71</c:v>
                </c:pt>
                <c:pt idx="11">
                  <c:v>1.74</c:v>
                </c:pt>
                <c:pt idx="12">
                  <c:v>1.73</c:v>
                </c:pt>
                <c:pt idx="13">
                  <c:v>1.87</c:v>
                </c:pt>
                <c:pt idx="14" formatCode="0.00">
                  <c:v>1.94</c:v>
                </c:pt>
                <c:pt idx="15" formatCode="0.00">
                  <c:v>2.16</c:v>
                </c:pt>
                <c:pt idx="16" formatCode="0.00">
                  <c:v>2</c:v>
                </c:pt>
                <c:pt idx="17" formatCode="0.00">
                  <c:v>1.71</c:v>
                </c:pt>
                <c:pt idx="18" formatCode="0.00">
                  <c:v>1.77</c:v>
                </c:pt>
                <c:pt idx="19" formatCode="0.00">
                  <c:v>1.77</c:v>
                </c:pt>
                <c:pt idx="20" formatCode="0.00">
                  <c:v>1.67</c:v>
                </c:pt>
                <c:pt idx="21" formatCode="0.00">
                  <c:v>1.72</c:v>
                </c:pt>
                <c:pt idx="22" formatCode="0.00">
                  <c:v>1.71</c:v>
                </c:pt>
                <c:pt idx="23" formatCode="0.00">
                  <c:v>1.56</c:v>
                </c:pt>
                <c:pt idx="24" formatCode="0.00">
                  <c:v>1.72</c:v>
                </c:pt>
                <c:pt idx="25" formatCode="0.00">
                  <c:v>1.83</c:v>
                </c:pt>
                <c:pt idx="26" formatCode="0.00">
                  <c:v>2.02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1168896"/>
        <c:axId val="220239488"/>
      </c:lineChart>
      <c:catAx>
        <c:axId val="201168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220239488"/>
        <c:crosses val="autoZero"/>
        <c:auto val="1"/>
        <c:lblAlgn val="ctr"/>
        <c:lblOffset val="100"/>
        <c:tickLblSkip val="2"/>
        <c:noMultiLvlLbl val="0"/>
      </c:catAx>
      <c:valAx>
        <c:axId val="220239488"/>
        <c:scaling>
          <c:orientation val="minMax"/>
          <c:max val="3"/>
          <c:min val="0"/>
        </c:scaling>
        <c:delete val="0"/>
        <c:axPos val="l"/>
        <c:majorGridlines>
          <c:spPr>
            <a:ln>
              <a:noFill/>
            </a:ln>
          </c:spPr>
        </c:majorGridlines>
        <c:numFmt formatCode="0.0_ " sourceLinked="0"/>
        <c:majorTickMark val="in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201168896"/>
        <c:crosses val="autoZero"/>
        <c:crossBetween val="between"/>
        <c:maj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47298106060422"/>
          <c:y val="0.17093216248694867"/>
          <c:w val="0.81312091560404387"/>
          <c:h val="0.59199730107759885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失業率</c:v>
                </c:pt>
              </c:strCache>
            </c:strRef>
          </c:tx>
          <c:spPr>
            <a:ln>
              <a:solidFill>
                <a:srgbClr val="FF5050"/>
              </a:solidFill>
            </a:ln>
          </c:spPr>
          <c:marker>
            <c:symbol val="circle"/>
            <c:size val="6"/>
            <c:spPr>
              <a:solidFill>
                <a:schemeClr val="bg1"/>
              </a:solidFill>
              <a:ln>
                <a:solidFill>
                  <a:srgbClr val="FF5050"/>
                </a:solidFill>
              </a:ln>
            </c:spPr>
          </c:marker>
          <c:dLbls>
            <c:dLbl>
              <c:idx val="19"/>
              <c:layout>
                <c:manualLayout>
                  <c:x val="0.16257911392405064"/>
                  <c:y val="7.8185023935698664E-2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en-US" dirty="0" smtClean="0"/>
                      <a:t>3.</a:t>
                    </a:r>
                    <a:r>
                      <a:rPr lang="en-US" altLang="zh-TW" dirty="0" smtClean="0"/>
                      <a:t>78</a:t>
                    </a:r>
                    <a:r>
                      <a:rPr lang="en-US" altLang="en-US" dirty="0" smtClean="0"/>
                      <a:t> </a:t>
                    </a:r>
                    <a:endParaRPr lang="en-US" altLang="en-US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工作表1!$A$2:$A$28</c:f>
              <c:numCache>
                <c:formatCode>General</c:formatCode>
                <c:ptCount val="2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  <c:pt idx="23">
                  <c:v>12</c:v>
                </c:pt>
                <c:pt idx="24">
                  <c:v>1</c:v>
                </c:pt>
                <c:pt idx="25">
                  <c:v>2</c:v>
                </c:pt>
                <c:pt idx="26">
                  <c:v>3</c:v>
                </c:pt>
              </c:numCache>
            </c:numRef>
          </c:cat>
          <c:val>
            <c:numRef>
              <c:f>工作表1!$B$2:$B$28</c:f>
              <c:numCache>
                <c:formatCode>0.00_ </c:formatCode>
                <c:ptCount val="27"/>
                <c:pt idx="0">
                  <c:v>3.71</c:v>
                </c:pt>
                <c:pt idx="1">
                  <c:v>3.69</c:v>
                </c:pt>
                <c:pt idx="2">
                  <c:v>3.72</c:v>
                </c:pt>
                <c:pt idx="3">
                  <c:v>3.63</c:v>
                </c:pt>
                <c:pt idx="4">
                  <c:v>3.62</c:v>
                </c:pt>
                <c:pt idx="5">
                  <c:v>3.71</c:v>
                </c:pt>
                <c:pt idx="6">
                  <c:v>3.82</c:v>
                </c:pt>
                <c:pt idx="7">
                  <c:v>3.9</c:v>
                </c:pt>
                <c:pt idx="8">
                  <c:v>3.89</c:v>
                </c:pt>
                <c:pt idx="9">
                  <c:v>3.9</c:v>
                </c:pt>
                <c:pt idx="10">
                  <c:v>3.91</c:v>
                </c:pt>
                <c:pt idx="11">
                  <c:v>3.87</c:v>
                </c:pt>
                <c:pt idx="12">
                  <c:v>3.87</c:v>
                </c:pt>
                <c:pt idx="13">
                  <c:v>3.95</c:v>
                </c:pt>
                <c:pt idx="14">
                  <c:v>3.89</c:v>
                </c:pt>
                <c:pt idx="15">
                  <c:v>3.86</c:v>
                </c:pt>
                <c:pt idx="16">
                  <c:v>3.84</c:v>
                </c:pt>
                <c:pt idx="17">
                  <c:v>3.92</c:v>
                </c:pt>
                <c:pt idx="18">
                  <c:v>4.0199999999999996</c:v>
                </c:pt>
                <c:pt idx="19">
                  <c:v>4.08</c:v>
                </c:pt>
                <c:pt idx="20">
                  <c:v>3.99</c:v>
                </c:pt>
                <c:pt idx="21">
                  <c:v>3.95</c:v>
                </c:pt>
                <c:pt idx="22">
                  <c:v>3.87</c:v>
                </c:pt>
                <c:pt idx="23">
                  <c:v>3.79</c:v>
                </c:pt>
                <c:pt idx="24">
                  <c:v>3.78</c:v>
                </c:pt>
                <c:pt idx="25">
                  <c:v>3.85</c:v>
                </c:pt>
                <c:pt idx="26">
                  <c:v>3.78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1308672"/>
        <c:axId val="197202432"/>
      </c:lineChart>
      <c:catAx>
        <c:axId val="201308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97202432"/>
        <c:crosses val="autoZero"/>
        <c:auto val="1"/>
        <c:lblAlgn val="ctr"/>
        <c:lblOffset val="100"/>
        <c:tickLblSkip val="2"/>
        <c:noMultiLvlLbl val="0"/>
      </c:catAx>
      <c:valAx>
        <c:axId val="197202432"/>
        <c:scaling>
          <c:orientation val="minMax"/>
          <c:max val="4.5"/>
          <c:min val="3.5"/>
        </c:scaling>
        <c:delete val="0"/>
        <c:axPos val="l"/>
        <c:majorGridlines>
          <c:spPr>
            <a:ln>
              <a:noFill/>
            </a:ln>
          </c:spPr>
        </c:majorGridlines>
        <c:numFmt formatCode="0.0_ " sourceLinked="0"/>
        <c:majorTickMark val="in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201308672"/>
        <c:crosses val="autoZero"/>
        <c:crossBetween val="between"/>
        <c:majorUnit val="0.5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611926472078433E-2"/>
          <c:y val="4.3431492028751212E-2"/>
          <c:w val="0.88357806550300899"/>
          <c:h val="0.8637236675205809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薪資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2904522192417772E-3"/>
                  <c:y val="-0.426752104210040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6070825928028964E-3"/>
                  <c:y val="-0.391885161572547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718497312649738E-3"/>
                  <c:y val="-0.29495524250058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layout>
                <c:manualLayout>
                  <c:x val="6.064653504140081E-3"/>
                  <c:y val="-0.375090158430124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1.6305257007442171E-3"/>
                  <c:y val="-0.390949669078036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工作表1!$A$2:$A$12</c:f>
              <c:numCache>
                <c:formatCode>General</c:formatCode>
                <c:ptCount val="11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</c:numCache>
            </c:numRef>
          </c:cat>
          <c:val>
            <c:numRef>
              <c:f>工作表1!$B$2:$B$12</c:f>
              <c:numCache>
                <c:formatCode>_-* #,##0_-;\-* #,##0_-;_-* "-"??_-;_-@_-</c:formatCode>
                <c:ptCount val="11"/>
                <c:pt idx="0">
                  <c:v>38338</c:v>
                </c:pt>
                <c:pt idx="1">
                  <c:v>37706</c:v>
                </c:pt>
                <c:pt idx="2">
                  <c:v>36144</c:v>
                </c:pt>
                <c:pt idx="3">
                  <c:v>36573</c:v>
                </c:pt>
                <c:pt idx="4">
                  <c:v>36577</c:v>
                </c:pt>
                <c:pt idx="5">
                  <c:v>36693</c:v>
                </c:pt>
                <c:pt idx="6">
                  <c:v>36296</c:v>
                </c:pt>
                <c:pt idx="7">
                  <c:v>36616</c:v>
                </c:pt>
                <c:pt idx="8">
                  <c:v>37423</c:v>
                </c:pt>
                <c:pt idx="9">
                  <c:v>37350</c:v>
                </c:pt>
                <c:pt idx="10">
                  <c:v>37552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1555456"/>
        <c:axId val="197200704"/>
      </c:barChart>
      <c:catAx>
        <c:axId val="2015554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aseline="0"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defRPr>
            </a:pPr>
            <a:endParaRPr lang="zh-TW"/>
          </a:p>
        </c:txPr>
        <c:crossAx val="197200704"/>
        <c:crosses val="autoZero"/>
        <c:auto val="1"/>
        <c:lblAlgn val="ctr"/>
        <c:lblOffset val="100"/>
        <c:noMultiLvlLbl val="0"/>
      </c:catAx>
      <c:valAx>
        <c:axId val="197200704"/>
        <c:scaling>
          <c:orientation val="minMax"/>
          <c:max val="40000"/>
          <c:min val="30000"/>
        </c:scaling>
        <c:delete val="0"/>
        <c:axPos val="l"/>
        <c:majorGridlines>
          <c:spPr>
            <a:ln>
              <a:noFill/>
            </a:ln>
          </c:spPr>
        </c:majorGridlines>
        <c:numFmt formatCode="_-* #,##0_-;\-* #,##0_-;_-* &quot;-&quot;??_-;_-@_-" sourceLinked="1"/>
        <c:majorTickMark val="out"/>
        <c:minorTickMark val="none"/>
        <c:tickLblPos val="none"/>
        <c:txPr>
          <a:bodyPr/>
          <a:lstStyle/>
          <a:p>
            <a:pPr>
              <a:defRPr sz="120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pPr>
            <a:endParaRPr lang="zh-TW"/>
          </a:p>
        </c:txPr>
        <c:crossAx val="201555456"/>
        <c:crosses val="autoZero"/>
        <c:crossBetween val="between"/>
        <c:majorUnit val="200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4188906564872595"/>
          <c:y val="4.6296296296296294E-2"/>
          <c:w val="0.61145123602275675"/>
          <c:h val="0.8736453108886175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DDE9EC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DDE9EC">
                  <a:lumMod val="75000"/>
                </a:srgbClr>
              </a:solidFill>
              <a:ln>
                <a:solidFill>
                  <a:sysClr val="window" lastClr="FFFFFF"/>
                </a:solidFill>
              </a:ln>
            </c:spPr>
          </c:dPt>
          <c:dLbls>
            <c:dLbl>
              <c:idx val="0"/>
              <c:layout>
                <c:manualLayout>
                  <c:x val="-1.1664694957629687E-2"/>
                  <c:y val="-5.0385788509818485E-3"/>
                </c:manualLayout>
              </c:layout>
              <c:spPr/>
              <c:txPr>
                <a:bodyPr/>
                <a:lstStyle/>
                <a:p>
                  <a:pPr>
                    <a:defRPr sz="1050" b="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spPr/>
              <c:txPr>
                <a:bodyPr/>
                <a:lstStyle/>
                <a:p>
                  <a:pPr>
                    <a:defRPr sz="1050" b="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5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工作表1!$A$1:$G$1</c:f>
              <c:strCache>
                <c:ptCount val="7"/>
                <c:pt idx="0">
                  <c:v>食物類</c:v>
                </c:pt>
                <c:pt idx="1">
                  <c:v>衣著類</c:v>
                </c:pt>
                <c:pt idx="2">
                  <c:v>教養娛樂類</c:v>
                </c:pt>
                <c:pt idx="3">
                  <c:v>居住類</c:v>
                </c:pt>
                <c:pt idx="4">
                  <c:v>醫藥保健類</c:v>
                </c:pt>
                <c:pt idx="5">
                  <c:v>雜項類</c:v>
                </c:pt>
                <c:pt idx="6">
                  <c:v>交通及通訊類</c:v>
                </c:pt>
              </c:strCache>
            </c:strRef>
          </c:cat>
          <c:val>
            <c:numRef>
              <c:f>工作表1!$A$2:$G$2</c:f>
              <c:numCache>
                <c:formatCode>0.00_ </c:formatCode>
                <c:ptCount val="7"/>
                <c:pt idx="0">
                  <c:v>-2.38</c:v>
                </c:pt>
                <c:pt idx="1">
                  <c:v>-0.6</c:v>
                </c:pt>
                <c:pt idx="2">
                  <c:v>0.24</c:v>
                </c:pt>
                <c:pt idx="3">
                  <c:v>0.96</c:v>
                </c:pt>
                <c:pt idx="4">
                  <c:v>1.36</c:v>
                </c:pt>
                <c:pt idx="5">
                  <c:v>2.27</c:v>
                </c:pt>
                <c:pt idx="6">
                  <c:v>2.2999999999999998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20400640"/>
        <c:axId val="197225280"/>
      </c:barChart>
      <c:catAx>
        <c:axId val="220400640"/>
        <c:scaling>
          <c:orientation val="minMax"/>
        </c:scaling>
        <c:delete val="0"/>
        <c:axPos val="l"/>
        <c:majorTickMark val="none"/>
        <c:minorTickMark val="none"/>
        <c:tickLblPos val="low"/>
        <c:txPr>
          <a:bodyPr/>
          <a:lstStyle/>
          <a:p>
            <a:pPr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197225280"/>
        <c:crosses val="autoZero"/>
        <c:auto val="1"/>
        <c:lblAlgn val="ctr"/>
        <c:lblOffset val="100"/>
        <c:noMultiLvlLbl val="0"/>
      </c:catAx>
      <c:valAx>
        <c:axId val="197225280"/>
        <c:scaling>
          <c:orientation val="minMax"/>
          <c:min val="-3"/>
        </c:scaling>
        <c:delete val="0"/>
        <c:axPos val="b"/>
        <c:numFmt formatCode="0_ " sourceLinked="0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2204006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83341951006124237"/>
          <c:y val="0.43210265383493729"/>
          <c:w val="1.6494313210848648E-2"/>
          <c:h val="1.697142023913677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373488032978647"/>
          <c:y val="7.5249981218902834E-2"/>
          <c:w val="0.81318190770889365"/>
          <c:h val="0.76172624287522261"/>
        </c:manualLayout>
      </c:layout>
      <c:lineChart>
        <c:grouping val="standard"/>
        <c:varyColors val="0"/>
        <c:ser>
          <c:idx val="1"/>
          <c:order val="0"/>
          <c:tx>
            <c:strRef>
              <c:f>工作表1!$C$1</c:f>
              <c:strCache>
                <c:ptCount val="1"/>
                <c:pt idx="0">
                  <c:v>油料費</c:v>
                </c:pt>
              </c:strCache>
            </c:strRef>
          </c:tx>
          <c:spPr>
            <a:ln cmpd="dbl">
              <a:solidFill>
                <a:srgbClr val="FF0000"/>
              </a:solidFill>
              <a:prstDash val="sysDash"/>
            </a:ln>
          </c:spPr>
          <c:marker>
            <c:symbol val="none"/>
          </c:marker>
          <c:cat>
            <c:numRef>
              <c:f>工作表1!$A$15:$A$41</c:f>
              <c:numCache>
                <c:formatCode>General</c:formatCode>
                <c:ptCount val="27"/>
                <c:pt idx="0">
                  <c:v>2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  <c:pt idx="5">
                  <c:v>7</c:v>
                </c:pt>
                <c:pt idx="6">
                  <c:v>8</c:v>
                </c:pt>
                <c:pt idx="7">
                  <c:v>9</c:v>
                </c:pt>
                <c:pt idx="8">
                  <c:v>10</c:v>
                </c:pt>
                <c:pt idx="9">
                  <c:v>11</c:v>
                </c:pt>
                <c:pt idx="10">
                  <c:v>12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  <c:pt idx="21">
                  <c:v>11</c:v>
                </c:pt>
                <c:pt idx="22">
                  <c:v>12</c:v>
                </c:pt>
                <c:pt idx="23">
                  <c:v>1</c:v>
                </c:pt>
                <c:pt idx="24">
                  <c:v>2</c:v>
                </c:pt>
                <c:pt idx="25">
                  <c:v>3</c:v>
                </c:pt>
                <c:pt idx="26">
                  <c:v>4</c:v>
                </c:pt>
              </c:numCache>
            </c:numRef>
          </c:cat>
          <c:val>
            <c:numRef>
              <c:f>工作表1!$C$15:$C$41</c:f>
              <c:numCache>
                <c:formatCode>General</c:formatCode>
                <c:ptCount val="27"/>
                <c:pt idx="0">
                  <c:v>78.5</c:v>
                </c:pt>
                <c:pt idx="1">
                  <c:v>80.790000000000006</c:v>
                </c:pt>
                <c:pt idx="2" formatCode="0.0">
                  <c:v>81.28</c:v>
                </c:pt>
                <c:pt idx="3" formatCode="0.0">
                  <c:v>85.84</c:v>
                </c:pt>
                <c:pt idx="4" formatCode="0.0">
                  <c:v>84.89</c:v>
                </c:pt>
                <c:pt idx="5" formatCode="0.0">
                  <c:v>82.51</c:v>
                </c:pt>
                <c:pt idx="6" formatCode="0.0">
                  <c:v>78.23</c:v>
                </c:pt>
                <c:pt idx="7">
                  <c:v>76.25</c:v>
                </c:pt>
                <c:pt idx="8">
                  <c:v>77.150000000000006</c:v>
                </c:pt>
                <c:pt idx="9">
                  <c:v>74</c:v>
                </c:pt>
                <c:pt idx="10">
                  <c:v>70.08</c:v>
                </c:pt>
                <c:pt idx="11">
                  <c:v>65.27</c:v>
                </c:pt>
                <c:pt idx="12">
                  <c:v>65.36</c:v>
                </c:pt>
                <c:pt idx="13">
                  <c:v>70.11</c:v>
                </c:pt>
                <c:pt idx="14">
                  <c:v>71.430000000000007</c:v>
                </c:pt>
                <c:pt idx="15">
                  <c:v>76.59</c:v>
                </c:pt>
                <c:pt idx="16">
                  <c:v>78.73</c:v>
                </c:pt>
                <c:pt idx="17">
                  <c:v>76.92</c:v>
                </c:pt>
                <c:pt idx="18">
                  <c:v>74.87</c:v>
                </c:pt>
                <c:pt idx="19">
                  <c:v>76.16</c:v>
                </c:pt>
                <c:pt idx="20">
                  <c:v>78.58</c:v>
                </c:pt>
                <c:pt idx="21">
                  <c:v>76.150000000000006</c:v>
                </c:pt>
                <c:pt idx="22">
                  <c:v>80.930000000000007</c:v>
                </c:pt>
                <c:pt idx="23">
                  <c:v>82.98</c:v>
                </c:pt>
                <c:pt idx="24">
                  <c:v>82.63</c:v>
                </c:pt>
                <c:pt idx="25">
                  <c:v>81.069999999999993</c:v>
                </c:pt>
                <c:pt idx="26" formatCode="0.0">
                  <c:v>80.17</c:v>
                </c:pt>
              </c:numCache>
            </c:numRef>
          </c:val>
          <c:smooth val="0"/>
        </c:ser>
        <c:ser>
          <c:idx val="0"/>
          <c:order val="1"/>
          <c:tx>
            <c:strRef>
              <c:f>工作表1!$E$1</c:f>
              <c:strCache>
                <c:ptCount val="1"/>
                <c:pt idx="0">
                  <c:v>蔬菜</c:v>
                </c:pt>
              </c:strCache>
            </c:strRef>
          </c:tx>
          <c:marker>
            <c:symbol val="none"/>
          </c:marker>
          <c:cat>
            <c:numRef>
              <c:f>工作表1!$A$15:$A$41</c:f>
              <c:numCache>
                <c:formatCode>General</c:formatCode>
                <c:ptCount val="27"/>
                <c:pt idx="0">
                  <c:v>2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  <c:pt idx="5">
                  <c:v>7</c:v>
                </c:pt>
                <c:pt idx="6">
                  <c:v>8</c:v>
                </c:pt>
                <c:pt idx="7">
                  <c:v>9</c:v>
                </c:pt>
                <c:pt idx="8">
                  <c:v>10</c:v>
                </c:pt>
                <c:pt idx="9">
                  <c:v>11</c:v>
                </c:pt>
                <c:pt idx="10">
                  <c:v>12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  <c:pt idx="21">
                  <c:v>11</c:v>
                </c:pt>
                <c:pt idx="22">
                  <c:v>12</c:v>
                </c:pt>
                <c:pt idx="23">
                  <c:v>1</c:v>
                </c:pt>
                <c:pt idx="24">
                  <c:v>2</c:v>
                </c:pt>
                <c:pt idx="25">
                  <c:v>3</c:v>
                </c:pt>
                <c:pt idx="26">
                  <c:v>4</c:v>
                </c:pt>
              </c:numCache>
            </c:numRef>
          </c:cat>
          <c:val>
            <c:numRef>
              <c:f>工作表1!$E$15:$E$41</c:f>
              <c:numCache>
                <c:formatCode>General</c:formatCode>
                <c:ptCount val="27"/>
                <c:pt idx="0">
                  <c:v>100.33</c:v>
                </c:pt>
                <c:pt idx="1">
                  <c:v>99.17</c:v>
                </c:pt>
                <c:pt idx="2">
                  <c:v>115.23</c:v>
                </c:pt>
                <c:pt idx="3">
                  <c:v>121.07</c:v>
                </c:pt>
                <c:pt idx="4">
                  <c:v>139.61000000000001</c:v>
                </c:pt>
                <c:pt idx="5">
                  <c:v>132.78</c:v>
                </c:pt>
                <c:pt idx="6">
                  <c:v>166.07</c:v>
                </c:pt>
                <c:pt idx="7">
                  <c:v>193.54</c:v>
                </c:pt>
                <c:pt idx="8">
                  <c:v>188.97</c:v>
                </c:pt>
                <c:pt idx="9">
                  <c:v>162.6</c:v>
                </c:pt>
                <c:pt idx="10">
                  <c:v>137.5</c:v>
                </c:pt>
                <c:pt idx="11">
                  <c:v>126.32</c:v>
                </c:pt>
                <c:pt idx="12">
                  <c:v>181.4</c:v>
                </c:pt>
                <c:pt idx="13">
                  <c:v>177.67</c:v>
                </c:pt>
                <c:pt idx="14">
                  <c:v>173.85</c:v>
                </c:pt>
                <c:pt idx="15">
                  <c:v>145.27000000000001</c:v>
                </c:pt>
                <c:pt idx="16">
                  <c:v>142.18</c:v>
                </c:pt>
                <c:pt idx="17">
                  <c:v>154.34</c:v>
                </c:pt>
                <c:pt idx="18">
                  <c:v>159.56</c:v>
                </c:pt>
                <c:pt idx="19">
                  <c:v>171.9</c:v>
                </c:pt>
                <c:pt idx="20">
                  <c:v>234.7</c:v>
                </c:pt>
                <c:pt idx="21">
                  <c:v>223.62</c:v>
                </c:pt>
                <c:pt idx="22">
                  <c:v>160.22999999999999</c:v>
                </c:pt>
                <c:pt idx="23">
                  <c:v>116.46</c:v>
                </c:pt>
                <c:pt idx="24">
                  <c:v>112.46</c:v>
                </c:pt>
                <c:pt idx="25">
                  <c:v>109.56</c:v>
                </c:pt>
                <c:pt idx="26">
                  <c:v>113.81</c:v>
                </c:pt>
              </c:numCache>
            </c:numRef>
          </c:val>
          <c:smooth val="0"/>
        </c:ser>
        <c:ser>
          <c:idx val="2"/>
          <c:order val="2"/>
          <c:tx>
            <c:v>水果</c:v>
          </c:tx>
          <c:marker>
            <c:symbol val="none"/>
          </c:marker>
          <c:cat>
            <c:numRef>
              <c:f>工作表1!$A$15:$A$41</c:f>
              <c:numCache>
                <c:formatCode>General</c:formatCode>
                <c:ptCount val="27"/>
                <c:pt idx="0">
                  <c:v>2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  <c:pt idx="5">
                  <c:v>7</c:v>
                </c:pt>
                <c:pt idx="6">
                  <c:v>8</c:v>
                </c:pt>
                <c:pt idx="7">
                  <c:v>9</c:v>
                </c:pt>
                <c:pt idx="8">
                  <c:v>10</c:v>
                </c:pt>
                <c:pt idx="9">
                  <c:v>11</c:v>
                </c:pt>
                <c:pt idx="10">
                  <c:v>12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  <c:pt idx="21">
                  <c:v>11</c:v>
                </c:pt>
                <c:pt idx="22">
                  <c:v>12</c:v>
                </c:pt>
                <c:pt idx="23">
                  <c:v>1</c:v>
                </c:pt>
                <c:pt idx="24">
                  <c:v>2</c:v>
                </c:pt>
                <c:pt idx="25">
                  <c:v>3</c:v>
                </c:pt>
                <c:pt idx="26">
                  <c:v>4</c:v>
                </c:pt>
              </c:numCache>
            </c:numRef>
          </c:cat>
          <c:val>
            <c:numRef>
              <c:f>工作表1!$F$15:$F$41</c:f>
              <c:numCache>
                <c:formatCode>0.0</c:formatCode>
                <c:ptCount val="27"/>
                <c:pt idx="0">
                  <c:v>115.08</c:v>
                </c:pt>
                <c:pt idx="1">
                  <c:v>112.86</c:v>
                </c:pt>
                <c:pt idx="2">
                  <c:v>105.5</c:v>
                </c:pt>
                <c:pt idx="3">
                  <c:v>102.57</c:v>
                </c:pt>
                <c:pt idx="4">
                  <c:v>97.71</c:v>
                </c:pt>
                <c:pt idx="5">
                  <c:v>95.11</c:v>
                </c:pt>
                <c:pt idx="6">
                  <c:v>108.58</c:v>
                </c:pt>
                <c:pt idx="7" formatCode="General">
                  <c:v>125.3</c:v>
                </c:pt>
                <c:pt idx="8" formatCode="General">
                  <c:v>131.61000000000001</c:v>
                </c:pt>
                <c:pt idx="9" formatCode="General">
                  <c:v>132.63</c:v>
                </c:pt>
                <c:pt idx="10" formatCode="General">
                  <c:v>131.25</c:v>
                </c:pt>
                <c:pt idx="11" formatCode="General">
                  <c:v>130.72999999999999</c:v>
                </c:pt>
                <c:pt idx="12" formatCode="General">
                  <c:v>131.72999999999999</c:v>
                </c:pt>
                <c:pt idx="13" formatCode="General">
                  <c:v>134.29</c:v>
                </c:pt>
                <c:pt idx="14" formatCode="General">
                  <c:v>132.85</c:v>
                </c:pt>
                <c:pt idx="15" formatCode="General">
                  <c:v>134.54</c:v>
                </c:pt>
                <c:pt idx="16" formatCode="General">
                  <c:v>132.84</c:v>
                </c:pt>
                <c:pt idx="17" formatCode="General">
                  <c:v>128.54</c:v>
                </c:pt>
                <c:pt idx="18" formatCode="General">
                  <c:v>133.43</c:v>
                </c:pt>
                <c:pt idx="19" formatCode="General">
                  <c:v>137.84</c:v>
                </c:pt>
                <c:pt idx="20" formatCode="General">
                  <c:v>141.93</c:v>
                </c:pt>
                <c:pt idx="21" formatCode="General">
                  <c:v>145.33000000000001</c:v>
                </c:pt>
                <c:pt idx="22" formatCode="General">
                  <c:v>151.19</c:v>
                </c:pt>
                <c:pt idx="23" formatCode="General">
                  <c:v>157.33000000000001</c:v>
                </c:pt>
                <c:pt idx="24" formatCode="General">
                  <c:v>163.21</c:v>
                </c:pt>
                <c:pt idx="25" formatCode="General">
                  <c:v>152.83000000000001</c:v>
                </c:pt>
                <c:pt idx="26">
                  <c:v>133.04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0399616"/>
        <c:axId val="197225856"/>
      </c:lineChart>
      <c:catAx>
        <c:axId val="220399616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txPr>
          <a:bodyPr/>
          <a:lstStyle/>
          <a:p>
            <a:pPr>
              <a:defRPr sz="1196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97225856"/>
        <c:crosses val="autoZero"/>
        <c:auto val="1"/>
        <c:lblAlgn val="ctr"/>
        <c:lblOffset val="100"/>
        <c:tickLblSkip val="2"/>
        <c:noMultiLvlLbl val="0"/>
      </c:catAx>
      <c:valAx>
        <c:axId val="197225856"/>
        <c:scaling>
          <c:orientation val="minMax"/>
          <c:max val="250"/>
        </c:scaling>
        <c:delete val="0"/>
        <c:axPos val="l"/>
        <c:numFmt formatCode="#,##0_);[Red]\(#,##0\)" sourceLinked="0"/>
        <c:majorTickMark val="none"/>
        <c:minorTickMark val="none"/>
        <c:tickLblPos val="nextTo"/>
        <c:txPr>
          <a:bodyPr/>
          <a:lstStyle/>
          <a:p>
            <a:pPr>
              <a:defRPr sz="1196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220399616"/>
        <c:crosses val="autoZero"/>
        <c:crossBetween val="midCat"/>
        <c:majorUnit val="50"/>
      </c:valAx>
      <c:spPr>
        <a:noFill/>
        <a:ln w="25366">
          <a:noFill/>
        </a:ln>
      </c:spPr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5027851979814874"/>
          <c:y val="0.23180536096699139"/>
          <c:w val="0.76705320546608879"/>
          <c:h val="0.5606051507436155"/>
        </c:manualLayout>
      </c:layout>
      <c:lineChart>
        <c:grouping val="standard"/>
        <c:varyColors val="0"/>
        <c:ser>
          <c:idx val="3"/>
          <c:order val="0"/>
          <c:tx>
            <c:v>黃紅下</c:v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multiLvlStrRef>
              <c:f>景氣對策信號綜合判斷分數!$D$604:$E$616</c:f>
              <c:multiLvlStrCache>
                <c:ptCount val="13"/>
                <c:lvl>
                  <c:pt idx="0">
                    <c:v>3</c:v>
                  </c:pt>
                  <c:pt idx="1">
                    <c:v>4</c:v>
                  </c:pt>
                  <c:pt idx="2">
                    <c:v>5</c:v>
                  </c:pt>
                  <c:pt idx="3">
                    <c:v>6</c:v>
                  </c:pt>
                  <c:pt idx="4">
                    <c:v>7</c:v>
                  </c:pt>
                  <c:pt idx="5">
                    <c:v>8</c:v>
                  </c:pt>
                  <c:pt idx="6">
                    <c:v>9</c:v>
                  </c:pt>
                  <c:pt idx="7">
                    <c:v>10</c:v>
                  </c:pt>
                  <c:pt idx="8">
                    <c:v>11</c:v>
                  </c:pt>
                  <c:pt idx="9">
                    <c:v>12</c:v>
                  </c:pt>
                  <c:pt idx="10">
                    <c:v>1</c:v>
                  </c:pt>
                  <c:pt idx="11">
                    <c:v>2</c:v>
                  </c:pt>
                  <c:pt idx="12">
                    <c:v>3</c:v>
                  </c:pt>
                </c:lvl>
                <c:lvl>
                  <c:pt idx="0">
                    <c:v>2016</c:v>
                  </c:pt>
                  <c:pt idx="10">
                    <c:v>2017</c:v>
                  </c:pt>
                </c:lvl>
              </c:multiLvlStrCache>
            </c:multiLvlStrRef>
          </c:cat>
          <c:val>
            <c:numRef>
              <c:f>景氣對策信號綜合判斷分數!$J$604:$J$616</c:f>
              <c:numCache>
                <c:formatCode>General</c:formatCode>
                <c:ptCount val="13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32</c:v>
                </c:pt>
                <c:pt idx="4">
                  <c:v>32</c:v>
                </c:pt>
                <c:pt idx="5">
                  <c:v>32</c:v>
                </c:pt>
                <c:pt idx="6">
                  <c:v>32</c:v>
                </c:pt>
                <c:pt idx="7">
                  <c:v>32</c:v>
                </c:pt>
                <c:pt idx="8">
                  <c:v>32</c:v>
                </c:pt>
                <c:pt idx="9">
                  <c:v>32</c:v>
                </c:pt>
                <c:pt idx="10">
                  <c:v>32</c:v>
                </c:pt>
                <c:pt idx="11">
                  <c:v>32</c:v>
                </c:pt>
                <c:pt idx="12">
                  <c:v>32</c:v>
                </c:pt>
              </c:numCache>
            </c:numRef>
          </c:val>
          <c:smooth val="0"/>
        </c:ser>
        <c:ser>
          <c:idx val="4"/>
          <c:order val="1"/>
          <c:tx>
            <c:v>紅</c:v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multiLvlStrRef>
              <c:f>景氣對策信號綜合判斷分數!$D$604:$E$616</c:f>
              <c:multiLvlStrCache>
                <c:ptCount val="13"/>
                <c:lvl>
                  <c:pt idx="0">
                    <c:v>3</c:v>
                  </c:pt>
                  <c:pt idx="1">
                    <c:v>4</c:v>
                  </c:pt>
                  <c:pt idx="2">
                    <c:v>5</c:v>
                  </c:pt>
                  <c:pt idx="3">
                    <c:v>6</c:v>
                  </c:pt>
                  <c:pt idx="4">
                    <c:v>7</c:v>
                  </c:pt>
                  <c:pt idx="5">
                    <c:v>8</c:v>
                  </c:pt>
                  <c:pt idx="6">
                    <c:v>9</c:v>
                  </c:pt>
                  <c:pt idx="7">
                    <c:v>10</c:v>
                  </c:pt>
                  <c:pt idx="8">
                    <c:v>11</c:v>
                  </c:pt>
                  <c:pt idx="9">
                    <c:v>12</c:v>
                  </c:pt>
                  <c:pt idx="10">
                    <c:v>1</c:v>
                  </c:pt>
                  <c:pt idx="11">
                    <c:v>2</c:v>
                  </c:pt>
                  <c:pt idx="12">
                    <c:v>3</c:v>
                  </c:pt>
                </c:lvl>
                <c:lvl>
                  <c:pt idx="0">
                    <c:v>2016</c:v>
                  </c:pt>
                  <c:pt idx="10">
                    <c:v>2017</c:v>
                  </c:pt>
                </c:lvl>
              </c:multiLvlStrCache>
            </c:multiLvlStrRef>
          </c:cat>
          <c:val>
            <c:numRef>
              <c:f>景氣對策信號綜合判斷分數!$L$604:$L$616</c:f>
              <c:numCache>
                <c:formatCode>General</c:formatCode>
                <c:ptCount val="13"/>
                <c:pt idx="0">
                  <c:v>38</c:v>
                </c:pt>
                <c:pt idx="1">
                  <c:v>38</c:v>
                </c:pt>
                <c:pt idx="2">
                  <c:v>38</c:v>
                </c:pt>
                <c:pt idx="3">
                  <c:v>38</c:v>
                </c:pt>
                <c:pt idx="4">
                  <c:v>38</c:v>
                </c:pt>
                <c:pt idx="5">
                  <c:v>38</c:v>
                </c:pt>
                <c:pt idx="6">
                  <c:v>38</c:v>
                </c:pt>
                <c:pt idx="7">
                  <c:v>38</c:v>
                </c:pt>
                <c:pt idx="8">
                  <c:v>38</c:v>
                </c:pt>
                <c:pt idx="9">
                  <c:v>38</c:v>
                </c:pt>
                <c:pt idx="10">
                  <c:v>38</c:v>
                </c:pt>
                <c:pt idx="11">
                  <c:v>38</c:v>
                </c:pt>
                <c:pt idx="12">
                  <c:v>38</c:v>
                </c:pt>
              </c:numCache>
            </c:numRef>
          </c:val>
          <c:smooth val="0"/>
        </c:ser>
        <c:ser>
          <c:idx val="2"/>
          <c:order val="2"/>
          <c:tx>
            <c:v>綠</c:v>
          </c:tx>
          <c:spPr>
            <a:ln w="19050">
              <a:solidFill>
                <a:srgbClr val="008000"/>
              </a:solidFill>
              <a:prstDash val="sysDot"/>
            </a:ln>
          </c:spPr>
          <c:marker>
            <c:symbol val="none"/>
          </c:marker>
          <c:cat>
            <c:multiLvlStrRef>
              <c:f>景氣對策信號綜合判斷分數!$D$604:$E$616</c:f>
              <c:multiLvlStrCache>
                <c:ptCount val="13"/>
                <c:lvl>
                  <c:pt idx="0">
                    <c:v>3</c:v>
                  </c:pt>
                  <c:pt idx="1">
                    <c:v>4</c:v>
                  </c:pt>
                  <c:pt idx="2">
                    <c:v>5</c:v>
                  </c:pt>
                  <c:pt idx="3">
                    <c:v>6</c:v>
                  </c:pt>
                  <c:pt idx="4">
                    <c:v>7</c:v>
                  </c:pt>
                  <c:pt idx="5">
                    <c:v>8</c:v>
                  </c:pt>
                  <c:pt idx="6">
                    <c:v>9</c:v>
                  </c:pt>
                  <c:pt idx="7">
                    <c:v>10</c:v>
                  </c:pt>
                  <c:pt idx="8">
                    <c:v>11</c:v>
                  </c:pt>
                  <c:pt idx="9">
                    <c:v>12</c:v>
                  </c:pt>
                  <c:pt idx="10">
                    <c:v>1</c:v>
                  </c:pt>
                  <c:pt idx="11">
                    <c:v>2</c:v>
                  </c:pt>
                  <c:pt idx="12">
                    <c:v>3</c:v>
                  </c:pt>
                </c:lvl>
                <c:lvl>
                  <c:pt idx="0">
                    <c:v>2016</c:v>
                  </c:pt>
                  <c:pt idx="10">
                    <c:v>2017</c:v>
                  </c:pt>
                </c:lvl>
              </c:multiLvlStrCache>
            </c:multiLvlStrRef>
          </c:cat>
          <c:val>
            <c:numRef>
              <c:f>景氣對策信號綜合判斷分數!$I$604:$I$616</c:f>
              <c:numCache>
                <c:formatCode>General</c:formatCode>
                <c:ptCount val="13"/>
                <c:pt idx="0">
                  <c:v>23</c:v>
                </c:pt>
                <c:pt idx="1">
                  <c:v>23</c:v>
                </c:pt>
                <c:pt idx="2">
                  <c:v>23</c:v>
                </c:pt>
                <c:pt idx="3">
                  <c:v>23</c:v>
                </c:pt>
                <c:pt idx="4">
                  <c:v>23</c:v>
                </c:pt>
                <c:pt idx="5">
                  <c:v>23</c:v>
                </c:pt>
                <c:pt idx="6">
                  <c:v>23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</c:numCache>
            </c:numRef>
          </c:val>
          <c:smooth val="0"/>
        </c:ser>
        <c:ser>
          <c:idx val="5"/>
          <c:order val="3"/>
          <c:tx>
            <c:v>黃紅上</c:v>
          </c:tx>
          <c:marker>
            <c:symbol val="none"/>
          </c:marker>
          <c:cat>
            <c:multiLvlStrRef>
              <c:f>景氣對策信號綜合判斷分數!$D$604:$E$616</c:f>
              <c:multiLvlStrCache>
                <c:ptCount val="13"/>
                <c:lvl>
                  <c:pt idx="0">
                    <c:v>3</c:v>
                  </c:pt>
                  <c:pt idx="1">
                    <c:v>4</c:v>
                  </c:pt>
                  <c:pt idx="2">
                    <c:v>5</c:v>
                  </c:pt>
                  <c:pt idx="3">
                    <c:v>6</c:v>
                  </c:pt>
                  <c:pt idx="4">
                    <c:v>7</c:v>
                  </c:pt>
                  <c:pt idx="5">
                    <c:v>8</c:v>
                  </c:pt>
                  <c:pt idx="6">
                    <c:v>9</c:v>
                  </c:pt>
                  <c:pt idx="7">
                    <c:v>10</c:v>
                  </c:pt>
                  <c:pt idx="8">
                    <c:v>11</c:v>
                  </c:pt>
                  <c:pt idx="9">
                    <c:v>12</c:v>
                  </c:pt>
                  <c:pt idx="10">
                    <c:v>1</c:v>
                  </c:pt>
                  <c:pt idx="11">
                    <c:v>2</c:v>
                  </c:pt>
                  <c:pt idx="12">
                    <c:v>3</c:v>
                  </c:pt>
                </c:lvl>
                <c:lvl>
                  <c:pt idx="0">
                    <c:v>2016</c:v>
                  </c:pt>
                  <c:pt idx="10">
                    <c:v>2017</c:v>
                  </c:pt>
                </c:lvl>
              </c:multiLvlStrCache>
            </c:multiLvlStrRef>
          </c:cat>
          <c:val>
            <c:numRef>
              <c:f>景氣對策信號綜合判斷分數!$K$604:$K$616</c:f>
              <c:numCache>
                <c:formatCode>General</c:formatCode>
                <c:ptCount val="13"/>
                <c:pt idx="0">
                  <c:v>32.200000000000003</c:v>
                </c:pt>
                <c:pt idx="1">
                  <c:v>32.200000000000003</c:v>
                </c:pt>
                <c:pt idx="2">
                  <c:v>32.200000000000003</c:v>
                </c:pt>
                <c:pt idx="3">
                  <c:v>32.200000000000003</c:v>
                </c:pt>
                <c:pt idx="4">
                  <c:v>32.200000000000003</c:v>
                </c:pt>
                <c:pt idx="5">
                  <c:v>32.200000000000003</c:v>
                </c:pt>
                <c:pt idx="6">
                  <c:v>32.200000000000003</c:v>
                </c:pt>
                <c:pt idx="7">
                  <c:v>32.200000000000003</c:v>
                </c:pt>
                <c:pt idx="8">
                  <c:v>32.200000000000003</c:v>
                </c:pt>
                <c:pt idx="9">
                  <c:v>32.200000000000003</c:v>
                </c:pt>
                <c:pt idx="10">
                  <c:v>32.200000000000003</c:v>
                </c:pt>
                <c:pt idx="11">
                  <c:v>32.200000000000003</c:v>
                </c:pt>
                <c:pt idx="12">
                  <c:v>32.200000000000003</c:v>
                </c:pt>
              </c:numCache>
            </c:numRef>
          </c:val>
          <c:smooth val="0"/>
        </c:ser>
        <c:ser>
          <c:idx val="1"/>
          <c:order val="4"/>
          <c:tx>
            <c:v>藍</c:v>
          </c:tx>
          <c:spPr>
            <a:ln w="22225">
              <a:solidFill>
                <a:srgbClr val="0000CC"/>
              </a:solidFill>
              <a:prstDash val="sysDot"/>
            </a:ln>
          </c:spPr>
          <c:marker>
            <c:symbol val="none"/>
          </c:marker>
          <c:cat>
            <c:multiLvlStrRef>
              <c:f>景氣對策信號綜合判斷分數!$D$604:$E$616</c:f>
              <c:multiLvlStrCache>
                <c:ptCount val="13"/>
                <c:lvl>
                  <c:pt idx="0">
                    <c:v>3</c:v>
                  </c:pt>
                  <c:pt idx="1">
                    <c:v>4</c:v>
                  </c:pt>
                  <c:pt idx="2">
                    <c:v>5</c:v>
                  </c:pt>
                  <c:pt idx="3">
                    <c:v>6</c:v>
                  </c:pt>
                  <c:pt idx="4">
                    <c:v>7</c:v>
                  </c:pt>
                  <c:pt idx="5">
                    <c:v>8</c:v>
                  </c:pt>
                  <c:pt idx="6">
                    <c:v>9</c:v>
                  </c:pt>
                  <c:pt idx="7">
                    <c:v>10</c:v>
                  </c:pt>
                  <c:pt idx="8">
                    <c:v>11</c:v>
                  </c:pt>
                  <c:pt idx="9">
                    <c:v>12</c:v>
                  </c:pt>
                  <c:pt idx="10">
                    <c:v>1</c:v>
                  </c:pt>
                  <c:pt idx="11">
                    <c:v>2</c:v>
                  </c:pt>
                  <c:pt idx="12">
                    <c:v>3</c:v>
                  </c:pt>
                </c:lvl>
                <c:lvl>
                  <c:pt idx="0">
                    <c:v>2016</c:v>
                  </c:pt>
                  <c:pt idx="10">
                    <c:v>2017</c:v>
                  </c:pt>
                </c:lvl>
              </c:multiLvlStrCache>
            </c:multiLvlStrRef>
          </c:cat>
          <c:val>
            <c:numRef>
              <c:f>景氣對策信號綜合判斷分數!$H$604:$H$616</c:f>
              <c:numCache>
                <c:formatCode>General</c:formatCode>
                <c:ptCount val="13"/>
                <c:pt idx="0">
                  <c:v>17</c:v>
                </c:pt>
                <c:pt idx="1">
                  <c:v>17</c:v>
                </c:pt>
                <c:pt idx="2">
                  <c:v>17</c:v>
                </c:pt>
                <c:pt idx="3">
                  <c:v>17</c:v>
                </c:pt>
                <c:pt idx="4">
                  <c:v>17</c:v>
                </c:pt>
                <c:pt idx="5">
                  <c:v>17</c:v>
                </c:pt>
                <c:pt idx="6">
                  <c:v>17</c:v>
                </c:pt>
                <c:pt idx="7">
                  <c:v>17</c:v>
                </c:pt>
                <c:pt idx="8">
                  <c:v>17</c:v>
                </c:pt>
                <c:pt idx="9">
                  <c:v>17</c:v>
                </c:pt>
                <c:pt idx="10">
                  <c:v>17</c:v>
                </c:pt>
                <c:pt idx="11">
                  <c:v>17</c:v>
                </c:pt>
                <c:pt idx="12">
                  <c:v>17</c:v>
                </c:pt>
              </c:numCache>
            </c:numRef>
          </c:val>
          <c:smooth val="0"/>
        </c:ser>
        <c:ser>
          <c:idx val="0"/>
          <c:order val="5"/>
          <c:tx>
            <c:v>分數</c:v>
          </c:tx>
          <c:spPr>
            <a:ln w="98425" cmpd="thinThick">
              <a:solidFill>
                <a:srgbClr val="000099"/>
              </a:solidFill>
              <a:prstDash val="solid"/>
            </a:ln>
            <a:effectLst/>
          </c:spPr>
          <c:marker>
            <c:symbol val="circle"/>
            <c:size val="20"/>
            <c:spPr>
              <a:gradFill flip="none" rotWithShape="1">
                <a:gsLst>
                  <a:gs pos="0">
                    <a:srgbClr val="FFFF00"/>
                  </a:gs>
                  <a:gs pos="100000">
                    <a:srgbClr val="0000FF"/>
                  </a:gs>
                </a:gsLst>
                <a:lin ang="5400000" scaled="0"/>
                <a:tileRect/>
              </a:gradFill>
              <a:ln cmpd="thinThick">
                <a:solidFill>
                  <a:srgbClr val="0000FF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B w="0" h="0" prst="convex"/>
              </a:sp3d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CC"/>
                    </a:gs>
                  </a:gsLst>
                  <a:lin ang="5400000" scaled="0"/>
                </a:gradFill>
                <a:ln cmpd="thinThick">
                  <a:solidFill>
                    <a:srgbClr val="0000CC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2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CC"/>
                    </a:gs>
                  </a:gsLst>
                  <a:lin ang="5400000" scaled="0"/>
                </a:gradFill>
                <a:ln cmpd="thinThick">
                  <a:solidFill>
                    <a:srgbClr val="000099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3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cmpd="thinThick">
                  <a:solidFill>
                    <a:srgbClr val="000099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4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5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6"/>
            <c:marker>
              <c:spPr>
                <a:solidFill>
                  <a:srgbClr val="CCFFCC"/>
                </a:solidFill>
                <a:ln w="3175"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7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8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9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0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1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Pt>
            <c:idx val="12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  <c:bubble3D val="0"/>
          </c:dPt>
          <c:dLbls>
            <c:dLbl>
              <c:idx val="0"/>
              <c:layout>
                <c:manualLayout>
                  <c:x val="-6.25769042265331E-2"/>
                  <c:y val="-4.954223588995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8935418649841471E-2"/>
                  <c:y val="-7.237874341866734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9150073557756609E-2"/>
                  <c:y val="-5.69226295801808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6.0710914082966853E-2"/>
                  <c:y val="-6.15962167016512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6.464139392454829E-2"/>
                  <c:y val="-6.53785217269200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428738454057825E-2"/>
                  <c:y val="-5.77373806149304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5.9262806748981552E-2"/>
                  <c:y val="-5.36473710564492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6.6645816114829531E-2"/>
                  <c:y val="-5.53412133988505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6.7317961345438868E-2"/>
                  <c:y val="-5.798435696073703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6.2901879624307266E-2"/>
                  <c:y val="-5.52326250786192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6.9691544184946025E-2"/>
                  <c:y val="-5.66731699255955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7.2106054377180373E-2"/>
                  <c:y val="-5.6558711966432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5.8509098347113937E-2"/>
                  <c:y val="-6.69965102738999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/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景氣對策信號綜合判斷分數!$D$604:$E$616</c:f>
              <c:multiLvlStrCache>
                <c:ptCount val="13"/>
                <c:lvl>
                  <c:pt idx="0">
                    <c:v>3</c:v>
                  </c:pt>
                  <c:pt idx="1">
                    <c:v>4</c:v>
                  </c:pt>
                  <c:pt idx="2">
                    <c:v>5</c:v>
                  </c:pt>
                  <c:pt idx="3">
                    <c:v>6</c:v>
                  </c:pt>
                  <c:pt idx="4">
                    <c:v>7</c:v>
                  </c:pt>
                  <c:pt idx="5">
                    <c:v>8</c:v>
                  </c:pt>
                  <c:pt idx="6">
                    <c:v>9</c:v>
                  </c:pt>
                  <c:pt idx="7">
                    <c:v>10</c:v>
                  </c:pt>
                  <c:pt idx="8">
                    <c:v>11</c:v>
                  </c:pt>
                  <c:pt idx="9">
                    <c:v>12</c:v>
                  </c:pt>
                  <c:pt idx="10">
                    <c:v>1</c:v>
                  </c:pt>
                  <c:pt idx="11">
                    <c:v>2</c:v>
                  </c:pt>
                  <c:pt idx="12">
                    <c:v>3</c:v>
                  </c:pt>
                </c:lvl>
                <c:lvl>
                  <c:pt idx="0">
                    <c:v>2016</c:v>
                  </c:pt>
                  <c:pt idx="10">
                    <c:v>2017</c:v>
                  </c:pt>
                </c:lvl>
              </c:multiLvlStrCache>
            </c:multiLvlStrRef>
          </c:cat>
          <c:val>
            <c:numRef>
              <c:f>景氣對策信號綜合判斷分數!$F$604:$F$616</c:f>
              <c:numCache>
                <c:formatCode>General</c:formatCode>
                <c:ptCount val="13"/>
                <c:pt idx="0">
                  <c:v>16</c:v>
                </c:pt>
                <c:pt idx="1">
                  <c:v>17</c:v>
                </c:pt>
                <c:pt idx="2">
                  <c:v>20</c:v>
                </c:pt>
                <c:pt idx="3">
                  <c:v>20</c:v>
                </c:pt>
                <c:pt idx="4">
                  <c:v>23</c:v>
                </c:pt>
                <c:pt idx="5">
                  <c:v>25</c:v>
                </c:pt>
                <c:pt idx="6">
                  <c:v>23</c:v>
                </c:pt>
                <c:pt idx="7">
                  <c:v>24</c:v>
                </c:pt>
                <c:pt idx="8">
                  <c:v>26</c:v>
                </c:pt>
                <c:pt idx="9">
                  <c:v>28</c:v>
                </c:pt>
                <c:pt idx="10">
                  <c:v>29</c:v>
                </c:pt>
                <c:pt idx="11">
                  <c:v>28</c:v>
                </c:pt>
                <c:pt idx="12">
                  <c:v>24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7783552"/>
        <c:axId val="197228736"/>
      </c:lineChart>
      <c:catAx>
        <c:axId val="197783552"/>
        <c:scaling>
          <c:orientation val="minMax"/>
        </c:scaling>
        <c:delete val="0"/>
        <c:axPos val="b"/>
        <c:numFmt formatCode="General" sourceLinked="0"/>
        <c:majorTickMark val="in"/>
        <c:minorTickMark val="none"/>
        <c:tickLblPos val="nextTo"/>
        <c:spPr>
          <a:ln w="3175">
            <a:noFill/>
            <a:prstDash val="solid"/>
          </a:ln>
        </c:spPr>
        <c:txPr>
          <a:bodyPr rot="0" vert="horz"/>
          <a:lstStyle/>
          <a:p>
            <a:pPr>
              <a:defRPr sz="1600"/>
            </a:pPr>
            <a:endParaRPr lang="zh-TW"/>
          </a:p>
        </c:txPr>
        <c:crossAx val="197228736"/>
        <c:crosses val="autoZero"/>
        <c:auto val="1"/>
        <c:lblAlgn val="ctr"/>
        <c:lblOffset val="0"/>
        <c:tickMarkSkip val="1"/>
        <c:noMultiLvlLbl val="0"/>
      </c:catAx>
      <c:valAx>
        <c:axId val="197228736"/>
        <c:scaling>
          <c:orientation val="minMax"/>
          <c:max val="31.8"/>
          <c:min val="11"/>
        </c:scaling>
        <c:delete val="0"/>
        <c:axPos val="l"/>
        <c:majorGridlines>
          <c:spPr>
            <a:ln w="3175">
              <a:noFill/>
              <a:prstDash val="solid"/>
            </a:ln>
          </c:spPr>
        </c:majorGridlines>
        <c:title>
          <c:tx>
            <c:rich>
              <a:bodyPr rot="0" vert="wordArtVertRtl"/>
              <a:lstStyle/>
              <a:p>
                <a:pPr>
                  <a:defRPr/>
                </a:pPr>
                <a:r>
                  <a:rPr lang="zh-TW"/>
                  <a:t>分</a:t>
                </a:r>
              </a:p>
            </c:rich>
          </c:tx>
          <c:layout>
            <c:manualLayout>
              <c:xMode val="edge"/>
              <c:yMode val="edge"/>
              <c:x val="6.6833552528831899E-2"/>
              <c:y val="0.17004434286457343"/>
            </c:manualLayout>
          </c:layout>
          <c:overlay val="0"/>
          <c:spPr>
            <a:noFill/>
          </c:spPr>
        </c:title>
        <c:numFmt formatCode="General" sourceLinked="1"/>
        <c:majorTickMark val="in"/>
        <c:minorTickMark val="none"/>
        <c:tickLblPos val="nextTo"/>
        <c:spPr>
          <a:ln w="3175">
            <a:noFill/>
            <a:prstDash val="solid"/>
          </a:ln>
        </c:spPr>
        <c:txPr>
          <a:bodyPr rot="0" vert="horz"/>
          <a:lstStyle/>
          <a:p>
            <a:pPr>
              <a:defRPr/>
            </a:pPr>
            <a:endParaRPr lang="zh-TW"/>
          </a:p>
        </c:txPr>
        <c:crossAx val="197783552"/>
        <c:crosses val="autoZero"/>
        <c:crossBetween val="between"/>
        <c:majorUnit val="11"/>
      </c:valAx>
      <c:spPr>
        <a:noFill/>
        <a:ln w="19050">
          <a:solidFill>
            <a:sysClr val="window" lastClr="FFFFFF">
              <a:lumMod val="65000"/>
            </a:sysClr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kumimoji="1" lang="zh-TW" altLang="en-US" sz="2100" kern="100">
          <a:solidFill>
            <a:prstClr val="black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  <c:userShapes r:id="rId4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1354603084673405E-2"/>
          <c:y val="8.9252919793210914E-2"/>
          <c:w val="0.89834976516992715"/>
          <c:h val="0.75062335993728291"/>
        </c:manualLayout>
      </c:layout>
      <c:barChart>
        <c:barDir val="col"/>
        <c:grouping val="clustered"/>
        <c:varyColors val="0"/>
        <c:ser>
          <c:idx val="2"/>
          <c:order val="0"/>
          <c:spPr>
            <a:solidFill>
              <a:srgbClr val="C0C0C0"/>
            </a:solidFill>
            <a:ln w="25400">
              <a:noFill/>
            </a:ln>
          </c:spPr>
          <c:invertIfNegative val="0"/>
          <c:val>
            <c:numRef>
              <c:f>'[給總體科簡報(領先 同時).xlsx]data'!$I$400:$I$424</c:f>
              <c:numCache>
                <c:formatCode>0_);[Red]\(0\)</c:formatCode>
                <c:ptCount val="25"/>
                <c:pt idx="0">
                  <c:v>-30</c:v>
                </c:pt>
                <c:pt idx="1">
                  <c:v>-30</c:v>
                </c:pt>
                <c:pt idx="2">
                  <c:v>-30</c:v>
                </c:pt>
                <c:pt idx="3">
                  <c:v>-30</c:v>
                </c:pt>
                <c:pt idx="4">
                  <c:v>-30</c:v>
                </c:pt>
                <c:pt idx="5">
                  <c:v>-30</c:v>
                </c:pt>
                <c:pt idx="6">
                  <c:v>-30</c:v>
                </c:pt>
                <c:pt idx="7">
                  <c:v>-30</c:v>
                </c:pt>
                <c:pt idx="8">
                  <c:v>-30</c:v>
                </c:pt>
                <c:pt idx="9">
                  <c:v>-30</c:v>
                </c:pt>
                <c:pt idx="10">
                  <c:v>-30</c:v>
                </c:pt>
                <c:pt idx="11">
                  <c:v>-30</c:v>
                </c:pt>
                <c:pt idx="12">
                  <c:v>-30</c:v>
                </c:pt>
                <c:pt idx="13">
                  <c:v>-30</c:v>
                </c:pt>
                <c:pt idx="14">
                  <c:v>-30</c:v>
                </c:pt>
                <c:pt idx="15">
                  <c:v>-30</c:v>
                </c:pt>
                <c:pt idx="16">
                  <c:v>-30</c:v>
                </c:pt>
                <c:pt idx="17">
                  <c:v>-30</c:v>
                </c:pt>
                <c:pt idx="18">
                  <c:v>-30</c:v>
                </c:pt>
                <c:pt idx="19">
                  <c:v>-30</c:v>
                </c:pt>
                <c:pt idx="20">
                  <c:v>-30</c:v>
                </c:pt>
                <c:pt idx="21">
                  <c:v>-30</c:v>
                </c:pt>
                <c:pt idx="22">
                  <c:v>-30</c:v>
                </c:pt>
                <c:pt idx="23">
                  <c:v>-30</c:v>
                </c:pt>
                <c:pt idx="24">
                  <c:v>-30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197786624"/>
        <c:axId val="196899904"/>
      </c:barChart>
      <c:lineChart>
        <c:grouping val="standard"/>
        <c:varyColors val="0"/>
        <c:ser>
          <c:idx val="1"/>
          <c:order val="1"/>
          <c:tx>
            <c:strRef>
              <c:f>'[給總體科簡報(領先 同時).xlsx]data'!$D$1</c:f>
              <c:strCache>
                <c:ptCount val="1"/>
                <c:pt idx="0">
                  <c:v> 領先指標</c:v>
                </c:pt>
              </c:strCache>
            </c:strRef>
          </c:tx>
          <c:spPr>
            <a:ln w="28575" cmpd="sng">
              <a:solidFill>
                <a:srgbClr val="0070C0"/>
              </a:solidFill>
              <a:prstDash val="dash"/>
            </a:ln>
          </c:spPr>
          <c:marker>
            <c:symbol val="none"/>
          </c:marker>
          <c:dPt>
            <c:idx val="24"/>
            <c:marker>
              <c:symbol val="circle"/>
              <c:size val="7"/>
              <c:spPr>
                <a:solidFill>
                  <a:schemeClr val="accent5"/>
                </a:solidFill>
                <a:ln w="28575">
                  <a:solidFill>
                    <a:srgbClr val="0070C0"/>
                  </a:solidFill>
                </a:ln>
              </c:spPr>
            </c:marker>
            <c:bubble3D val="0"/>
          </c:dPt>
          <c:dPt>
            <c:idx val="31"/>
            <c:bubble3D val="0"/>
          </c:dPt>
          <c:dPt>
            <c:idx val="51"/>
            <c:bubble3D val="0"/>
          </c:dPt>
          <c:dLbls>
            <c:dLbl>
              <c:idx val="24"/>
              <c:layout>
                <c:manualLayout>
                  <c:x val="-7.457989547994992E-2"/>
                  <c:y val="4.6435627273706127E-2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ts val="1300"/>
                      </a:lnSpc>
                      <a:defRPr sz="1400">
                        <a:solidFill>
                          <a:schemeClr val="accent5">
                            <a:lumMod val="75000"/>
                          </a:schemeClr>
                        </a:solidFill>
                      </a:defRPr>
                    </a:pPr>
                    <a:r>
                      <a:rPr lang="en-US" altLang="en-US" sz="1400" dirty="0"/>
                      <a:t>2017/3</a:t>
                    </a:r>
                  </a:p>
                  <a:p>
                    <a:pPr>
                      <a:lnSpc>
                        <a:spcPts val="1300"/>
                      </a:lnSpc>
                      <a:defRPr sz="1400">
                        <a:solidFill>
                          <a:schemeClr val="accent5">
                            <a:lumMod val="75000"/>
                          </a:schemeClr>
                        </a:solidFill>
                      </a:defRPr>
                    </a:pPr>
                    <a:r>
                      <a:rPr lang="en-US" altLang="en-US" sz="1400" dirty="0"/>
                      <a:t>101.53</a:t>
                    </a:r>
                  </a:p>
                </c:rich>
              </c:tx>
              <c:spPr/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1"/>
              <c:tx>
                <c:rich>
                  <a:bodyPr/>
                  <a:lstStyle/>
                  <a:p>
                    <a:r>
                      <a:rPr lang="en-US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201</a:t>
                    </a:r>
                    <a:r>
                      <a:rPr lang="en-US" altLang="zh-TW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4</a:t>
                    </a:r>
                    <a:r>
                      <a:rPr lang="zh-TW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年</a:t>
                    </a:r>
                    <a:r>
                      <a:rPr lang="en-US" altLang="zh-TW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2</a:t>
                    </a:r>
                    <a:r>
                      <a:rPr lang="zh-TW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月</a:t>
                    </a:r>
                    <a:endParaRPr lang="en-US" altLang="en-US" sz="1400">
                      <a:solidFill>
                        <a:schemeClr val="accent5">
                          <a:lumMod val="75000"/>
                        </a:schemeClr>
                      </a:solidFill>
                      <a:latin typeface="Times New Roman" pitchFamily="18" charset="0"/>
                      <a:ea typeface="標楷體" pitchFamily="65" charset="-120"/>
                      <a:cs typeface="Times New Roman" pitchFamily="18" charset="0"/>
                    </a:endParaRPr>
                  </a:p>
                  <a:p>
                    <a:r>
                      <a:rPr lang="en-US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10</a:t>
                    </a:r>
                    <a:r>
                      <a:rPr lang="en-US" altLang="zh-TW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1.35</a:t>
                    </a:r>
                    <a:r>
                      <a:rPr lang="en-US" altLang="en-US" sz="140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rPr>
                      <a:t> </a:t>
                    </a:r>
                    <a:endParaRPr lang="en-US" altLang="en-US" sz="1600">
                      <a:solidFill>
                        <a:schemeClr val="accent5">
                          <a:lumMod val="50000"/>
                        </a:schemeClr>
                      </a:solidFill>
                      <a:latin typeface="Times New Roman" pitchFamily="18" charset="0"/>
                      <a:ea typeface="標楷體" pitchFamily="65" charset="-120"/>
                      <a:cs typeface="Times New Roman" pitchFamily="18" charset="0"/>
                    </a:endParaRP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>
                    <a:solidFill>
                      <a:schemeClr val="accent5">
                        <a:lumMod val="75000"/>
                      </a:schemeClr>
                    </a:solidFill>
                  </a:defRPr>
                </a:pPr>
                <a:endParaRPr lang="zh-TW"/>
              </a:p>
            </c:txPr>
            <c:dLblPos val="b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'[給總體科簡報(領先 同時).xlsx]data'!$C$400:$C$424</c:f>
              <c:strCache>
                <c:ptCount val="25"/>
                <c:pt idx="0">
                  <c:v>3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7</c:v>
                </c:pt>
                <c:pt idx="5">
                  <c:v>8</c:v>
                </c:pt>
                <c:pt idx="6">
                  <c:v>9</c:v>
                </c:pt>
                <c:pt idx="7">
                  <c:v>10</c:v>
                </c:pt>
                <c:pt idx="8">
                  <c:v>11</c:v>
                </c:pt>
                <c:pt idx="9">
                  <c:v>12</c:v>
                </c:pt>
                <c:pt idx="10">
                  <c:v>1</c:v>
                </c:pt>
                <c:pt idx="11">
                  <c:v>2</c:v>
                </c:pt>
                <c:pt idx="12">
                  <c:v>3</c:v>
                </c:pt>
                <c:pt idx="13">
                  <c:v>4</c:v>
                </c:pt>
                <c:pt idx="14">
                  <c:v>5</c:v>
                </c:pt>
                <c:pt idx="15">
                  <c:v>6</c:v>
                </c:pt>
                <c:pt idx="16">
                  <c:v>7</c:v>
                </c:pt>
                <c:pt idx="17">
                  <c:v>8</c:v>
                </c:pt>
                <c:pt idx="18">
                  <c:v>9</c:v>
                </c:pt>
                <c:pt idx="19">
                  <c:v>10</c:v>
                </c:pt>
                <c:pt idx="20">
                  <c:v>11</c:v>
                </c:pt>
                <c:pt idx="21">
                  <c:v>12</c:v>
                </c:pt>
                <c:pt idx="22">
                  <c:v>1</c:v>
                </c:pt>
                <c:pt idx="23">
                  <c:v>2</c:v>
                </c:pt>
                <c:pt idx="24">
                  <c:v>3</c:v>
                </c:pt>
              </c:strCache>
            </c:strRef>
          </c:cat>
          <c:val>
            <c:numRef>
              <c:f>'[給總體科簡報(領先 同時).xlsx]data'!$D$400:$D$424</c:f>
              <c:numCache>
                <c:formatCode>0.00_ </c:formatCode>
                <c:ptCount val="25"/>
                <c:pt idx="0">
                  <c:v>100.75734905033548</c:v>
                </c:pt>
                <c:pt idx="1">
                  <c:v>100.52827075444671</c:v>
                </c:pt>
                <c:pt idx="2">
                  <c:v>100.38233527990685</c:v>
                </c:pt>
                <c:pt idx="3">
                  <c:v>100.26368341099672</c:v>
                </c:pt>
                <c:pt idx="4">
                  <c:v>100.1422164975731</c:v>
                </c:pt>
                <c:pt idx="5">
                  <c:v>100.03233234501901</c:v>
                </c:pt>
                <c:pt idx="6">
                  <c:v>99.888256584391087</c:v>
                </c:pt>
                <c:pt idx="7">
                  <c:v>99.633994663373798</c:v>
                </c:pt>
                <c:pt idx="8">
                  <c:v>99.257119764119366</c:v>
                </c:pt>
                <c:pt idx="9">
                  <c:v>98.799731876177205</c:v>
                </c:pt>
                <c:pt idx="10">
                  <c:v>98.349853872788259</c:v>
                </c:pt>
                <c:pt idx="11">
                  <c:v>98.057463534306507</c:v>
                </c:pt>
                <c:pt idx="12">
                  <c:v>98.067365913610118</c:v>
                </c:pt>
                <c:pt idx="13">
                  <c:v>98.342476609076428</c:v>
                </c:pt>
                <c:pt idx="14">
                  <c:v>98.936383928168013</c:v>
                </c:pt>
                <c:pt idx="15">
                  <c:v>99.703476302349941</c:v>
                </c:pt>
                <c:pt idx="16">
                  <c:v>100.48643734845909</c:v>
                </c:pt>
                <c:pt idx="17">
                  <c:v>101.11912192480648</c:v>
                </c:pt>
                <c:pt idx="18">
                  <c:v>101.54336766777756</c:v>
                </c:pt>
                <c:pt idx="19">
                  <c:v>101.77206710615266</c:v>
                </c:pt>
                <c:pt idx="20">
                  <c:v>101.87848867260473</c:v>
                </c:pt>
                <c:pt idx="21">
                  <c:v>101.90721396300671</c:v>
                </c:pt>
                <c:pt idx="22">
                  <c:v>101.85078244116458</c:v>
                </c:pt>
                <c:pt idx="23">
                  <c:v>101.70281850640191</c:v>
                </c:pt>
                <c:pt idx="24">
                  <c:v>101.52922307770986</c:v>
                </c:pt>
              </c:numCache>
            </c:numRef>
          </c:val>
          <c:smooth val="0"/>
        </c:ser>
        <c:ser>
          <c:idx val="3"/>
          <c:order val="2"/>
          <c:spPr>
            <a:ln w="12700">
              <a:solidFill>
                <a:srgbClr val="000000"/>
              </a:solidFill>
              <a:prstDash val="sysDash"/>
            </a:ln>
          </c:spPr>
          <c:marker>
            <c:symbol val="none"/>
          </c:marker>
          <c:cat>
            <c:strRef>
              <c:f>'[給總體科簡報(領先 同時).xlsx]data'!$C$400:$C$424</c:f>
              <c:strCache>
                <c:ptCount val="25"/>
                <c:pt idx="0">
                  <c:v>3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7</c:v>
                </c:pt>
                <c:pt idx="5">
                  <c:v>8</c:v>
                </c:pt>
                <c:pt idx="6">
                  <c:v>9</c:v>
                </c:pt>
                <c:pt idx="7">
                  <c:v>10</c:v>
                </c:pt>
                <c:pt idx="8">
                  <c:v>11</c:v>
                </c:pt>
                <c:pt idx="9">
                  <c:v>12</c:v>
                </c:pt>
                <c:pt idx="10">
                  <c:v>1</c:v>
                </c:pt>
                <c:pt idx="11">
                  <c:v>2</c:v>
                </c:pt>
                <c:pt idx="12">
                  <c:v>3</c:v>
                </c:pt>
                <c:pt idx="13">
                  <c:v>4</c:v>
                </c:pt>
                <c:pt idx="14">
                  <c:v>5</c:v>
                </c:pt>
                <c:pt idx="15">
                  <c:v>6</c:v>
                </c:pt>
                <c:pt idx="16">
                  <c:v>7</c:v>
                </c:pt>
                <c:pt idx="17">
                  <c:v>8</c:v>
                </c:pt>
                <c:pt idx="18">
                  <c:v>9</c:v>
                </c:pt>
                <c:pt idx="19">
                  <c:v>10</c:v>
                </c:pt>
                <c:pt idx="20">
                  <c:v>11</c:v>
                </c:pt>
                <c:pt idx="21">
                  <c:v>12</c:v>
                </c:pt>
                <c:pt idx="22">
                  <c:v>1</c:v>
                </c:pt>
                <c:pt idx="23">
                  <c:v>2</c:v>
                </c:pt>
                <c:pt idx="24">
                  <c:v>3</c:v>
                </c:pt>
              </c:strCache>
            </c:strRef>
          </c:cat>
          <c:val>
            <c:numRef>
              <c:f>'[給總體科簡報(領先 同時).xlsx]data'!$H$400:$H$424</c:f>
              <c:numCache>
                <c:formatCode>0_);[Red]\(0\)</c:formatCode>
                <c:ptCount val="25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  <c:pt idx="10">
                  <c:v>100</c:v>
                </c:pt>
                <c:pt idx="11">
                  <c:v>100</c:v>
                </c:pt>
                <c:pt idx="12">
                  <c:v>100</c:v>
                </c:pt>
                <c:pt idx="13">
                  <c:v>100</c:v>
                </c:pt>
                <c:pt idx="14">
                  <c:v>100</c:v>
                </c:pt>
                <c:pt idx="15">
                  <c:v>100</c:v>
                </c:pt>
                <c:pt idx="16">
                  <c:v>100</c:v>
                </c:pt>
                <c:pt idx="17">
                  <c:v>100</c:v>
                </c:pt>
                <c:pt idx="18">
                  <c:v>100</c:v>
                </c:pt>
                <c:pt idx="19">
                  <c:v>100</c:v>
                </c:pt>
                <c:pt idx="20">
                  <c:v>100</c:v>
                </c:pt>
                <c:pt idx="21">
                  <c:v>100</c:v>
                </c:pt>
                <c:pt idx="22">
                  <c:v>100</c:v>
                </c:pt>
                <c:pt idx="23">
                  <c:v>100</c:v>
                </c:pt>
                <c:pt idx="24">
                  <c:v>100</c:v>
                </c:pt>
              </c:numCache>
            </c:numRef>
          </c:val>
          <c:smooth val="0"/>
        </c:ser>
        <c:ser>
          <c:idx val="0"/>
          <c:order val="3"/>
          <c:tx>
            <c:strRef>
              <c:f>'[給總體科簡報(領先 同時).xlsx]data'!$E$1</c:f>
              <c:strCache>
                <c:ptCount val="1"/>
                <c:pt idx="0">
                  <c:v> 同時指標</c:v>
                </c:pt>
              </c:strCache>
            </c:strRef>
          </c:tx>
          <c:spPr>
            <a:ln w="38100" cmpd="sng">
              <a:solidFill>
                <a:schemeClr val="accent2">
                  <a:lumMod val="75000"/>
                </a:schemeClr>
              </a:solidFill>
            </a:ln>
          </c:spPr>
          <c:marker>
            <c:symbol val="none"/>
          </c:marker>
          <c:dPt>
            <c:idx val="24"/>
            <c:marker>
              <c:symbol val="circle"/>
              <c:size val="7"/>
              <c:spPr>
                <a:solidFill>
                  <a:schemeClr val="accent2">
                    <a:lumMod val="40000"/>
                    <a:lumOff val="60000"/>
                  </a:schemeClr>
                </a:solidFill>
                <a:ln w="34925">
                  <a:solidFill>
                    <a:schemeClr val="accent2">
                      <a:lumMod val="75000"/>
                    </a:schemeClr>
                  </a:solidFill>
                </a:ln>
              </c:spPr>
            </c:marker>
            <c:bubble3D val="0"/>
          </c:dPt>
          <c:dPt>
            <c:idx val="51"/>
            <c:bubble3D val="0"/>
          </c:dPt>
          <c:dLbls>
            <c:dLbl>
              <c:idx val="24"/>
              <c:layout>
                <c:manualLayout>
                  <c:x val="-3.191817094565981E-2"/>
                  <c:y val="-0.1457319352649325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ts val="1400"/>
                      </a:lnSpc>
                      <a:defRPr sz="1400">
                        <a:solidFill>
                          <a:schemeClr val="accent2">
                            <a:lumMod val="75000"/>
                          </a:schemeClr>
                        </a:solidFill>
                      </a:defRPr>
                    </a:pPr>
                    <a:r>
                      <a:rPr lang="en-US" altLang="en-US" dirty="0"/>
                      <a:t>2017/3</a:t>
                    </a:r>
                  </a:p>
                  <a:p>
                    <a:pPr>
                      <a:lnSpc>
                        <a:spcPts val="1400"/>
                      </a:lnSpc>
                      <a:defRPr sz="1400">
                        <a:solidFill>
                          <a:schemeClr val="accent2">
                            <a:lumMod val="75000"/>
                          </a:schemeClr>
                        </a:solidFill>
                      </a:defRPr>
                    </a:pPr>
                    <a:r>
                      <a:rPr lang="en-US" altLang="en-US" dirty="0"/>
                      <a:t>102.05</a:t>
                    </a:r>
                  </a:p>
                </c:rich>
              </c:tx>
              <c:spPr/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1"/>
              <c:tx>
                <c:rich>
                  <a:bodyPr/>
                  <a:lstStyle/>
                  <a:p>
                    <a:r>
                      <a:rPr lang="en-US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201</a:t>
                    </a:r>
                    <a:r>
                      <a:rPr lang="en-US" altLang="zh-TW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4</a:t>
                    </a:r>
                    <a:r>
                      <a:rPr lang="zh-TW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年</a:t>
                    </a:r>
                    <a:r>
                      <a:rPr lang="en-US" altLang="zh-TW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2</a:t>
                    </a:r>
                    <a:r>
                      <a:rPr lang="zh-TW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月</a:t>
                    </a:r>
                    <a:endParaRPr lang="en-US" altLang="zh-TW" sz="1600" baseline="0">
                      <a:solidFill>
                        <a:schemeClr val="accent2">
                          <a:lumMod val="75000"/>
                        </a:schemeClr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</a:endParaRPr>
                  </a:p>
                  <a:p>
                    <a:r>
                      <a:rPr lang="en-US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10</a:t>
                    </a:r>
                    <a:r>
                      <a:rPr lang="en-US" altLang="zh-TW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1</a:t>
                    </a:r>
                    <a:r>
                      <a:rPr lang="en-US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.</a:t>
                    </a:r>
                    <a:r>
                      <a:rPr lang="en-US" altLang="zh-TW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00</a:t>
                    </a:r>
                    <a:r>
                      <a:rPr lang="en-US" altLang="en-US" sz="1600" baseline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rPr>
                      <a:t> </a:t>
                    </a:r>
                    <a:endParaRPr lang="en-US" altLang="en-US" sz="1600" baseline="0">
                      <a:solidFill>
                        <a:srgbClr val="333300"/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</a:endParaRP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>
                    <a:solidFill>
                      <a:schemeClr val="accent2">
                        <a:lumMod val="75000"/>
                      </a:schemeClr>
                    </a:solidFill>
                  </a:defRPr>
                </a:pPr>
                <a:endParaRPr lang="zh-TW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'[給總體科簡報(領先 同時).xlsx]data'!$C$400:$C$424</c:f>
              <c:strCache>
                <c:ptCount val="25"/>
                <c:pt idx="0">
                  <c:v>3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7</c:v>
                </c:pt>
                <c:pt idx="5">
                  <c:v>8</c:v>
                </c:pt>
                <c:pt idx="6">
                  <c:v>9</c:v>
                </c:pt>
                <c:pt idx="7">
                  <c:v>10</c:v>
                </c:pt>
                <c:pt idx="8">
                  <c:v>11</c:v>
                </c:pt>
                <c:pt idx="9">
                  <c:v>12</c:v>
                </c:pt>
                <c:pt idx="10">
                  <c:v>1</c:v>
                </c:pt>
                <c:pt idx="11">
                  <c:v>2</c:v>
                </c:pt>
                <c:pt idx="12">
                  <c:v>3</c:v>
                </c:pt>
                <c:pt idx="13">
                  <c:v>4</c:v>
                </c:pt>
                <c:pt idx="14">
                  <c:v>5</c:v>
                </c:pt>
                <c:pt idx="15">
                  <c:v>6</c:v>
                </c:pt>
                <c:pt idx="16">
                  <c:v>7</c:v>
                </c:pt>
                <c:pt idx="17">
                  <c:v>8</c:v>
                </c:pt>
                <c:pt idx="18">
                  <c:v>9</c:v>
                </c:pt>
                <c:pt idx="19">
                  <c:v>10</c:v>
                </c:pt>
                <c:pt idx="20">
                  <c:v>11</c:v>
                </c:pt>
                <c:pt idx="21">
                  <c:v>12</c:v>
                </c:pt>
                <c:pt idx="22">
                  <c:v>1</c:v>
                </c:pt>
                <c:pt idx="23">
                  <c:v>2</c:v>
                </c:pt>
                <c:pt idx="24">
                  <c:v>3</c:v>
                </c:pt>
              </c:strCache>
            </c:strRef>
          </c:cat>
          <c:val>
            <c:numRef>
              <c:f>'[給總體科簡報(領先 同時).xlsx]data'!$E$400:$E$424</c:f>
              <c:numCache>
                <c:formatCode>0.00_ </c:formatCode>
                <c:ptCount val="25"/>
                <c:pt idx="0">
                  <c:v>101.15983902479788</c:v>
                </c:pt>
                <c:pt idx="1">
                  <c:v>100.43273031373884</c:v>
                </c:pt>
                <c:pt idx="2">
                  <c:v>99.712739025748178</c:v>
                </c:pt>
                <c:pt idx="3">
                  <c:v>99.063790921998347</c:v>
                </c:pt>
                <c:pt idx="4">
                  <c:v>98.512205900841693</c:v>
                </c:pt>
                <c:pt idx="5">
                  <c:v>98.047680468330896</c:v>
                </c:pt>
                <c:pt idx="6">
                  <c:v>97.708434119909384</c:v>
                </c:pt>
                <c:pt idx="7">
                  <c:v>97.45309402613654</c:v>
                </c:pt>
                <c:pt idx="8">
                  <c:v>97.155211461186482</c:v>
                </c:pt>
                <c:pt idx="9">
                  <c:v>96.840575445615841</c:v>
                </c:pt>
                <c:pt idx="10">
                  <c:v>96.591877757319921</c:v>
                </c:pt>
                <c:pt idx="11">
                  <c:v>96.542340720292188</c:v>
                </c:pt>
                <c:pt idx="12">
                  <c:v>96.778674013587434</c:v>
                </c:pt>
                <c:pt idx="13">
                  <c:v>97.281328421813399</c:v>
                </c:pt>
                <c:pt idx="14">
                  <c:v>97.984831263635641</c:v>
                </c:pt>
                <c:pt idx="15">
                  <c:v>98.828457837658874</c:v>
                </c:pt>
                <c:pt idx="16">
                  <c:v>99.739351946377568</c:v>
                </c:pt>
                <c:pt idx="17">
                  <c:v>100.63451213380615</c:v>
                </c:pt>
                <c:pt idx="18">
                  <c:v>101.47348031841611</c:v>
                </c:pt>
                <c:pt idx="19">
                  <c:v>102.24926281914281</c:v>
                </c:pt>
                <c:pt idx="20">
                  <c:v>102.82820106793972</c:v>
                </c:pt>
                <c:pt idx="21">
                  <c:v>103.09838096677672</c:v>
                </c:pt>
                <c:pt idx="22">
                  <c:v>102.97772678611797</c:v>
                </c:pt>
                <c:pt idx="23">
                  <c:v>102.55136033485371</c:v>
                </c:pt>
                <c:pt idx="24">
                  <c:v>102.04861848082666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7786624"/>
        <c:axId val="196899904"/>
      </c:lineChart>
      <c:catAx>
        <c:axId val="197786624"/>
        <c:scaling>
          <c:orientation val="minMax"/>
        </c:scaling>
        <c:delete val="0"/>
        <c:axPos val="b"/>
        <c:numFmt formatCode="0_ " sourceLinked="0"/>
        <c:majorTickMark val="none"/>
        <c:minorTickMark val="none"/>
        <c:tickLblPos val="low"/>
        <c:spPr>
          <a:ln w="3175">
            <a:solidFill>
              <a:schemeClr val="bg1">
                <a:lumMod val="50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defRPr>
            </a:pPr>
            <a:endParaRPr lang="zh-TW"/>
          </a:p>
        </c:txPr>
        <c:crossAx val="196899904"/>
        <c:crosses val="autoZero"/>
        <c:auto val="1"/>
        <c:lblAlgn val="ctr"/>
        <c:lblOffset val="0"/>
        <c:tickLblSkip val="3"/>
        <c:tickMarkSkip val="1"/>
        <c:noMultiLvlLbl val="0"/>
      </c:catAx>
      <c:valAx>
        <c:axId val="196899904"/>
        <c:scaling>
          <c:orientation val="minMax"/>
          <c:max val="106"/>
          <c:min val="94"/>
        </c:scaling>
        <c:delete val="0"/>
        <c:axPos val="l"/>
        <c:numFmt formatCode="0_ " sourceLinked="0"/>
        <c:majorTickMark val="in"/>
        <c:minorTickMark val="none"/>
        <c:tickLblPos val="nextTo"/>
        <c:spPr>
          <a:ln w="3175">
            <a:solidFill>
              <a:schemeClr val="bg1">
                <a:lumMod val="50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defRPr>
            </a:pPr>
            <a:endParaRPr lang="zh-TW"/>
          </a:p>
        </c:txPr>
        <c:crossAx val="197786624"/>
        <c:crosses val="autoZero"/>
        <c:crossBetween val="midCat"/>
        <c:majorUnit val="6"/>
      </c:valAx>
      <c:spPr>
        <a:noFill/>
        <a:ln w="25400">
          <a:solidFill>
            <a:schemeClr val="bg1">
              <a:lumMod val="50000"/>
            </a:schemeClr>
          </a:solidFill>
          <a:prstDash val="solid"/>
        </a:ln>
      </c:spPr>
    </c:plotArea>
    <c:legend>
      <c:legendPos val="r"/>
      <c:legendEntry>
        <c:idx val="0"/>
        <c:delete val="1"/>
      </c:legendEntry>
      <c:legendEntry>
        <c:idx val="1"/>
        <c:txPr>
          <a:bodyPr/>
          <a:lstStyle/>
          <a:p>
            <a:pPr>
              <a:defRPr sz="1600" b="0" i="0" u="none" strike="noStrike" baseline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/>
              </a:defRPr>
            </a:pPr>
            <a:endParaRPr lang="zh-TW"/>
          </a:p>
        </c:txPr>
      </c:legendEntry>
      <c:legendEntry>
        <c:idx val="2"/>
        <c:delete val="1"/>
      </c:legendEntry>
      <c:legendEntry>
        <c:idx val="3"/>
        <c:txPr>
          <a:bodyPr/>
          <a:lstStyle/>
          <a:p>
            <a:pPr>
              <a:defRPr sz="1600" b="0" i="0" u="none" strike="noStrike" baseline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/>
              </a:defRPr>
            </a:pPr>
            <a:endParaRPr lang="zh-TW"/>
          </a:p>
        </c:txPr>
      </c:legendEntry>
      <c:layout>
        <c:manualLayout>
          <c:xMode val="edge"/>
          <c:yMode val="edge"/>
          <c:x val="0.23969361955679827"/>
          <c:y val="0.11615848704983724"/>
          <c:w val="0.49134807774798306"/>
          <c:h val="0.11781817251207879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600" b="0" i="0" u="none" strike="noStrike" baseline="0">
              <a:solidFill>
                <a:schemeClr val="accent5">
                  <a:lumMod val="50000"/>
                </a:schemeClr>
              </a:solidFill>
              <a:latin typeface="新細明體"/>
              <a:ea typeface="新細明體"/>
              <a:cs typeface="新細明體"/>
            </a:defRPr>
          </a:pPr>
          <a:endParaRPr lang="zh-TW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新細明體"/>
          <a:ea typeface="新細明體"/>
          <a:cs typeface="新細明體"/>
        </a:defRPr>
      </a:pPr>
      <a:endParaRPr lang="zh-TW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0.77759</cdr:x>
      <cdr:y>0.01827</cdr:y>
    </cdr:from>
    <cdr:to>
      <cdr:x>0.98066</cdr:x>
      <cdr:y>0.13031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5790474" y="55218"/>
          <a:ext cx="1512168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r>
            <a:rPr lang="en-US" altLang="zh-TW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2016       2017</a:t>
          </a:r>
          <a:endParaRPr lang="zh-TW" altLang="en-US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0.06783</cdr:x>
      <cdr:y>0.53125</cdr:y>
    </cdr:from>
    <cdr:to>
      <cdr:x>0.90226</cdr:x>
      <cdr:y>0.53759</cdr:y>
    </cdr:to>
    <cdr:cxnSp macro="">
      <cdr:nvCxnSpPr>
        <cdr:cNvPr id="3" name="直線接點 2"/>
        <cdr:cNvCxnSpPr/>
      </cdr:nvCxnSpPr>
      <cdr:spPr>
        <a:xfrm xmlns:a="http://schemas.openxmlformats.org/drawingml/2006/main" flipV="1">
          <a:off x="475150" y="1224135"/>
          <a:ext cx="5844852" cy="14610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>
              <a:lumMod val="50000"/>
              <a:lumOff val="50000"/>
            </a:schemeClr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0.06452</cdr:x>
      <cdr:y>0.875</cdr:y>
    </cdr:from>
    <cdr:to>
      <cdr:x>0.91492</cdr:x>
      <cdr:y>0.97569</cdr:y>
    </cdr:to>
    <cdr:sp macro="" textlink="">
      <cdr:nvSpPr>
        <cdr:cNvPr id="4" name="文字方塊 3"/>
        <cdr:cNvSpPr txBox="1"/>
      </cdr:nvSpPr>
      <cdr:spPr>
        <a:xfrm xmlns:a="http://schemas.openxmlformats.org/drawingml/2006/main">
          <a:off x="451940" y="2016224"/>
          <a:ext cx="5956772" cy="232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2016                                                                  </a:t>
          </a:r>
          <a:r>
            <a:rPr lang="zh-TW" alt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             </a:t>
          </a:r>
          <a:r>
            <a:rPr lang="en-US" altLang="zh-TW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2017</a:t>
          </a:r>
          <a:endParaRPr lang="zh-TW" altLang="en-US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0.04104</cdr:x>
      <cdr:y>4.04353E-7</cdr:y>
    </cdr:from>
    <cdr:to>
      <cdr:x>0.13175</cdr:x>
      <cdr:y>0.10578</cdr:y>
    </cdr:to>
    <cdr:sp macro="" textlink="">
      <cdr:nvSpPr>
        <cdr:cNvPr id="2" name="文字方塊 13"/>
        <cdr:cNvSpPr txBox="1"/>
      </cdr:nvSpPr>
      <cdr:spPr>
        <a:xfrm xmlns:a="http://schemas.openxmlformats.org/drawingml/2006/main">
          <a:off x="185713" y="1"/>
          <a:ext cx="410488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r>
            <a:rPr lang="en-US" altLang="zh-TW" sz="1100" dirty="0" smtClean="0">
              <a:latin typeface="Times New Roman" panose="02020603050405020304" pitchFamily="18" charset="0"/>
              <a:ea typeface="文鼎圓體M"/>
              <a:cs typeface="Times New Roman" panose="02020603050405020304" pitchFamily="18" charset="0"/>
            </a:rPr>
            <a:t>%</a:t>
          </a:r>
          <a:endParaRPr lang="zh-TW" altLang="en-US" sz="1100" dirty="0">
            <a:latin typeface="Times New Roman" panose="02020603050405020304" pitchFamily="18" charset="0"/>
            <a:ea typeface="文鼎圓體M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0.09531</cdr:x>
      <cdr:y>0.66956</cdr:y>
    </cdr:from>
    <cdr:to>
      <cdr:x>0.99512</cdr:x>
      <cdr:y>0.9481</cdr:y>
    </cdr:to>
    <cdr:grpSp>
      <cdr:nvGrpSpPr>
        <cdr:cNvPr id="3" name="群組 2"/>
        <cdr:cNvGrpSpPr/>
      </cdr:nvGrpSpPr>
      <cdr:grpSpPr>
        <a:xfrm xmlns:a="http://schemas.openxmlformats.org/drawingml/2006/main">
          <a:off x="431301" y="1896815"/>
          <a:ext cx="4071857" cy="789084"/>
          <a:chOff x="1427249" y="5832936"/>
          <a:chExt cx="2769460" cy="609063"/>
        </a:xfrm>
      </cdr:grpSpPr>
      <cdr:sp macro="" textlink="">
        <cdr:nvSpPr>
          <cdr:cNvPr id="4" name="文字方塊 3"/>
          <cdr:cNvSpPr txBox="1"/>
        </cdr:nvSpPr>
        <cdr:spPr>
          <a:xfrm xmlns:a="http://schemas.openxmlformats.org/drawingml/2006/main">
            <a:off x="1427249" y="5850907"/>
            <a:ext cx="537639" cy="403858"/>
          </a:xfrm>
          <a:prstGeom xmlns:a="http://schemas.openxmlformats.org/drawingml/2006/main" prst="rect">
            <a:avLst/>
          </a:prstGeom>
          <a:noFill xmlns:a="http://schemas.openxmlformats.org/drawingml/2006/main"/>
        </cdr:spPr>
        <cdr:txBody>
          <a:bodyPr xmlns:a="http://schemas.openxmlformats.org/drawingml/2006/main" wrap="square" rtlCol="0">
            <a:spAutoFit/>
          </a:bodyPr>
          <a:lstStyle xmlns:a="http://schemas.openxmlformats.org/drawingml/2006/main"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9pPr>
          </a:lstStyle>
          <a:p xmlns:a="http://schemas.openxmlformats.org/drawingml/2006/main"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電子</a:t>
            </a:r>
            <a:endParaRPr lang="en-US" altLang="zh-TW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 xmlns:a="http://schemas.openxmlformats.org/drawingml/2006/main"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零組件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cdr:txBody>
      </cdr:sp>
      <cdr:sp macro="" textlink="">
        <cdr:nvSpPr>
          <cdr:cNvPr id="7" name="文字方塊 14"/>
          <cdr:cNvSpPr txBox="1"/>
        </cdr:nvSpPr>
        <cdr:spPr>
          <a:xfrm xmlns:a="http://schemas.openxmlformats.org/drawingml/2006/main">
            <a:off x="3631674" y="5871846"/>
            <a:ext cx="565035" cy="570153"/>
          </a:xfrm>
          <a:prstGeom xmlns:a="http://schemas.openxmlformats.org/drawingml/2006/main" prst="rect">
            <a:avLst/>
          </a:prstGeom>
          <a:noFill xmlns:a="http://schemas.openxmlformats.org/drawingml/2006/main"/>
        </cdr:spPr>
        <cdr:txBody>
          <a:bodyPr xmlns:a="http://schemas.openxmlformats.org/drawingml/2006/main" wrap="square" rtlCol="0">
            <a:spAutoFit/>
          </a:bodyPr>
          <a:lstStyle xmlns:a="http://schemas.openxmlformats.org/drawingml/2006/main"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9pPr>
          </a:lstStyle>
          <a:p xmlns:a="http://schemas.openxmlformats.org/drawingml/2006/main"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塑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橡膠及其製品</a:t>
            </a:r>
          </a:p>
        </cdr:txBody>
      </cdr:sp>
      <cdr:sp macro="" textlink="">
        <cdr:nvSpPr>
          <cdr:cNvPr id="8" name="文字方塊 15"/>
          <cdr:cNvSpPr txBox="1"/>
        </cdr:nvSpPr>
        <cdr:spPr>
          <a:xfrm xmlns:a="http://schemas.openxmlformats.org/drawingml/2006/main">
            <a:off x="2015469" y="5863612"/>
            <a:ext cx="538740" cy="570153"/>
          </a:xfrm>
          <a:prstGeom xmlns:a="http://schemas.openxmlformats.org/drawingml/2006/main" prst="rect">
            <a:avLst/>
          </a:prstGeom>
          <a:noFill xmlns:a="http://schemas.openxmlformats.org/drawingml/2006/main"/>
        </cdr:spPr>
        <cdr:txBody>
          <a:bodyPr xmlns:a="http://schemas.openxmlformats.org/drawingml/2006/main" wrap="square" rtlCol="0">
            <a:spAutoFit/>
          </a:bodyPr>
          <a:lstStyle xmlns:a="http://schemas.openxmlformats.org/drawingml/2006/main"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9pPr>
          </a:lstStyle>
          <a:p xmlns:a="http://schemas.openxmlformats.org/drawingml/2006/main"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資通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  視聽產品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cdr:txBody>
      </cdr:sp>
      <cdr:sp macro="" textlink="">
        <cdr:nvSpPr>
          <cdr:cNvPr id="9" name="文字方塊 16"/>
          <cdr:cNvSpPr txBox="1"/>
        </cdr:nvSpPr>
        <cdr:spPr>
          <a:xfrm xmlns:a="http://schemas.openxmlformats.org/drawingml/2006/main">
            <a:off x="2554204" y="5832936"/>
            <a:ext cx="580856" cy="570153"/>
          </a:xfrm>
          <a:prstGeom xmlns:a="http://schemas.openxmlformats.org/drawingml/2006/main" prst="rect">
            <a:avLst/>
          </a:prstGeom>
          <a:noFill xmlns:a="http://schemas.openxmlformats.org/drawingml/2006/main"/>
        </cdr:spPr>
        <cdr:txBody>
          <a:bodyPr xmlns:a="http://schemas.openxmlformats.org/drawingml/2006/main" wrap="square" rtlCol="0">
            <a:spAutoFit/>
          </a:bodyPr>
          <a:lstStyle xmlns:a="http://schemas.openxmlformats.org/drawingml/2006/main"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9pPr>
          </a:lstStyle>
          <a:p xmlns:a="http://schemas.openxmlformats.org/drawingml/2006/main"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基本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金屬 及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製品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cdr:txBody>
      </cdr:sp>
    </cdr:grpSp>
  </cdr:relSizeAnchor>
  <cdr:relSizeAnchor xmlns:cdr="http://schemas.openxmlformats.org/drawingml/2006/chartDrawing">
    <cdr:from>
      <cdr:x>0.65241</cdr:x>
      <cdr:y>0.69954</cdr:y>
    </cdr:from>
    <cdr:to>
      <cdr:x>0.80292</cdr:x>
      <cdr:y>0.80818</cdr:y>
    </cdr:to>
    <cdr:sp macro="" textlink="">
      <cdr:nvSpPr>
        <cdr:cNvPr id="10" name="文字方塊 14"/>
        <cdr:cNvSpPr txBox="1"/>
      </cdr:nvSpPr>
      <cdr:spPr>
        <a:xfrm xmlns:a="http://schemas.openxmlformats.org/drawingml/2006/main">
          <a:off x="2952329" y="1981737"/>
          <a:ext cx="681094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TW" altLang="en-US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機械</a:t>
          </a:r>
          <a:endParaRPr lang="zh-TW" altLang="en-US" sz="1400" dirty="0"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0.90567</cdr:x>
      <cdr:y>0.88835</cdr:y>
    </cdr:from>
    <cdr:to>
      <cdr:x>1</cdr:x>
      <cdr:y>1</cdr:y>
    </cdr:to>
    <cdr:sp macro="" textlink="">
      <cdr:nvSpPr>
        <cdr:cNvPr id="6" name="文字方塊 1"/>
        <cdr:cNvSpPr txBox="1"/>
      </cdr:nvSpPr>
      <cdr:spPr>
        <a:xfrm xmlns:a="http://schemas.openxmlformats.org/drawingml/2006/main">
          <a:off x="7054172" y="2741515"/>
          <a:ext cx="734727" cy="3445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pPr algn="ctr"/>
          <a:r>
            <a:rPr lang="zh-TW" altLang="en-US" sz="14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endParaRPr lang="zh-TW" altLang="en-US" sz="1400" dirty="0">
            <a:solidFill>
              <a:prstClr val="black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0.04847</cdr:x>
      <cdr:y>0.39915</cdr:y>
    </cdr:from>
    <cdr:to>
      <cdr:x>0.14374</cdr:x>
      <cdr:y>0.84404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238037" y="1768058"/>
          <a:ext cx="467882" cy="197067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23</a:t>
          </a:r>
        </a:p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endParaRPr lang="en-US" altLang="zh-TW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17</a:t>
          </a: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zh-TW" altLang="en-US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0.02544</cdr:x>
      <cdr:y>0.27118</cdr:y>
    </cdr:from>
    <cdr:to>
      <cdr:x>0.06458</cdr:x>
      <cdr:y>0.78064</cdr:y>
    </cdr:to>
    <cdr:sp macro="" textlink="">
      <cdr:nvSpPr>
        <cdr:cNvPr id="21523" name="文字 8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9342" y="1201199"/>
          <a:ext cx="199005" cy="22566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1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綜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合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判斷分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數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346114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0.03697</cdr:x>
      <cdr:y>0.91622</cdr:y>
    </cdr:from>
    <cdr:to>
      <cdr:x>0.99118</cdr:x>
      <cdr:y>1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163009" y="3149933"/>
          <a:ext cx="420775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600" b="0" i="0" baseline="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+mn-ea"/>
            </a:rPr>
            <a:t>2015    </a:t>
          </a:r>
          <a:r>
            <a:rPr lang="en-US" altLang="zh-TW" sz="1600" b="0" i="0" baseline="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+mn-ea"/>
            </a:rPr>
            <a:t>                         2016                        </a:t>
          </a:r>
          <a:r>
            <a:rPr lang="en-US" altLang="zh-TW" sz="1600" b="0" i="0" baseline="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+mn-ea"/>
            </a:rPr>
            <a:t>2017</a:t>
          </a:r>
          <a:endParaRPr lang="zh-TW" altLang="en-US" sz="1600" b="0" i="0" baseline="0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ea typeface="+mn-ea"/>
          </a:endParaRP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3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5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7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9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  <cdr:relSizeAnchor xmlns:cdr="http://schemas.openxmlformats.org/drawingml/2006/chartDrawing">
    <cdr:from>
      <cdr:x>0.9425</cdr:x>
      <cdr:y>0.026</cdr:y>
    </cdr:from>
    <cdr:to>
      <cdr:x>0.9425</cdr:x>
      <cdr:y>0.072</cdr:y>
    </cdr:to>
    <cdr:sp macro="" textlink="">
      <cdr:nvSpPr>
        <cdr:cNvPr id="10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681061" y="146114"/>
          <a:ext cx="0" cy="2585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36576" tIns="32004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altLang="zh-TW" sz="1400" b="1" i="0" u="none" strike="noStrike" baseline="0">
              <a:solidFill>
                <a:srgbClr val="FF0000"/>
              </a:solidFill>
              <a:latin typeface="Times New Roman"/>
              <a:cs typeface="Times New Roman"/>
            </a:rPr>
            <a:t>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>
              <a:defRPr sz="1200"/>
            </a:lvl1pPr>
          </a:lstStyle>
          <a:p>
            <a:fld id="{01E98358-16CC-4DE5-A917-F19F8AD1AB28}" type="datetimeFigureOut">
              <a:rPr lang="zh-TW" altLang="en-US" smtClean="0"/>
              <a:pPr/>
              <a:t>2017/5/17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4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>
              <a:defRPr sz="1200"/>
            </a:lvl1pPr>
          </a:lstStyle>
          <a:p>
            <a:fld id="{E4D63AB2-AA17-451D-BBC4-CCC53A9C2C7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19064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9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91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1269ADC-26EC-42EE-901C-9BDC4F432691}" type="datetimeFigureOut">
              <a:rPr lang="zh-TW" altLang="en-US"/>
              <a:pPr>
                <a:defRPr/>
              </a:pPr>
              <a:t>2017/5/17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8" tIns="45526" rIns="90988" bIns="4552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0988" tIns="45526" rIns="90988" bIns="45526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9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91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8788B47-C7B6-41CF-AE3B-C0326C4C902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12055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2338" y="738188"/>
            <a:ext cx="496570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1748" y="4721272"/>
            <a:ext cx="4994275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56768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72050" cy="3729037"/>
          </a:xfrm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6275" y="4714926"/>
            <a:ext cx="5445125" cy="4467225"/>
          </a:xfrm>
          <a:noFill/>
        </p:spPr>
        <p:txBody>
          <a:bodyPr/>
          <a:lstStyle/>
          <a:p>
            <a:pPr eaLnBrk="1" hangingPunct="1"/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147653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246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983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099857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45398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70313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0872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21531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1985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817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81798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kumimoji="1" lang="en-US" altLang="zh-TW" sz="2100" kern="100" dirty="0">
              <a:solidFill>
                <a:srgbClr val="002060"/>
              </a:solidFill>
              <a:latin typeface="Arial Unicode MS" panose="020B0604020202020204" pitchFamily="34" charset="-120"/>
              <a:ea typeface="文鼎圓體M" panose="020F0609000000000000" pitchFamily="49" charset="-12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16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8656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448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2464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1983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03648" y="6675120"/>
            <a:ext cx="1981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35FB156-8B30-4E14-8BC7-47D67A14A1AA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2915816" y="692696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04EA7543-9AAE-4E9F-B28C-4FCCFD07D4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67544" y="332656"/>
            <a:ext cx="8108950" cy="605155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5227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474356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75" y="247650"/>
            <a:ext cx="8083550" cy="558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98475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086519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5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26</a:t>
            </a:r>
          </a:p>
        </p:txBody>
      </p:sp>
    </p:spTree>
    <p:extLst>
      <p:ext uri="{BB962C8B-B14F-4D97-AF65-F5344CB8AC3E}">
        <p14:creationId xmlns:p14="http://schemas.microsoft.com/office/powerpoint/2010/main" val="3575422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75" y="247650"/>
            <a:ext cx="8083550" cy="558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98475" y="901700"/>
            <a:ext cx="8108950" cy="53975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39000" y="6396473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3DB13-964E-4411-9C5A-95A454F62096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331624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5950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4124214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6518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984E7EA8-32E3-4A87-91EF-11A785625133}" type="datetimeFigureOut">
              <a:rPr kumimoji="0" lang="zh-TW" altLang="en-US" smtClean="0">
                <a:solidFill>
                  <a:prstClr val="black"/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2017/5/17</a:t>
            </a:fld>
            <a:endParaRPr kumimoji="0" lang="zh-TW" altLang="en-US">
              <a:solidFill>
                <a:prstClr val="black"/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black"/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FF120B9E-A11C-4B35-8EEA-0D9A981639D2}" type="slidenum">
              <a:rPr kumimoji="0" lang="zh-TW" altLang="en-US" smtClean="0">
                <a:solidFill>
                  <a:prstClr val="black"/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zh-TW" altLang="en-US" dirty="0">
              <a:solidFill>
                <a:prstClr val="black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8558475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41237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50916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73387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6428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15654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5517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8337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24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00100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60090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26865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03648" y="6675120"/>
            <a:ext cx="1981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35FB156-8B30-4E14-8BC7-47D67A14A1AA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2915816" y="692696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06199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95074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4481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861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04EA7543-9AAE-4E9F-B28C-4FCCFD07D4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143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67544" y="332656"/>
            <a:ext cx="8108950" cy="605155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9920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6981458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75" y="247650"/>
            <a:ext cx="8083550" cy="558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98475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212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5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26</a:t>
            </a:r>
          </a:p>
        </p:txBody>
      </p:sp>
    </p:spTree>
    <p:extLst>
      <p:ext uri="{BB962C8B-B14F-4D97-AF65-F5344CB8AC3E}">
        <p14:creationId xmlns:p14="http://schemas.microsoft.com/office/powerpoint/2010/main" val="2900670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75" y="247650"/>
            <a:ext cx="8083550" cy="558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98475" y="901700"/>
            <a:ext cx="8108950" cy="53975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39000" y="6396473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3DB13-964E-4411-9C5A-95A454F62096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58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6000" y="-7934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6000" y="1975661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20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19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2" r:id="rId2"/>
    <p:sldLayoutId id="2147483773" r:id="rId3"/>
    <p:sldLayoutId id="2147483774" r:id="rId4"/>
    <p:sldLayoutId id="2147483778" r:id="rId5"/>
    <p:sldLayoutId id="2147483782" r:id="rId6"/>
    <p:sldLayoutId id="2147483724" r:id="rId7"/>
    <p:sldLayoutId id="2147483791" r:id="rId8"/>
    <p:sldLayoutId id="2147483792" r:id="rId9"/>
    <p:sldLayoutId id="2147483808" r:id="rId10"/>
    <p:sldLayoutId id="2147483839" r:id="rId11"/>
    <p:sldLayoutId id="2147483947" r:id="rId12"/>
    <p:sldLayoutId id="2147483962" r:id="rId13"/>
    <p:sldLayoutId id="2147483963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3EE3D-7CD5-44A5-919A-918913455376}" type="datetimeFigureOut">
              <a:rPr lang="zh-TW" altLang="en-US" smtClean="0"/>
              <a:t>2017/5/17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10AED-4F59-40E6-89DA-DB3BFE0A50A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27</a:t>
            </a:r>
          </a:p>
        </p:txBody>
      </p:sp>
    </p:spTree>
    <p:extLst>
      <p:ext uri="{BB962C8B-B14F-4D97-AF65-F5344CB8AC3E}">
        <p14:creationId xmlns:p14="http://schemas.microsoft.com/office/powerpoint/2010/main" val="3721191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6000" y="-7934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6000" y="1975661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20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27</a:t>
            </a:r>
          </a:p>
        </p:txBody>
      </p:sp>
    </p:spTree>
    <p:extLst>
      <p:ext uri="{BB962C8B-B14F-4D97-AF65-F5344CB8AC3E}">
        <p14:creationId xmlns:p14="http://schemas.microsoft.com/office/powerpoint/2010/main" val="2268740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chart" Target="../charts/char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1.xml"/><Relationship Id="rId4" Type="http://schemas.openxmlformats.org/officeDocument/2006/relationships/chart" Target="../charts/char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95"/>
          <a:stretch/>
        </p:blipFill>
        <p:spPr bwMode="auto">
          <a:xfrm>
            <a:off x="7873826" y="188640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630857" y="2132856"/>
            <a:ext cx="8083550" cy="1134864"/>
          </a:xfrm>
        </p:spPr>
        <p:txBody>
          <a:bodyPr>
            <a:normAutofit/>
          </a:bodyPr>
          <a:lstStyle/>
          <a:p>
            <a:pPr lvl="0" algn="ctr" fontAlgn="base">
              <a:lnSpc>
                <a:spcPct val="110000"/>
              </a:lnSpc>
              <a:spcAft>
                <a:spcPct val="0"/>
              </a:spcAft>
              <a:defRPr/>
            </a:pPr>
            <a:r>
              <a:rPr kumimoji="1" lang="zh-TW" alt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 前 經 濟 情 勢</a:t>
            </a:r>
            <a:endParaRPr lang="zh-TW" altLang="en-US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09520" y="192720"/>
            <a:ext cx="33558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行政院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3549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次會議</a:t>
            </a:r>
            <a:endParaRPr lang="zh-TW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436915" y="4532803"/>
            <a:ext cx="6629400" cy="1674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dist" eaLnBrk="1" hangingPunct="1">
              <a:spcAft>
                <a:spcPct val="10000"/>
              </a:spcAft>
              <a:defRPr/>
            </a:pP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國家發展委員會</a:t>
            </a:r>
            <a:endParaRPr lang="en-US" altLang="zh-TW" sz="3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spcAft>
                <a:spcPct val="10000"/>
              </a:spcAft>
              <a:defRPr/>
            </a:pPr>
            <a:r>
              <a:rPr lang="zh-TW" altLang="en-US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報告人：經濟發展處  吳處長明蕙</a:t>
            </a:r>
          </a:p>
          <a:p>
            <a:pPr algn="ctr" eaLnBrk="1" hangingPunct="1">
              <a:spcAft>
                <a:spcPct val="10000"/>
              </a:spcAft>
              <a:defRPr/>
            </a:pP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106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5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 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478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/>
          </p:cNvSpPr>
          <p:nvPr/>
        </p:nvSpPr>
        <p:spPr bwMode="auto">
          <a:xfrm>
            <a:off x="-149246" y="332656"/>
            <a:ext cx="9144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大  綱</a:t>
            </a:r>
            <a:endParaRPr lang="en-US" altLang="zh-TW" sz="48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907704" y="1878334"/>
            <a:ext cx="6280172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7188" indent="-357188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0" indent="0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壹</a:t>
            </a:r>
            <a:r>
              <a:rPr lang="zh-TW" altLang="en-US" sz="4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、國際經濟</a:t>
            </a:r>
            <a:endParaRPr lang="en-US" altLang="zh-TW" sz="4400" b="1" dirty="0" smtClean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  <a:p>
            <a:pPr marL="0" indent="0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貳、國內經濟</a:t>
            </a:r>
            <a:endParaRPr lang="en-US" altLang="zh-TW" sz="4400" b="1" dirty="0" smtClean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  <a:p>
            <a:pPr marL="0" indent="0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參、結語</a:t>
            </a:r>
            <a:endParaRPr lang="zh-TW" altLang="en-US" sz="44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190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780928"/>
            <a:ext cx="9144000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marL="0" indent="0" algn="ctr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壹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、國際經濟</a:t>
            </a:r>
            <a:endParaRPr lang="en-US" altLang="zh-TW" sz="60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/>
          <p:cNvSpPr txBox="1">
            <a:spLocks/>
          </p:cNvSpPr>
          <p:nvPr/>
        </p:nvSpPr>
        <p:spPr>
          <a:xfrm>
            <a:off x="92696" y="0"/>
            <a:ext cx="8856984" cy="79473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/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一</a:t>
            </a: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、全球經濟成長動能增強</a:t>
            </a:r>
          </a:p>
        </p:txBody>
      </p:sp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411831" y="839360"/>
            <a:ext cx="8552657" cy="1979109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361950" lvl="2" indent="-290513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IMF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4 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月最新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報告調升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今（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2017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）年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全球經濟成長率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至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3.5%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，先進、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新興及開發中經濟體同步復甦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成長</a:t>
            </a:r>
            <a:endParaRPr kumimoji="0"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361950" lvl="2" indent="-290513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2017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年全球貿易量在貿易</a:t>
            </a:r>
            <a:r>
              <a:rPr kumimoji="0"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便捷化措施生效，以及全球經濟展望樂觀下，成長率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預估擴增至 </a:t>
            </a:r>
            <a:r>
              <a:rPr kumimoji="0"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3.8%</a:t>
            </a:r>
            <a:r>
              <a:rPr kumimoji="0"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，超越全球經濟成長率</a:t>
            </a:r>
            <a:endParaRPr kumimoji="0"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361950" lvl="2" indent="-290513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endParaRPr kumimoji="0" lang="zh-TW" altLang="en-US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766841" y="2959411"/>
            <a:ext cx="5535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kumimoji="0" lang="zh-TW" altLang="en-US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kumimoji="0" lang="zh-TW" altLang="en-US" sz="14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文字方塊 9"/>
          <p:cNvSpPr txBox="1">
            <a:spLocks noChangeArrowheads="1"/>
          </p:cNvSpPr>
          <p:nvPr/>
        </p:nvSpPr>
        <p:spPr bwMode="auto">
          <a:xfrm>
            <a:off x="2441263" y="2852936"/>
            <a:ext cx="463006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r>
              <a:rPr kumimoji="0" lang="zh-TW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全球經濟及貿易量成長率</a:t>
            </a:r>
            <a:endParaRPr kumimoji="0" lang="zh-TW" altLang="en-US" sz="2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4"/>
          <p:cNvSpPr txBox="1">
            <a:spLocks noChangeArrowheads="1"/>
          </p:cNvSpPr>
          <p:nvPr/>
        </p:nvSpPr>
        <p:spPr bwMode="auto">
          <a:xfrm>
            <a:off x="1043608" y="6299496"/>
            <a:ext cx="482453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266700" indent="-266700" eaLnBrk="1" fontAlgn="auto">
              <a:lnSpc>
                <a:spcPts val="1200"/>
              </a:lnSpc>
              <a:spcBef>
                <a:spcPts val="200"/>
              </a:spcBef>
              <a:spcAft>
                <a:spcPts val="0"/>
              </a:spcAft>
            </a:pP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en-US" altLang="zh-TW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, World Economic Outlook, Apr. 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18, 2017                    </a:t>
            </a:r>
            <a:endParaRPr lang="en-US" altLang="zh-TW" sz="1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4" name="圖表 23"/>
          <p:cNvGraphicFramePr/>
          <p:nvPr>
            <p:extLst>
              <p:ext uri="{D42A27DB-BD31-4B8C-83A1-F6EECF244321}">
                <p14:modId xmlns:p14="http://schemas.microsoft.com/office/powerpoint/2010/main" val="1613178836"/>
              </p:ext>
            </p:extLst>
          </p:nvPr>
        </p:nvGraphicFramePr>
        <p:xfrm>
          <a:off x="797750" y="3280202"/>
          <a:ext cx="7446658" cy="30217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0871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07504" y="44624"/>
            <a:ext cx="8856984" cy="79473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/>
            <a:r>
              <a:rPr kumimoji="1" lang="en-US" altLang="zh-TW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(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一</a:t>
            </a:r>
            <a:r>
              <a:rPr kumimoji="1" lang="en-US" altLang="zh-TW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)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先進經濟體穩定復甦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Arial" pitchFamily="34" charset="0"/>
            </a:endParaRPr>
          </a:p>
        </p:txBody>
      </p:sp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0" y="714771"/>
            <a:ext cx="8992081" cy="3722341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1" indent="-360000" algn="just" fontAlgn="auto">
              <a:lnSpc>
                <a:spcPts val="2300"/>
              </a:lnSpc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</a:pP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美國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：今年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 </a:t>
            </a:r>
            <a:r>
              <a:rPr kumimoji="0"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季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受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民間消費成長不如預期影響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，經濟成長率僅 </a:t>
            </a:r>
            <a:r>
              <a:rPr kumimoji="0"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0.7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%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(</a:t>
            </a:r>
            <a:r>
              <a:rPr kumimoji="0" lang="en-US" altLang="zh-TW" sz="2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saar</a:t>
            </a:r>
            <a:r>
              <a:rPr kumimoji="0"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) 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，惟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月製造業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54.8</a:t>
            </a:r>
            <a:r>
              <a:rPr kumimoji="0" lang="zh-TW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</a:t>
            </a:r>
            <a:r>
              <a:rPr kumimoji="0" lang="zh-TW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連續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kumimoji="0" lang="zh-TW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擴張。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 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預估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川普政府採取擴張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財政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政策可望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提振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經濟，全年成長率將由去年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1.6% 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提高至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2.3%</a:t>
            </a:r>
          </a:p>
          <a:p>
            <a:pPr marL="430213" lvl="1" indent="-360000" algn="just" fontAlgn="auto">
              <a:lnSpc>
                <a:spcPts val="2300"/>
              </a:lnSpc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</a:pPr>
            <a:r>
              <a:rPr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歐元</a:t>
            </a:r>
            <a:r>
              <a:rPr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區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：</a:t>
            </a:r>
            <a:r>
              <a:rPr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4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月製造業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PMI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攀升至 </a:t>
            </a:r>
            <a:r>
              <a:rPr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56.8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創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2011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年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4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月以來新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高；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3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月失業率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9.5%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，亦為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2009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年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5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月以來最低水準，</a:t>
            </a:r>
            <a:r>
              <a:rPr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IMF 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上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修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今年經濟成長率至 </a:t>
            </a:r>
            <a:r>
              <a:rPr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1.7%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，與去年持平</a:t>
            </a:r>
            <a:endParaRPr lang="en-US" altLang="zh-TW" sz="20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  <a:p>
            <a:pPr marL="430213" lvl="1" indent="-360000" algn="just" fontAlgn="auto">
              <a:lnSpc>
                <a:spcPts val="2300"/>
              </a:lnSpc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</a:pPr>
            <a:r>
              <a:rPr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日本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：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受惠於海外需求增溫，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3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月出口年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增 </a:t>
            </a:r>
            <a:r>
              <a:rPr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12.0%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，製造業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亦續呈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擴張；</a:t>
            </a:r>
            <a:r>
              <a:rPr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IMF 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考量日本財政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刺激措施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與 </a:t>
            </a:r>
            <a:r>
              <a:rPr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2020 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年將舉辦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東京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奧運，民間投資可望逐步擴增，大幅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調高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今年經濟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成長率預測值，由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0.8 </a:t>
            </a:r>
            <a:r>
              <a:rPr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% 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調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升至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1.2 </a:t>
            </a:r>
            <a:r>
              <a:rPr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%</a:t>
            </a:r>
            <a:endParaRPr lang="en-US" altLang="zh-TW" sz="20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</p:txBody>
      </p:sp>
      <p:graphicFrame>
        <p:nvGraphicFramePr>
          <p:cNvPr id="7" name="圖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7328077"/>
              </p:ext>
            </p:extLst>
          </p:nvPr>
        </p:nvGraphicFramePr>
        <p:xfrm>
          <a:off x="1043608" y="4077073"/>
          <a:ext cx="7004643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7668344" y="4221088"/>
            <a:ext cx="891689" cy="846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歐元區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2000"/>
              </a:lnSpc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2000"/>
              </a:lnSpc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日本</a:t>
            </a:r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2627784" y="3812299"/>
            <a:ext cx="4735826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zh-TW" altLang="en-US" b="1" dirty="0" smtClean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</a:t>
            </a:r>
            <a:r>
              <a:rPr lang="zh-TW" altLang="en-US" b="1" dirty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b="1" dirty="0" smtClean="0">
                <a:solidFill>
                  <a:srgbClr val="000000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歐、日製造業</a:t>
            </a:r>
            <a:r>
              <a:rPr lang="zh-TW" altLang="en-US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採購</a:t>
            </a:r>
            <a:r>
              <a:rPr lang="zh-TW" altLang="en-US" b="1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經理人指數（</a:t>
            </a:r>
            <a:r>
              <a:rPr lang="en-US" altLang="zh-TW" b="1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</a:t>
            </a:r>
            <a:r>
              <a:rPr lang="zh-TW" altLang="en-US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zh-TW" altLang="en-US" b="1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1495524" y="6400268"/>
            <a:ext cx="43946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omic Sans MS" pitchFamily="66" charset="0"/>
                <a:ea typeface="新細明體" pitchFamily="18" charset="-120"/>
                <a:cs typeface="+mn-cs"/>
              </a:defRPr>
            </a:lvl9pPr>
          </a:lstStyle>
          <a:p>
            <a:pPr marL="266700" indent="-266700">
              <a:lnSpc>
                <a:spcPts val="1200"/>
              </a:lnSpc>
              <a:spcBef>
                <a:spcPts val="0"/>
              </a:spcBef>
            </a:pP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註：製造業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PMI 50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以上表示擴張，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50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以下表示緊縮</a:t>
            </a:r>
            <a:endParaRPr lang="en-US" altLang="zh-TW" sz="14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來源：美國供應管理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學會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(ISM)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Markit</a:t>
            </a:r>
            <a:endParaRPr lang="en-US" altLang="zh-TW" sz="1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847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107504" y="44624"/>
            <a:ext cx="8856984" cy="79473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/>
            <a:r>
              <a:rPr kumimoji="1" lang="en-US" altLang="zh-TW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(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二</a:t>
            </a:r>
            <a:r>
              <a:rPr kumimoji="1" lang="en-US" altLang="zh-TW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)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新興經濟體展望轉佳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Arial" pitchFamily="34" charset="0"/>
            </a:endParaRPr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267815" y="4964220"/>
            <a:ext cx="8644337" cy="1893780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2" indent="-360000" algn="just">
              <a:lnSpc>
                <a:spcPts val="26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endParaRPr kumimoji="0" lang="zh-TW" altLang="en-US" sz="24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70652" y="839360"/>
            <a:ext cx="8641600" cy="2285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lvl="3" indent="-355600" algn="just">
              <a:lnSpc>
                <a:spcPts val="2400"/>
              </a:lnSpc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中國大陸</a:t>
            </a:r>
            <a:r>
              <a:rPr kumimoji="0" lang="zh-TW" altLang="en-US" sz="2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：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受惠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於政策支持力度強於原先預期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經濟逐漸好轉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，今年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季經濟成長率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6.9%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，創下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年第 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季以來的新高。其中，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進出口均轉呈正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成長，工業生產、投資均較上年全年明顯成長</a:t>
            </a:r>
            <a:endParaRPr lang="en-US" altLang="zh-TW" sz="20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5600" lvl="3" indent="-355600" algn="just">
              <a:lnSpc>
                <a:spcPts val="2400"/>
              </a:lnSpc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其他新興經濟體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：俄羅斯、巴西等資源出口國受惠於國際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商品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價格回穩，以及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全球經濟活動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轉趨活絡，帶動大宗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商品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需求，經濟前景明顯改善；印度則因賡續推動改革及放寬管制，成為亞洲經濟成長最快速的經濟體之一</a:t>
            </a:r>
            <a:endParaRPr kumimoji="0" lang="zh-TW" altLang="en-US" sz="20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4812617" y="6493279"/>
            <a:ext cx="3992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IHS Global Insight, Apr. 15, 2017</a:t>
            </a:r>
            <a:endParaRPr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334434" y="6493280"/>
            <a:ext cx="374505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FFFFFF"/>
              </a:buClr>
              <a:buSzPct val="60000"/>
              <a:buFont typeface="Wingdings" pitchFamily="2" charset="2"/>
              <a:buNone/>
            </a:pP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資料來源：中國大陸國家統計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局</a:t>
            </a:r>
            <a:endParaRPr lang="zh-TW" altLang="en-US" sz="1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89074" y="3852327"/>
            <a:ext cx="4320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圓體M"/>
                <a:cs typeface="Times New Roman" panose="02020603050405020304" pitchFamily="18" charset="0"/>
              </a:rPr>
              <a:t>%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文鼎圓體M"/>
              <a:cs typeface="Times New Roman" panose="02020603050405020304" pitchFamily="18" charset="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496880" y="3611228"/>
            <a:ext cx="4025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中國大陸經濟</a:t>
            </a:r>
            <a:r>
              <a:rPr lang="zh-TW" altLang="en-US" b="1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成長率（</a:t>
            </a:r>
            <a:r>
              <a:rPr lang="en-US" altLang="zh-TW" b="1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YOY</a:t>
            </a:r>
            <a:r>
              <a:rPr lang="zh-TW" altLang="en-US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zh-TW" altLang="en-US" b="1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圖表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6774210"/>
              </p:ext>
            </p:extLst>
          </p:nvPr>
        </p:nvGraphicFramePr>
        <p:xfrm>
          <a:off x="170652" y="4076107"/>
          <a:ext cx="4257332" cy="2314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文字方塊 13"/>
          <p:cNvSpPr txBox="1"/>
          <p:nvPr/>
        </p:nvSpPr>
        <p:spPr>
          <a:xfrm>
            <a:off x="4812617" y="3826085"/>
            <a:ext cx="263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kumimoji="0" lang="zh-TW" altLang="en-US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kumimoji="0" lang="zh-TW" altLang="en-US" sz="14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文字方塊 9"/>
          <p:cNvSpPr txBox="1">
            <a:spLocks noChangeArrowheads="1"/>
          </p:cNvSpPr>
          <p:nvPr/>
        </p:nvSpPr>
        <p:spPr bwMode="auto">
          <a:xfrm>
            <a:off x="5220072" y="3641419"/>
            <a:ext cx="369208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r>
              <a:rPr kumimoji="0"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主要新興經濟體經濟成長率</a:t>
            </a:r>
            <a:endParaRPr kumimoji="0"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6" name="圖表 15"/>
          <p:cNvGraphicFramePr/>
          <p:nvPr>
            <p:extLst>
              <p:ext uri="{D42A27DB-BD31-4B8C-83A1-F6EECF244321}">
                <p14:modId xmlns:p14="http://schemas.microsoft.com/office/powerpoint/2010/main" val="680413167"/>
              </p:ext>
            </p:extLst>
          </p:nvPr>
        </p:nvGraphicFramePr>
        <p:xfrm>
          <a:off x="4716016" y="4164531"/>
          <a:ext cx="4427984" cy="2353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191866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7177" y="552810"/>
            <a:ext cx="8916140" cy="2712530"/>
          </a:xfrm>
          <a:ln>
            <a:noFill/>
          </a:ln>
        </p:spPr>
        <p:txBody>
          <a:bodyPr>
            <a:noAutofit/>
          </a:bodyPr>
          <a:lstStyle/>
          <a:p>
            <a:pPr marL="342900" lvl="3" indent="-342900" algn="just">
              <a:lnSpc>
                <a:spcPts val="27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月以來，全球金融市場受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美國攻打敘利亞並與北韓對峙、英國宣布提前國會大選、法國總統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選舉，以及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美國公布</a:t>
            </a:r>
            <a:r>
              <a:rPr lang="zh-TW" altLang="zh-TW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主要貿易夥伴外匯政策報告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不確定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因素交互影響，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全球主要股、匯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巿明顯波動</a:t>
            </a:r>
            <a:endParaRPr lang="en-US" altLang="zh-TW" sz="20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lvl="3" indent="-342900" algn="just">
              <a:lnSpc>
                <a:spcPts val="27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altLang="zh-TW" sz="2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月以來</a:t>
            </a:r>
            <a:r>
              <a:rPr lang="zh-TW" alt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</a:t>
            </a:r>
            <a:r>
              <a:rPr lang="zh-TW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</a:t>
            </a:r>
            <a:r>
              <a:rPr lang="zh-TW" alt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股市除中國大陸及泰國外，多呈上揚趨勢；全球主要匯市，除英鎊及馬來西亞幣對美元匯價升值幅度持續擴大、新</a:t>
            </a:r>
            <a:r>
              <a:rPr lang="zh-TW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臺幣及歐元續</a:t>
            </a:r>
            <a:r>
              <a:rPr lang="zh-TW" alt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呈升值外，日本、韓國、新加坡及中國大陸等亞洲貨幣對美元匯價已轉呈貶值</a:t>
            </a:r>
            <a:endParaRPr lang="en-US" altLang="zh-TW" sz="20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-110683" y="1"/>
            <a:ext cx="9144000" cy="638354"/>
          </a:xfrm>
          <a:prstGeom prst="rect">
            <a:avLst/>
          </a:prstGeom>
        </p:spPr>
        <p:txBody>
          <a:bodyPr vert="horz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fontAlgn="auto">
              <a:spcAft>
                <a:spcPts val="0"/>
              </a:spcAft>
            </a:pP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二、金融市場持續波動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4"/>
          <p:cNvSpPr txBox="1">
            <a:spLocks noChangeArrowheads="1"/>
          </p:cNvSpPr>
          <p:nvPr/>
        </p:nvSpPr>
        <p:spPr bwMode="auto">
          <a:xfrm>
            <a:off x="683567" y="6437749"/>
            <a:ext cx="24187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0"/>
              </a:spcAft>
            </a:pPr>
            <a:r>
              <a:rPr kumimoji="0" lang="zh-TW" altLang="en-US" sz="1400" dirty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資料來源：彭博社</a:t>
            </a:r>
            <a:endParaRPr kumimoji="0" lang="zh-TW" altLang="en-US" sz="1400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  <p:sp>
        <p:nvSpPr>
          <p:cNvPr id="13" name="文字方塊 4"/>
          <p:cNvSpPr txBox="1">
            <a:spLocks noChangeArrowheads="1"/>
          </p:cNvSpPr>
          <p:nvPr/>
        </p:nvSpPr>
        <p:spPr bwMode="auto">
          <a:xfrm>
            <a:off x="5171160" y="6436003"/>
            <a:ext cx="24187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0"/>
              </a:spcAft>
            </a:pPr>
            <a:r>
              <a:rPr kumimoji="0" lang="zh-TW" altLang="en-US" sz="1400" dirty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資料來源：中央銀行</a:t>
            </a:r>
            <a:endParaRPr kumimoji="0" lang="zh-TW" altLang="en-US" sz="1400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  <p:graphicFrame>
        <p:nvGraphicFramePr>
          <p:cNvPr id="14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9703739"/>
              </p:ext>
            </p:extLst>
          </p:nvPr>
        </p:nvGraphicFramePr>
        <p:xfrm>
          <a:off x="282883" y="3441890"/>
          <a:ext cx="4660053" cy="2840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內容版面配置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0967240"/>
              </p:ext>
            </p:extLst>
          </p:nvPr>
        </p:nvGraphicFramePr>
        <p:xfrm>
          <a:off x="4690799" y="3460601"/>
          <a:ext cx="4176445" cy="2972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文字方塊 21"/>
          <p:cNvSpPr txBox="1"/>
          <p:nvPr/>
        </p:nvSpPr>
        <p:spPr>
          <a:xfrm>
            <a:off x="489639" y="3068960"/>
            <a:ext cx="42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zh-TW" altLang="en-US" b="1" dirty="0" smtClean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全球股價指數上揚</a:t>
            </a:r>
            <a:endParaRPr kumimoji="0" lang="zh-TW" altLang="en-US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  <p:sp>
        <p:nvSpPr>
          <p:cNvPr id="18" name="文字方塊 6"/>
          <p:cNvSpPr txBox="1"/>
          <p:nvPr/>
        </p:nvSpPr>
        <p:spPr>
          <a:xfrm>
            <a:off x="5051398" y="3072558"/>
            <a:ext cx="3672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zh-TW" altLang="en-US" b="1" dirty="0" smtClean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亞洲貨幣</a:t>
            </a:r>
            <a:r>
              <a:rPr kumimoji="0" lang="zh-TW" altLang="en-US" b="1" dirty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對</a:t>
            </a:r>
            <a:r>
              <a:rPr kumimoji="0" lang="zh-TW" altLang="en-US" b="1" dirty="0" smtClean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美元匯價波動較大</a:t>
            </a:r>
            <a:endParaRPr kumimoji="0" lang="zh-TW" altLang="en-US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  <p:sp>
        <p:nvSpPr>
          <p:cNvPr id="19" name="文字方塊 2"/>
          <p:cNvSpPr txBox="1">
            <a:spLocks noChangeArrowheads="1"/>
          </p:cNvSpPr>
          <p:nvPr/>
        </p:nvSpPr>
        <p:spPr bwMode="auto">
          <a:xfrm>
            <a:off x="3923928" y="3616584"/>
            <a:ext cx="9361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kern="100" dirty="0" smtClean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單位</a:t>
            </a:r>
            <a:r>
              <a:rPr kumimoji="0" lang="zh-TW" altLang="en-US" sz="1200" kern="100" dirty="0" smtClean="0">
                <a:solidFill>
                  <a:prstClr val="black"/>
                </a:solidFill>
                <a:latin typeface="新細明體"/>
                <a:ea typeface="新細明體"/>
                <a:cs typeface="Times New Roman"/>
              </a:rPr>
              <a:t>：</a:t>
            </a:r>
            <a:r>
              <a:rPr kumimoji="0" lang="en-US" sz="1200" kern="100" dirty="0" smtClean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%</a:t>
            </a:r>
            <a:endParaRPr kumimoji="0" lang="zh-TW" altLang="en-US" sz="1200" kern="100" dirty="0">
              <a:solidFill>
                <a:prstClr val="black"/>
              </a:solidFill>
              <a:latin typeface="Times New Roman"/>
              <a:ea typeface="標楷體"/>
              <a:cs typeface="Times New Roman"/>
            </a:endParaRPr>
          </a:p>
        </p:txBody>
      </p:sp>
      <p:sp>
        <p:nvSpPr>
          <p:cNvPr id="17" name="文字方塊 2"/>
          <p:cNvSpPr txBox="1">
            <a:spLocks noChangeArrowheads="1"/>
          </p:cNvSpPr>
          <p:nvPr/>
        </p:nvSpPr>
        <p:spPr bwMode="auto">
          <a:xfrm>
            <a:off x="8097213" y="3616584"/>
            <a:ext cx="9361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200" kern="100" dirty="0" smtClean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單位</a:t>
            </a:r>
            <a:r>
              <a:rPr kumimoji="0" lang="zh-TW" altLang="en-US" sz="1200" kern="100" dirty="0" smtClean="0">
                <a:solidFill>
                  <a:prstClr val="black"/>
                </a:solidFill>
                <a:latin typeface="新細明體"/>
                <a:ea typeface="新細明體"/>
                <a:cs typeface="Times New Roman"/>
              </a:rPr>
              <a:t>：</a:t>
            </a:r>
            <a:r>
              <a:rPr kumimoji="0" lang="en-US" sz="1200" kern="100" dirty="0" smtClean="0">
                <a:solidFill>
                  <a:prstClr val="black"/>
                </a:solidFill>
                <a:latin typeface="Times New Roman"/>
                <a:ea typeface="標楷體"/>
                <a:cs typeface="Times New Roman"/>
              </a:rPr>
              <a:t>%</a:t>
            </a:r>
            <a:endParaRPr kumimoji="0" lang="zh-TW" altLang="en-US" sz="1200" kern="100" dirty="0">
              <a:solidFill>
                <a:prstClr val="black"/>
              </a:solidFill>
              <a:latin typeface="Times New Roman"/>
              <a:ea typeface="標楷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063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"/>
          <p:cNvSpPr/>
          <p:nvPr/>
        </p:nvSpPr>
        <p:spPr bwMode="auto">
          <a:xfrm>
            <a:off x="142553" y="1095028"/>
            <a:ext cx="1907143" cy="1277763"/>
          </a:xfrm>
          <a:prstGeom prst="ellipse">
            <a:avLst/>
          </a:prstGeom>
          <a:solidFill>
            <a:srgbClr val="CAD8D0"/>
          </a:solidFill>
          <a:ln w="22225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0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5" name="Rounded Rectangle 50"/>
          <p:cNvSpPr/>
          <p:nvPr/>
        </p:nvSpPr>
        <p:spPr bwMode="auto">
          <a:xfrm>
            <a:off x="215703" y="1131911"/>
            <a:ext cx="1824152" cy="1152739"/>
          </a:xfrm>
          <a:prstGeom prst="roundRect">
            <a:avLst/>
          </a:prstGeom>
          <a:noFill/>
          <a:ln w="381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algn="ctr" fontAlgn="auto" hangingPunct="0">
              <a:spcBef>
                <a:spcPts val="0"/>
              </a:spcBef>
              <a:spcAft>
                <a:spcPts val="200"/>
              </a:spcAft>
            </a:pPr>
            <a:r>
              <a:rPr kumimoji="0" lang="zh-TW" altLang="en-US" sz="2600" b="1" dirty="0" smtClean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川普貿易保護新政</a:t>
            </a:r>
            <a:endParaRPr kumimoji="0" lang="zh-TW" altLang="en-US" sz="2600" b="1" dirty="0">
              <a:solidFill>
                <a:srgbClr val="A5002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圓角矩形 11"/>
          <p:cNvSpPr/>
          <p:nvPr/>
        </p:nvSpPr>
        <p:spPr bwMode="auto">
          <a:xfrm>
            <a:off x="2136768" y="775333"/>
            <a:ext cx="6802815" cy="1925150"/>
          </a:xfrm>
          <a:prstGeom prst="roundRect">
            <a:avLst/>
          </a:prstGeom>
          <a:gradFill rotWithShape="1">
            <a:gsLst>
              <a:gs pos="0">
                <a:srgbClr val="CCFFCC"/>
              </a:gs>
              <a:gs pos="100000">
                <a:srgbClr val="CCFFCC">
                  <a:lumMod val="50000"/>
                  <a:lumOff val="50000"/>
                </a:srgbClr>
              </a:gs>
            </a:gsLst>
            <a:lin ang="16200000" scaled="1"/>
          </a:gradFill>
          <a:ln w="9525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 anchor="ctr">
            <a:flatTx/>
          </a:bodyPr>
          <a:lstStyle/>
          <a:p>
            <a:pPr marL="180975" indent="-180975" algn="just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強調公平貿易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，發布「重大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貿易赤字綜合報告」行政命令，全面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調查赤字來源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並強化反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傾銷及反補貼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稅之執法，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後續影響值得關注</a:t>
            </a:r>
            <a:endParaRPr kumimoji="0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algn="just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要求美國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製造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，簽署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「買美國貨、僱用美國人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」行政命令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，政府採購優先使用美國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製造產品</a:t>
            </a:r>
            <a:endParaRPr kumimoji="0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圓角矩形 12"/>
          <p:cNvSpPr/>
          <p:nvPr/>
        </p:nvSpPr>
        <p:spPr bwMode="auto">
          <a:xfrm>
            <a:off x="2243412" y="4509120"/>
            <a:ext cx="6733816" cy="1714872"/>
          </a:xfrm>
          <a:prstGeom prst="roundRect">
            <a:avLst/>
          </a:prstGeom>
          <a:gradFill rotWithShape="1">
            <a:gsLst>
              <a:gs pos="0">
                <a:srgbClr val="CCC1DA"/>
              </a:gs>
              <a:gs pos="100000">
                <a:srgbClr val="E6E0EC"/>
              </a:gs>
            </a:gsLst>
            <a:lin ang="16200000" scaled="1"/>
          </a:gradFill>
          <a:ln w="9525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 anchor="ctr">
            <a:flatTx/>
          </a:bodyPr>
          <a:lstStyle/>
          <a:p>
            <a:pPr marL="180975" indent="-180975" algn="just" fontAlgn="auto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spc="-5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英國已正式提出退歐計畫，惟歐盟強硬表示必須先解決公民權益、分手費與邊境管制等問題，缺乏過渡機制的「硬脫歐」模式，恐將衝擊英國與歐洲經濟前景</a:t>
            </a:r>
            <a:endParaRPr kumimoji="0" lang="en-US" altLang="zh-TW" sz="2000" spc="-5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algn="just" fontAlgn="auto">
              <a:lnSpc>
                <a:spcPts val="23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spc="-5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</a:t>
            </a:r>
            <a:r>
              <a:rPr kumimoji="0" lang="zh-TW" altLang="en-US" sz="2000" spc="-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在敘利亞和阿富汗實施</a:t>
            </a:r>
            <a:r>
              <a:rPr kumimoji="0" lang="zh-TW" altLang="en-US" sz="2000" spc="-5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轟炸</a:t>
            </a:r>
            <a:r>
              <a:rPr kumimoji="0" lang="zh-TW" altLang="en-US" sz="2000" spc="-5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攻擊，同時北韓傳出可能進行第 </a:t>
            </a:r>
            <a:r>
              <a:rPr kumimoji="0" lang="en-US" altLang="zh-TW" sz="2000" spc="-5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 </a:t>
            </a:r>
            <a:r>
              <a:rPr kumimoji="0" lang="zh-TW" altLang="en-US" sz="2000" spc="-5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次核試驗，地緣緊張情勢</a:t>
            </a:r>
            <a:r>
              <a:rPr kumimoji="0" lang="zh-TW" altLang="en-US" sz="2000" spc="-5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持續升溫</a:t>
            </a:r>
            <a:endParaRPr kumimoji="0" lang="en-US" altLang="zh-TW" sz="2000" spc="-5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Oval 2"/>
          <p:cNvSpPr/>
          <p:nvPr/>
        </p:nvSpPr>
        <p:spPr bwMode="auto">
          <a:xfrm>
            <a:off x="239877" y="4716488"/>
            <a:ext cx="1907143" cy="1277763"/>
          </a:xfrm>
          <a:prstGeom prst="ellipse">
            <a:avLst/>
          </a:prstGeom>
          <a:solidFill>
            <a:srgbClr val="CAD8D0"/>
          </a:solidFill>
          <a:ln w="22225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0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7" name="Rounded Rectangle 50"/>
          <p:cNvSpPr/>
          <p:nvPr/>
        </p:nvSpPr>
        <p:spPr bwMode="auto">
          <a:xfrm>
            <a:off x="281372" y="4790186"/>
            <a:ext cx="1824152" cy="1152739"/>
          </a:xfrm>
          <a:prstGeom prst="roundRect">
            <a:avLst/>
          </a:prstGeom>
          <a:noFill/>
          <a:ln w="381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algn="ctr" fontAlgn="auto" hangingPunct="0">
              <a:spcBef>
                <a:spcPts val="0"/>
              </a:spcBef>
              <a:spcAft>
                <a:spcPts val="200"/>
              </a:spcAft>
            </a:pPr>
            <a:r>
              <a:rPr kumimoji="0" lang="zh-TW" altLang="en-US" sz="2600" b="1" dirty="0" smtClean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地緣政治</a:t>
            </a:r>
            <a:endParaRPr kumimoji="0" lang="en-US" altLang="zh-TW" sz="2600" b="1" dirty="0">
              <a:solidFill>
                <a:srgbClr val="A5002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auto" hangingPunct="0">
              <a:spcBef>
                <a:spcPts val="0"/>
              </a:spcBef>
              <a:spcAft>
                <a:spcPts val="200"/>
              </a:spcAft>
            </a:pPr>
            <a:r>
              <a:rPr kumimoji="0" lang="zh-TW" altLang="en-US" sz="2600" b="1" dirty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不確定性</a:t>
            </a:r>
          </a:p>
        </p:txBody>
      </p:sp>
      <p:sp>
        <p:nvSpPr>
          <p:cNvPr id="20" name="標題 1"/>
          <p:cNvSpPr txBox="1">
            <a:spLocks/>
          </p:cNvSpPr>
          <p:nvPr/>
        </p:nvSpPr>
        <p:spPr>
          <a:xfrm>
            <a:off x="171114" y="127261"/>
            <a:ext cx="8784976" cy="648072"/>
          </a:xfrm>
          <a:prstGeom prst="rect">
            <a:avLst/>
          </a:prstGeom>
        </p:spPr>
        <p:txBody>
          <a:bodyPr vert="horz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三、全球經濟</a:t>
            </a: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潛存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風險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圓角矩形 14"/>
          <p:cNvSpPr/>
          <p:nvPr/>
        </p:nvSpPr>
        <p:spPr bwMode="auto">
          <a:xfrm>
            <a:off x="2158157" y="2708920"/>
            <a:ext cx="6781426" cy="1814661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9525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 anchor="ctr">
            <a:flatTx/>
          </a:bodyPr>
          <a:lstStyle/>
          <a:p>
            <a:pPr marL="180975" indent="-180975" algn="just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美國今年可望再度升息，並縮減 </a:t>
            </a:r>
            <a:r>
              <a:rPr kumimoji="0" lang="en-US" altLang="zh-TW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Fed </a:t>
            </a: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資產</a:t>
            </a:r>
            <a:r>
              <a:rPr kumimoji="0" lang="zh-TW" altLang="en-US" sz="2000" kern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負債</a:t>
            </a: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表*；歐、</a:t>
            </a: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日現仍維持寬鬆</a:t>
            </a: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貨幣政策，貨幣政策分歧將加劇全球金融巿場</a:t>
            </a: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波動</a:t>
            </a:r>
            <a:endParaRPr kumimoji="0" lang="en-US" altLang="zh-TW" sz="2000" kern="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algn="just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新興市場面臨</a:t>
            </a:r>
            <a:r>
              <a:rPr kumimoji="0" lang="zh-TW" altLang="en-US" sz="2000" kern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民間債務累積過快、家庭負債比偏高等問題，倘</a:t>
            </a: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</a:t>
            </a:r>
            <a:r>
              <a:rPr kumimoji="0" lang="en-US" altLang="zh-TW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Fed</a:t>
            </a: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持續升息，</a:t>
            </a: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恐升高金融</a:t>
            </a:r>
            <a:r>
              <a:rPr kumimoji="0" lang="zh-TW" altLang="en-US" sz="2000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債務風險</a:t>
            </a:r>
            <a:endParaRPr kumimoji="0" lang="zh-TW" altLang="en-US" sz="2000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Oval 2"/>
          <p:cNvSpPr/>
          <p:nvPr/>
        </p:nvSpPr>
        <p:spPr bwMode="auto">
          <a:xfrm>
            <a:off x="158150" y="2804901"/>
            <a:ext cx="1907143" cy="1277763"/>
          </a:xfrm>
          <a:prstGeom prst="ellipse">
            <a:avLst/>
          </a:prstGeom>
          <a:solidFill>
            <a:srgbClr val="CAD8D0"/>
          </a:solidFill>
          <a:ln w="22225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0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22" name="Rounded Rectangle 50"/>
          <p:cNvSpPr/>
          <p:nvPr/>
        </p:nvSpPr>
        <p:spPr bwMode="auto">
          <a:xfrm>
            <a:off x="231300" y="2841784"/>
            <a:ext cx="1824152" cy="1152739"/>
          </a:xfrm>
          <a:prstGeom prst="roundRect">
            <a:avLst/>
          </a:prstGeom>
          <a:noFill/>
          <a:ln w="381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algn="ctr" fontAlgn="auto" hangingPunct="0">
              <a:spcBef>
                <a:spcPts val="0"/>
              </a:spcBef>
              <a:spcAft>
                <a:spcPts val="200"/>
              </a:spcAft>
            </a:pPr>
            <a:r>
              <a:rPr kumimoji="0" lang="zh-TW" altLang="en-US" sz="2600" b="1" dirty="0" smtClean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金融巿場波動加劇</a:t>
            </a:r>
            <a:endParaRPr kumimoji="0" lang="zh-TW" altLang="en-US" sz="2600" b="1" dirty="0">
              <a:solidFill>
                <a:srgbClr val="A5002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文字方塊 4"/>
          <p:cNvSpPr txBox="1">
            <a:spLocks noChangeArrowheads="1"/>
          </p:cNvSpPr>
          <p:nvPr/>
        </p:nvSpPr>
        <p:spPr bwMode="auto">
          <a:xfrm>
            <a:off x="29553" y="6239308"/>
            <a:ext cx="8767520" cy="45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61950" indent="-361950">
              <a:lnSpc>
                <a:spcPts val="14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註：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Fed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於今年 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月份 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FOMC</a:t>
            </a:r>
            <a:r>
              <a:rPr kumimoji="0"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會議記錄，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透露將縮減</a:t>
            </a:r>
            <a:r>
              <a:rPr kumimoji="0"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其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高達 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4.5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兆</a:t>
            </a:r>
            <a:r>
              <a:rPr kumimoji="0"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美元的資產負債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表。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FED</a:t>
            </a:r>
            <a:r>
              <a:rPr kumimoji="0"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於金融危機後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，透過收購美國公債、</a:t>
            </a:r>
            <a:r>
              <a:rPr kumimoji="0"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房貸抵押證券</a:t>
            </a:r>
            <a:r>
              <a:rPr kumimoji="0" lang="en-US" altLang="zh-TW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(MBS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等資產進行量化寬鬆，使 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FED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資產逐漸累積至今 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4.5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兆美金規模</a:t>
            </a:r>
            <a:endParaRPr kumimoji="0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80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852936"/>
            <a:ext cx="9144000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marL="0" indent="0" algn="ctr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貳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、國內</a:t>
            </a:r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經濟</a:t>
            </a:r>
            <a:endParaRPr lang="en-US" altLang="zh-TW" sz="60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22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圖表 2"/>
          <p:cNvGraphicFramePr/>
          <p:nvPr>
            <p:extLst>
              <p:ext uri="{D42A27DB-BD31-4B8C-83A1-F6EECF244321}">
                <p14:modId xmlns:p14="http://schemas.microsoft.com/office/powerpoint/2010/main" val="1489290071"/>
              </p:ext>
            </p:extLst>
          </p:nvPr>
        </p:nvGraphicFramePr>
        <p:xfrm>
          <a:off x="-79612" y="3153342"/>
          <a:ext cx="4723620" cy="3160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圖表 8"/>
          <p:cNvGraphicFramePr/>
          <p:nvPr>
            <p:extLst>
              <p:ext uri="{D42A27DB-BD31-4B8C-83A1-F6EECF244321}">
                <p14:modId xmlns:p14="http://schemas.microsoft.com/office/powerpoint/2010/main" val="684520465"/>
              </p:ext>
            </p:extLst>
          </p:nvPr>
        </p:nvGraphicFramePr>
        <p:xfrm>
          <a:off x="4645109" y="3269066"/>
          <a:ext cx="4327740" cy="299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內容版面配置區 2"/>
          <p:cNvSpPr txBox="1">
            <a:spLocks/>
          </p:cNvSpPr>
          <p:nvPr/>
        </p:nvSpPr>
        <p:spPr bwMode="auto">
          <a:xfrm>
            <a:off x="240073" y="701930"/>
            <a:ext cx="8763831" cy="229124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algn="just" eaLnBrk="1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tx2">
                  <a:lumMod val="50000"/>
                </a:scheme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主計總處 </a:t>
            </a:r>
            <a:r>
              <a:rPr lang="en-US" altLang="zh-TW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月預估今年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成長率為 </a:t>
            </a:r>
            <a:r>
              <a:rPr lang="en-US" altLang="zh-TW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1.92%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，主因外需增溫，加上政府加強投資與落實預算執行，可望帶動內需成長動能</a:t>
            </a:r>
          </a:p>
          <a:p>
            <a:pPr marL="342900" lvl="1" indent="-342900" algn="just" eaLnBrk="1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tx2">
                  <a:lumMod val="50000"/>
                </a:scheme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主計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處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月上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修今（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）年第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季經濟成長率至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2.56%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，主因投資優於預期。第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季季調年增率（</a:t>
            </a:r>
            <a:r>
              <a:rPr lang="en-US" altLang="zh-TW" sz="2200" kern="1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saar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）為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2.93%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，高於上季（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1.82%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），經濟成長動能大致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穩定</a:t>
            </a:r>
            <a:endParaRPr lang="en-US" altLang="zh-TW" sz="22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AutoShape 6"/>
          <p:cNvSpPr>
            <a:spLocks noGrp="1" noChangeArrowheads="1"/>
          </p:cNvSpPr>
          <p:nvPr>
            <p:ph type="title"/>
          </p:nvPr>
        </p:nvSpPr>
        <p:spPr bwMode="auto">
          <a:xfrm>
            <a:off x="580213" y="116632"/>
            <a:ext cx="8083550" cy="774824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>
            <a:normAutofit/>
          </a:bodyPr>
          <a:lstStyle/>
          <a:p>
            <a:pPr marL="720725" indent="-720725" algn="ctr" eaLnBrk="0" hangingPunct="0">
              <a:lnSpc>
                <a:spcPts val="3000"/>
              </a:lnSpc>
            </a:pP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一、經濟</a:t>
            </a: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穩定成長</a:t>
            </a:r>
            <a:endParaRPr lang="zh-TW" alt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5043167" y="3336885"/>
            <a:ext cx="3025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4803801" y="6196045"/>
            <a:ext cx="43401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註：圖表中數字為</a:t>
            </a:r>
            <a:r>
              <a:rPr lang="en-US" altLang="zh-TW" sz="14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saar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</a:t>
            </a:r>
            <a:endParaRPr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來源：行政院主計總處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28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5059356" y="2924944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實質經濟成長率</a:t>
            </a:r>
            <a:endParaRPr lang="zh-TW" altLang="en-US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424444" y="3352275"/>
            <a:ext cx="3884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kumimoji="1" lang="zh-TW" alt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endParaRPr kumimoji="1" lang="zh-TW" altLang="en-US" sz="1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641604" y="2924944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GDP 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主要成長來源（</a:t>
            </a:r>
            <a:r>
              <a:rPr lang="en-US" altLang="zh-TW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YoY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1"/>
          <p:cNvSpPr txBox="1"/>
          <p:nvPr/>
        </p:nvSpPr>
        <p:spPr>
          <a:xfrm>
            <a:off x="5106348" y="5807579"/>
            <a:ext cx="4152740" cy="26981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2015</a:t>
            </a:r>
            <a:r>
              <a:rPr lang="zh-TW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</a:t>
            </a:r>
            <a:r>
              <a:rPr lang="en-US" altLang="zh-TW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              </a:t>
            </a:r>
            <a:r>
              <a:rPr lang="en-US" altLang="zh-TW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</a:t>
            </a:r>
            <a:r>
              <a:rPr lang="en-US" altLang="zh-TW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endParaRPr lang="zh-TW" altLang="en-US" sz="16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433460" y="6241090"/>
            <a:ext cx="38884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來源：行政院主計總處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24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Line 2"/>
          <p:cNvSpPr>
            <a:spLocks noChangeShapeType="1"/>
          </p:cNvSpPr>
          <p:nvPr/>
        </p:nvSpPr>
        <p:spPr bwMode="auto">
          <a:xfrm>
            <a:off x="2890838" y="2487614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TW" altLang="en-US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71636" y="2720861"/>
            <a:ext cx="4158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月對主要國家或地區出口年增率</a:t>
            </a:r>
            <a:endParaRPr lang="en-US" altLang="zh-TW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按美元計算） </a:t>
            </a:r>
            <a:endParaRPr lang="zh-TW" altLang="en-US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457602" y="6285160"/>
            <a:ext cx="8545896" cy="57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/>
          <a:p>
            <a:pPr marL="446088" indent="-446088" fontAlgn="auto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</a:t>
            </a:r>
            <a:r>
              <a:rPr kumimoji="0" lang="zh-TW" altLang="en-US" sz="14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kumimoji="0" lang="en-US" altLang="zh-TW" sz="14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en-US" sz="14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</a:t>
            </a:r>
            <a:r>
              <a:rPr kumimoji="0" lang="zh-TW" altLang="en-US" sz="14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國大陸含中國大陸及</a:t>
            </a:r>
            <a:r>
              <a:rPr kumimoji="0" lang="zh-TW" altLang="en-US" sz="14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香港；東協指新加坡、馬來西亞、菲律賓、泰國、印尼、越南、汶萊、寮國、緬甸及柬埔寨等</a:t>
            </a:r>
            <a:r>
              <a:rPr kumimoji="0" lang="en-US" altLang="zh-TW" sz="14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kumimoji="0" lang="zh-TW" altLang="en-US" sz="14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</a:t>
            </a:r>
            <a:endParaRPr kumimoji="0" lang="en-US" altLang="zh-TW" sz="1400" kern="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0" lang="zh-TW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</a:t>
            </a:r>
            <a:r>
              <a:rPr kumimoji="0" lang="zh-TW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財政部，</a:t>
            </a:r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kumimoji="0" lang="zh-TW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kumimoji="0" lang="zh-TW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內容版面配置區 2"/>
          <p:cNvSpPr txBox="1">
            <a:spLocks/>
          </p:cNvSpPr>
          <p:nvPr/>
        </p:nvSpPr>
        <p:spPr bwMode="auto">
          <a:xfrm>
            <a:off x="92588" y="936104"/>
            <a:ext cx="8923373" cy="1551510"/>
          </a:xfrm>
          <a:prstGeom prst="roundRect">
            <a:avLst>
              <a:gd name="adj" fmla="val 9345"/>
            </a:avLst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4500" lvl="2" indent="-342900" algn="just" eaLnBrk="1">
              <a:lnSpc>
                <a:spcPts val="3000"/>
              </a:lnSpc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月出口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總額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243.2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億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，較上年同月增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9.4%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連續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月正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；若按新臺幣計算，出口年增率僅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2.7%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，主因新臺幣對美元升值</a:t>
            </a:r>
            <a:endParaRPr lang="en-US" altLang="zh-TW" sz="22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4500" lvl="2" indent="-342900" algn="just" eaLnBrk="1">
              <a:lnSpc>
                <a:spcPts val="3000"/>
              </a:lnSpc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對美國、中國大陸等主要市場及貨品出口均呈正成長</a:t>
            </a:r>
            <a:endParaRPr lang="en-US" altLang="zh-TW" sz="2200" b="1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2" name="圖表 11"/>
          <p:cNvGraphicFramePr/>
          <p:nvPr>
            <p:extLst>
              <p:ext uri="{D42A27DB-BD31-4B8C-83A1-F6EECF244321}">
                <p14:modId xmlns:p14="http://schemas.microsoft.com/office/powerpoint/2010/main" val="1538566180"/>
              </p:ext>
            </p:extLst>
          </p:nvPr>
        </p:nvGraphicFramePr>
        <p:xfrm>
          <a:off x="4427983" y="3404384"/>
          <a:ext cx="4525241" cy="2832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-35049" y="0"/>
            <a:ext cx="9144000" cy="936104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lvl="0" indent="-720725" algn="ctr"/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</a:t>
            </a: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商品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出口動能持續回升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5128022" y="2720861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月主要貨品出口年增率</a:t>
            </a:r>
            <a:endParaRPr lang="en-US" altLang="zh-TW" b="1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（按美元計算</a:t>
            </a:r>
            <a:r>
              <a:rPr lang="zh-TW" altLang="en-US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 </a:t>
            </a:r>
            <a:endParaRPr lang="zh-TW" altLang="en-US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0" name="圖表 19"/>
          <p:cNvGraphicFramePr/>
          <p:nvPr>
            <p:extLst>
              <p:ext uri="{D42A27DB-BD31-4B8C-83A1-F6EECF244321}">
                <p14:modId xmlns:p14="http://schemas.microsoft.com/office/powerpoint/2010/main" val="450136589"/>
              </p:ext>
            </p:extLst>
          </p:nvPr>
        </p:nvGraphicFramePr>
        <p:xfrm>
          <a:off x="188414" y="3245242"/>
          <a:ext cx="4031777" cy="29090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文字方塊 17"/>
          <p:cNvSpPr txBox="1"/>
          <p:nvPr/>
        </p:nvSpPr>
        <p:spPr>
          <a:xfrm>
            <a:off x="232101" y="3245242"/>
            <a:ext cx="5040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 lvl="2" algn="just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defRPr/>
            </a:pPr>
            <a:r>
              <a:rPr lang="en-US" altLang="zh-TW" sz="1200" kern="10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lang="zh-TW" altLang="en-US" sz="1200" kern="100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771223" y="5374706"/>
            <a:ext cx="2152806" cy="738664"/>
            <a:chOff x="1079612" y="5661248"/>
            <a:chExt cx="2037956" cy="738664"/>
          </a:xfrm>
        </p:grpSpPr>
        <p:sp>
          <p:nvSpPr>
            <p:cNvPr id="4" name="文字方塊 3"/>
            <p:cNvSpPr txBox="1"/>
            <p:nvPr/>
          </p:nvSpPr>
          <p:spPr>
            <a:xfrm>
              <a:off x="1079612" y="5661248"/>
              <a:ext cx="3240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總出口</a:t>
              </a:r>
              <a:endPara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2793532" y="5756518"/>
              <a:ext cx="3240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歐洲</a:t>
              </a:r>
              <a:endPara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1700753" y="5745885"/>
              <a:ext cx="3240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美國</a:t>
              </a:r>
              <a:endPara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2227957" y="5735254"/>
              <a:ext cx="3240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日本</a:t>
              </a:r>
            </a:p>
          </p:txBody>
        </p:sp>
      </p:grpSp>
      <p:cxnSp>
        <p:nvCxnSpPr>
          <p:cNvPr id="5" name="直線接點 4"/>
          <p:cNvCxnSpPr/>
          <p:nvPr/>
        </p:nvCxnSpPr>
        <p:spPr>
          <a:xfrm>
            <a:off x="4879082" y="5301208"/>
            <a:ext cx="38884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字方塊 20"/>
          <p:cNvSpPr txBox="1"/>
          <p:nvPr/>
        </p:nvSpPr>
        <p:spPr>
          <a:xfrm>
            <a:off x="3172979" y="5374246"/>
            <a:ext cx="504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中國大陸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3751833" y="5448673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東協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71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Line 2"/>
          <p:cNvSpPr>
            <a:spLocks noChangeShapeType="1"/>
          </p:cNvSpPr>
          <p:nvPr/>
        </p:nvSpPr>
        <p:spPr bwMode="auto">
          <a:xfrm>
            <a:off x="2890838" y="91803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TW" altLang="en-US"/>
          </a:p>
        </p:txBody>
      </p:sp>
      <p:sp>
        <p:nvSpPr>
          <p:cNvPr id="20" name="AutoShape 6"/>
          <p:cNvSpPr>
            <a:spLocks noChangeArrowheads="1"/>
          </p:cNvSpPr>
          <p:nvPr/>
        </p:nvSpPr>
        <p:spPr bwMode="auto">
          <a:xfrm>
            <a:off x="-61998" y="59814"/>
            <a:ext cx="9205998" cy="691245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indent="-720725" algn="ctr">
              <a:defRPr/>
            </a:pPr>
            <a:r>
              <a:rPr lang="zh-TW" altLang="en-US" sz="3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zh-TW" altLang="en-US" sz="3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、零售業</a:t>
            </a:r>
            <a:r>
              <a:rPr lang="zh-TW" altLang="en-US" sz="3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/>
                <a:ea typeface="新細明體"/>
                <a:cs typeface="Times New Roman" panose="02020603050405020304" pitchFamily="18" charset="0"/>
              </a:rPr>
              <a:t>、</a:t>
            </a:r>
            <a:r>
              <a:rPr lang="zh-TW" altLang="en-US" sz="3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餐飲業營業額成長</a:t>
            </a:r>
            <a:endParaRPr lang="zh-TW" altLang="en-US" sz="3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019400"/>
              </p:ext>
            </p:extLst>
          </p:nvPr>
        </p:nvGraphicFramePr>
        <p:xfrm>
          <a:off x="383385" y="3848984"/>
          <a:ext cx="8274908" cy="1861376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584176"/>
                <a:gridCol w="1901899"/>
                <a:gridCol w="1296893"/>
                <a:gridCol w="1219031"/>
                <a:gridCol w="1219031"/>
                <a:gridCol w="1053878"/>
              </a:tblGrid>
              <a:tr h="156080">
                <a:tc rowSpan="2">
                  <a:txBody>
                    <a:bodyPr/>
                    <a:lstStyle/>
                    <a:p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零售業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zh-TW" altLang="en-US" sz="10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餐飲業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770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600"/>
                        </a:lnSpc>
                      </a:pPr>
                      <a:r>
                        <a:rPr kumimoji="0" lang="zh-TW" alt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綜合商品零售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600"/>
                        </a:lnSpc>
                      </a:pPr>
                      <a:r>
                        <a:rPr kumimoji="0" lang="zh-TW" alt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汽機車業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600"/>
                        </a:lnSpc>
                      </a:pPr>
                      <a:r>
                        <a:rPr kumimoji="0" lang="zh-TW" alt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燃料零售業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9888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2017</a:t>
                      </a:r>
                      <a:r>
                        <a:rPr kumimoji="0" lang="zh-TW" alt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1-3</a:t>
                      </a:r>
                      <a:r>
                        <a:rPr kumimoji="0" lang="zh-TW" alt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-0.6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-0.8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6.4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23.7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3.2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9888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TW" altLang="en-US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3.4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19.1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TW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3.9</a:t>
                      </a:r>
                      <a:endParaRPr kumimoji="0" lang="zh-TW" altLang="en-US" sz="1800" b="0" i="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" name="文字方塊 9"/>
          <p:cNvSpPr txBox="1">
            <a:spLocks noChangeArrowheads="1"/>
          </p:cNvSpPr>
          <p:nvPr/>
        </p:nvSpPr>
        <p:spPr bwMode="auto">
          <a:xfrm>
            <a:off x="2615678" y="3113434"/>
            <a:ext cx="37264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零售及餐飲業營業額年增率</a:t>
            </a:r>
            <a:endParaRPr kumimoji="0" lang="zh-TW" altLang="en-US" sz="18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文字方塊 9"/>
          <p:cNvSpPr txBox="1">
            <a:spLocks noChangeArrowheads="1"/>
          </p:cNvSpPr>
          <p:nvPr/>
        </p:nvSpPr>
        <p:spPr bwMode="auto">
          <a:xfrm>
            <a:off x="7596336" y="3510300"/>
            <a:ext cx="10020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kumimoji="0" lang="zh-TW" altLang="en-US" sz="1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8" name="Text Box 2"/>
          <p:cNvSpPr txBox="1">
            <a:spLocks noChangeArrowheads="1"/>
          </p:cNvSpPr>
          <p:nvPr/>
        </p:nvSpPr>
        <p:spPr bwMode="auto">
          <a:xfrm>
            <a:off x="435479" y="5949280"/>
            <a:ext cx="8162955" cy="503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/>
          <a:p>
            <a:pPr marL="361950" indent="-361950" eaLnBrk="0" hangingPunct="0">
              <a:spcBef>
                <a:spcPts val="0"/>
              </a:spcBef>
              <a:defRPr/>
            </a:pP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註：綜合商品零售業包括百貨公司、超級市場、便利商店、量販店等</a:t>
            </a:r>
            <a:endParaRPr lang="en-US" altLang="zh-TW" sz="14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0" hangingPunct="0">
              <a:spcBef>
                <a:spcPts val="0"/>
              </a:spcBef>
              <a:defRPr/>
            </a:pP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經濟部，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9" name="內容版面配置區 2"/>
          <p:cNvSpPr txBox="1">
            <a:spLocks/>
          </p:cNvSpPr>
          <p:nvPr/>
        </p:nvSpPr>
        <p:spPr bwMode="auto">
          <a:xfrm>
            <a:off x="-62000" y="733414"/>
            <a:ext cx="9081826" cy="22833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5937" lvl="2" indent="-342900" algn="just" eaLnBrk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en-US" altLang="zh-TW" sz="2200" b="1" kern="100" spc="-2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200" b="1" kern="100" spc="-2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2200" b="1" kern="100" spc="-2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月零售業營業額較上年同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增加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1.7%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，其中綜合商品零售業增加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3.4%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，主因超市</a:t>
            </a:r>
            <a:r>
              <a:rPr lang="zh-TW" altLang="en-US" sz="2200" kern="100" dirty="0" smtClean="0">
                <a:solidFill>
                  <a:schemeClr val="tx1"/>
                </a:solidFill>
                <a:latin typeface="新細明體"/>
                <a:ea typeface="新細明體"/>
                <a:cs typeface="Times New Roman" panose="02020603050405020304" pitchFamily="18" charset="0"/>
              </a:rPr>
              <a:t>、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量販店等擴增品項與據點，加上清明節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應景商品提前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推出所致</a:t>
            </a:r>
            <a:r>
              <a:rPr lang="zh-TW" altLang="en-US" sz="2200" kern="100" dirty="0" smtClean="0">
                <a:solidFill>
                  <a:schemeClr val="tx1"/>
                </a:solidFill>
                <a:latin typeface="新細明體"/>
                <a:ea typeface="新細明體"/>
                <a:cs typeface="Times New Roman" panose="02020603050405020304" pitchFamily="18" charset="0"/>
              </a:rPr>
              <a:t>；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另燃料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業營收因油價上漲亦明顯成長</a:t>
            </a:r>
            <a:endParaRPr lang="en-US" altLang="zh-TW" sz="22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15937" lvl="2" indent="-342900" algn="just" eaLnBrk="1">
              <a:lnSpc>
                <a:spcPts val="29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en-US" altLang="zh-TW" sz="2200" b="1" kern="100" spc="-2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200" b="1" kern="100" spc="-2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2200" b="1" kern="100" spc="-2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月餐飲業年增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3.9%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主因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業者積極展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店，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加上新品促銷帶動營收增加</a:t>
            </a:r>
            <a:endParaRPr lang="en-US" altLang="zh-TW" sz="22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26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圖表 20"/>
          <p:cNvGraphicFramePr/>
          <p:nvPr>
            <p:extLst>
              <p:ext uri="{D42A27DB-BD31-4B8C-83A1-F6EECF244321}">
                <p14:modId xmlns:p14="http://schemas.microsoft.com/office/powerpoint/2010/main" val="371627637"/>
              </p:ext>
            </p:extLst>
          </p:nvPr>
        </p:nvGraphicFramePr>
        <p:xfrm>
          <a:off x="4860032" y="3379064"/>
          <a:ext cx="3948496" cy="2605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內容版面配置區 2"/>
          <p:cNvSpPr txBox="1">
            <a:spLocks/>
          </p:cNvSpPr>
          <p:nvPr/>
        </p:nvSpPr>
        <p:spPr bwMode="auto">
          <a:xfrm>
            <a:off x="98981" y="802338"/>
            <a:ext cx="8931104" cy="2122606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77825" lvl="1" indent="-393700" algn="just" eaLnBrk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  <a:defRPr/>
            </a:pP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月失業率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3.78</a:t>
            </a:r>
            <a:r>
              <a:rPr lang="en-US" altLang="zh-TW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，較上月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下降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0.07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百分點，較上年同月亦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降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0.11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百分點；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經調整季節變動因素後之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失業率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3.84</a:t>
            </a:r>
            <a:r>
              <a:rPr lang="en-US" altLang="zh-TW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上月微升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0.01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個百分點</a:t>
            </a:r>
            <a:endParaRPr lang="en-US" altLang="zh-TW" sz="22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77825" lvl="1" indent="-393700" algn="just" eaLnBrk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itchFamily="2" charset="2"/>
              <a:buChar char="l"/>
              <a:defRPr/>
            </a:pP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人力求供倍數為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2.02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倍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，較上月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增加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0.19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倍，為自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月以來，首度超過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倍</a:t>
            </a:r>
            <a:endParaRPr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-37853" y="-21391"/>
            <a:ext cx="9129712" cy="864096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indent="-720725" algn="ctr">
              <a:defRPr/>
            </a:pPr>
            <a:r>
              <a:rPr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、勞動市場穩定</a:t>
            </a:r>
            <a:endParaRPr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479847" y="6122337"/>
            <a:ext cx="3819897" cy="239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/>
          <a:p>
            <a:pPr>
              <a:lnSpc>
                <a:spcPts val="1300"/>
              </a:lnSpc>
              <a:defRPr/>
            </a:pP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資料來源：行政院主計總處</a:t>
            </a:r>
            <a:endParaRPr lang="zh-TW" altLang="en-US" sz="1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文字方塊 2"/>
          <p:cNvSpPr txBox="1">
            <a:spLocks noChangeArrowheads="1"/>
          </p:cNvSpPr>
          <p:nvPr/>
        </p:nvSpPr>
        <p:spPr bwMode="auto">
          <a:xfrm>
            <a:off x="166242" y="3310814"/>
            <a:ext cx="802044" cy="294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" name="圖表 1"/>
          <p:cNvGraphicFramePr/>
          <p:nvPr>
            <p:extLst>
              <p:ext uri="{D42A27DB-BD31-4B8C-83A1-F6EECF244321}">
                <p14:modId xmlns:p14="http://schemas.microsoft.com/office/powerpoint/2010/main" val="1539413924"/>
              </p:ext>
            </p:extLst>
          </p:nvPr>
        </p:nvGraphicFramePr>
        <p:xfrm>
          <a:off x="273751" y="3294639"/>
          <a:ext cx="4288445" cy="27222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文字方塊 24"/>
          <p:cNvSpPr txBox="1"/>
          <p:nvPr/>
        </p:nvSpPr>
        <p:spPr>
          <a:xfrm>
            <a:off x="1979712" y="3174425"/>
            <a:ext cx="1000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失業率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文字方塊 1"/>
          <p:cNvSpPr txBox="1"/>
          <p:nvPr/>
        </p:nvSpPr>
        <p:spPr>
          <a:xfrm>
            <a:off x="4275031" y="5373216"/>
            <a:ext cx="368977" cy="252028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1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</a:p>
        </p:txBody>
      </p:sp>
      <p:sp>
        <p:nvSpPr>
          <p:cNvPr id="29" name="文字方塊 28"/>
          <p:cNvSpPr txBox="1"/>
          <p:nvPr/>
        </p:nvSpPr>
        <p:spPr bwMode="auto">
          <a:xfrm>
            <a:off x="5181185" y="5625244"/>
            <a:ext cx="39993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年</a:t>
            </a:r>
            <a:endParaRPr kumimoji="0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987105" y="3093874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人力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求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供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倍數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新登記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/>
          </a:p>
        </p:txBody>
      </p:sp>
      <p:sp>
        <p:nvSpPr>
          <p:cNvPr id="26" name="文字方塊 2"/>
          <p:cNvSpPr txBox="1">
            <a:spLocks noChangeArrowheads="1"/>
          </p:cNvSpPr>
          <p:nvPr/>
        </p:nvSpPr>
        <p:spPr bwMode="auto">
          <a:xfrm>
            <a:off x="5004048" y="3278540"/>
            <a:ext cx="567263" cy="286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倍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5126177" y="6064333"/>
            <a:ext cx="3819897" cy="57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/>
          <a:p>
            <a:pPr marL="361950" indent="-361950">
              <a:lnSpc>
                <a:spcPts val="1300"/>
              </a:lnSpc>
              <a:defRPr/>
            </a:pP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：人力求</a:t>
            </a: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供倍數 </a:t>
            </a:r>
            <a:r>
              <a:rPr lang="en-US" altLang="zh-TW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 </a:t>
            </a: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求才人數 </a:t>
            </a:r>
            <a:r>
              <a:rPr lang="en-US" altLang="zh-TW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 </a:t>
            </a: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求職人數，表示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　均</a:t>
            </a: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每一位求職者有多少個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工作機會</a:t>
            </a:r>
            <a:endParaRPr lang="en-US" altLang="zh-TW" sz="14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1300"/>
              </a:lnSpc>
              <a:defRPr/>
            </a:pP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資料來源：勞動部</a:t>
            </a:r>
            <a:endParaRPr lang="zh-TW" altLang="en-US" sz="1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" name="文字方塊 30"/>
          <p:cNvSpPr txBox="1"/>
          <p:nvPr/>
        </p:nvSpPr>
        <p:spPr bwMode="auto">
          <a:xfrm>
            <a:off x="658810" y="5625244"/>
            <a:ext cx="39993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年</a:t>
            </a:r>
            <a:endParaRPr kumimoji="0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2" name="文字方塊 1"/>
          <p:cNvSpPr txBox="1"/>
          <p:nvPr/>
        </p:nvSpPr>
        <p:spPr>
          <a:xfrm>
            <a:off x="8595511" y="5376990"/>
            <a:ext cx="368977" cy="252028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1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</a:p>
        </p:txBody>
      </p:sp>
    </p:spTree>
    <p:extLst>
      <p:ext uri="{BB962C8B-B14F-4D97-AF65-F5344CB8AC3E}">
        <p14:creationId xmlns:p14="http://schemas.microsoft.com/office/powerpoint/2010/main" val="317636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-21635" y="0"/>
            <a:ext cx="9129712" cy="864096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indent="-720725" algn="ctr"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、實質經常性薪資增加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5" name="內容版面配置區 2"/>
          <p:cNvSpPr txBox="1">
            <a:spLocks/>
          </p:cNvSpPr>
          <p:nvPr/>
        </p:nvSpPr>
        <p:spPr bwMode="auto">
          <a:xfrm>
            <a:off x="181928" y="807208"/>
            <a:ext cx="8722586" cy="161368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5937" lvl="2" indent="-342900" algn="just" eaLnBrk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1-2 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名目經常性薪資（含本薪與按月給付之固定津貼及獎金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）較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上年同期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增加 </a:t>
            </a:r>
            <a:r>
              <a:rPr lang="en-US" altLang="zh-TW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1.62%</a:t>
            </a:r>
            <a:endParaRPr lang="en-US" altLang="zh-TW" sz="22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15937" lvl="2" indent="-342900" algn="just" eaLnBrk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扣除消費者</a:t>
            </a:r>
            <a:r>
              <a:rPr lang="zh-TW" altLang="en-US" sz="22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物價指數上漲</a:t>
            </a:r>
            <a:r>
              <a:rPr lang="zh-TW" altLang="en-US" sz="22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率，同期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實質</a:t>
            </a:r>
            <a:r>
              <a:rPr lang="zh-TW" altLang="en-US" sz="2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經常性</a:t>
            </a: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薪資年增 </a:t>
            </a:r>
            <a:r>
              <a:rPr lang="en-US" altLang="zh-TW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0.54%</a:t>
            </a:r>
            <a:endParaRPr lang="en-US" altLang="zh-TW" sz="2200" b="1" kern="100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8" name="圖表 17"/>
          <p:cNvGraphicFramePr/>
          <p:nvPr>
            <p:extLst>
              <p:ext uri="{D42A27DB-BD31-4B8C-83A1-F6EECF244321}">
                <p14:modId xmlns:p14="http://schemas.microsoft.com/office/powerpoint/2010/main" val="2449691499"/>
              </p:ext>
            </p:extLst>
          </p:nvPr>
        </p:nvGraphicFramePr>
        <p:xfrm>
          <a:off x="1115616" y="2977637"/>
          <a:ext cx="7788899" cy="3086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文字方塊 1"/>
          <p:cNvSpPr txBox="1"/>
          <p:nvPr/>
        </p:nvSpPr>
        <p:spPr>
          <a:xfrm>
            <a:off x="2699792" y="2590667"/>
            <a:ext cx="4141539" cy="39514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歷年 </a:t>
            </a:r>
            <a:r>
              <a:rPr lang="en-US" altLang="zh-TW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1-2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月實質經常性薪資</a:t>
            </a:r>
            <a:endParaRPr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1331067" y="5392411"/>
            <a:ext cx="120947" cy="165891"/>
            <a:chOff x="1464690" y="5515891"/>
            <a:chExt cx="120947" cy="165891"/>
          </a:xfrm>
        </p:grpSpPr>
        <p:cxnSp>
          <p:nvCxnSpPr>
            <p:cNvPr id="37" name="直線接點 36"/>
            <p:cNvCxnSpPr/>
            <p:nvPr/>
          </p:nvCxnSpPr>
          <p:spPr>
            <a:xfrm>
              <a:off x="1464690" y="5613194"/>
              <a:ext cx="119297" cy="68588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接點 40"/>
            <p:cNvCxnSpPr/>
            <p:nvPr/>
          </p:nvCxnSpPr>
          <p:spPr>
            <a:xfrm>
              <a:off x="1466340" y="5515891"/>
              <a:ext cx="119297" cy="68589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群組 2"/>
          <p:cNvGrpSpPr/>
          <p:nvPr/>
        </p:nvGrpSpPr>
        <p:grpSpPr>
          <a:xfrm>
            <a:off x="611560" y="2977637"/>
            <a:ext cx="835855" cy="2967309"/>
            <a:chOff x="4364075" y="3071025"/>
            <a:chExt cx="835855" cy="2967309"/>
          </a:xfrm>
        </p:grpSpPr>
        <p:grpSp>
          <p:nvGrpSpPr>
            <p:cNvPr id="29" name="群組 28"/>
            <p:cNvGrpSpPr/>
            <p:nvPr/>
          </p:nvGrpSpPr>
          <p:grpSpPr>
            <a:xfrm>
              <a:off x="4364075" y="3071025"/>
              <a:ext cx="835855" cy="2967309"/>
              <a:chOff x="-53194" y="3989574"/>
              <a:chExt cx="1023615" cy="2024793"/>
            </a:xfrm>
          </p:grpSpPr>
          <p:sp>
            <p:nvSpPr>
              <p:cNvPr id="30" name="文字方塊 29"/>
              <p:cNvSpPr txBox="1"/>
              <p:nvPr/>
            </p:nvSpPr>
            <p:spPr>
              <a:xfrm>
                <a:off x="-53194" y="3989574"/>
                <a:ext cx="840945" cy="210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400" dirty="0"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rPr>
                  <a:t>4</a:t>
                </a:r>
                <a:r>
                  <a:rPr lang="en-US" altLang="zh-TW" sz="1400" dirty="0" smtClean="0"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rPr>
                  <a:t>0,000</a:t>
                </a:r>
                <a:endParaRPr lang="zh-TW" altLang="en-US" sz="1400" dirty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" name="文字方塊 30"/>
              <p:cNvSpPr txBox="1"/>
              <p:nvPr/>
            </p:nvSpPr>
            <p:spPr>
              <a:xfrm>
                <a:off x="-13009" y="4347326"/>
                <a:ext cx="840946" cy="210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400" dirty="0" smtClean="0"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rPr>
                  <a:t>38,000</a:t>
                </a:r>
                <a:endParaRPr lang="zh-TW" altLang="en-US" sz="1400" dirty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" name="文字方塊 31"/>
              <p:cNvSpPr txBox="1"/>
              <p:nvPr/>
            </p:nvSpPr>
            <p:spPr>
              <a:xfrm>
                <a:off x="18943" y="5121974"/>
                <a:ext cx="840946" cy="210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400" dirty="0" smtClean="0"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rPr>
                  <a:t>34,000</a:t>
                </a:r>
                <a:endParaRPr lang="zh-TW" altLang="en-US" sz="1400" dirty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" name="文字方塊 34"/>
              <p:cNvSpPr txBox="1"/>
              <p:nvPr/>
            </p:nvSpPr>
            <p:spPr>
              <a:xfrm>
                <a:off x="129475" y="5804350"/>
                <a:ext cx="840946" cy="210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1400" dirty="0" smtClean="0"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rPr>
                  <a:t>0</a:t>
                </a:r>
                <a:endParaRPr lang="zh-TW" altLang="en-US" sz="1400" dirty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" name="文字方塊 19"/>
              <p:cNvSpPr txBox="1"/>
              <p:nvPr/>
            </p:nvSpPr>
            <p:spPr>
              <a:xfrm>
                <a:off x="25971" y="5421576"/>
                <a:ext cx="840946" cy="210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400" dirty="0" smtClean="0"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rPr>
                  <a:t>32,000</a:t>
                </a:r>
                <a:endParaRPr lang="zh-TW" altLang="en-US" sz="1400" dirty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4" name="文字方塊 23"/>
            <p:cNvSpPr txBox="1"/>
            <p:nvPr/>
          </p:nvSpPr>
          <p:spPr>
            <a:xfrm>
              <a:off x="4396889" y="4122831"/>
              <a:ext cx="7067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ea typeface="Arial Unicode MS" panose="020B0604020202020204" pitchFamily="34" charset="-120"/>
                  <a:cs typeface="Times New Roman" panose="02020603050405020304" pitchFamily="18" charset="0"/>
                </a:rPr>
                <a:t>36,000</a:t>
              </a:r>
              <a:endParaRPr lang="zh-TW" altLang="en-US" sz="1400" dirty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402761" y="6118448"/>
            <a:ext cx="8280919" cy="739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361950">
              <a:lnSpc>
                <a:spcPts val="1300"/>
              </a:lnSpc>
              <a:defRPr/>
            </a:pPr>
            <a:r>
              <a:rPr kumimoji="1" lang="zh-TW" altLang="en-US" sz="1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註</a:t>
            </a:r>
            <a:r>
              <a:rPr kumimoji="1" lang="zh-TW" altLang="en-US" sz="1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1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經常</a:t>
            </a:r>
            <a:r>
              <a:rPr lang="zh-TW" altLang="en-US" sz="1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性薪資指每月給付受僱員工之工作報酬，包括本薪與按月給付之固定津貼及獎金，扣除同期間消費者物價指數上漲後之經常性薪資即實質經常性薪資。非經常性薪資包含：加班費、年終獎金、員工紅利、非按月發放之績效獎金與全勤獎金</a:t>
            </a:r>
            <a:r>
              <a:rPr lang="zh-TW" altLang="en-US" sz="1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endParaRPr kumimoji="1" lang="en-US" altLang="zh-TW" sz="140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1300"/>
              </a:lnSpc>
              <a:defRPr/>
            </a:pPr>
            <a:r>
              <a:rPr kumimoji="1" lang="zh-TW" altLang="en-US" sz="1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1" lang="zh-TW" altLang="en-US" sz="1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來源：行政院主計總處</a:t>
            </a:r>
          </a:p>
        </p:txBody>
      </p:sp>
      <p:sp>
        <p:nvSpPr>
          <p:cNvPr id="17" name="文字方塊 9"/>
          <p:cNvSpPr txBox="1"/>
          <p:nvPr/>
        </p:nvSpPr>
        <p:spPr>
          <a:xfrm>
            <a:off x="1104069" y="2749478"/>
            <a:ext cx="4473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endParaRPr lang="zh-TW" altLang="en-US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9773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字方塊 35"/>
          <p:cNvSpPr txBox="1"/>
          <p:nvPr/>
        </p:nvSpPr>
        <p:spPr>
          <a:xfrm>
            <a:off x="4921593" y="6210778"/>
            <a:ext cx="41085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2015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                           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                             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2017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endParaRPr kumimoji="0" lang="zh-TW" altLang="en-US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28575" y="0"/>
            <a:ext cx="9144000" cy="784225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indent="-720725" algn="ctr"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六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、物價漲幅仍屬平穩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836" name="文字方塊 14"/>
          <p:cNvSpPr txBox="1">
            <a:spLocks noChangeArrowheads="1"/>
          </p:cNvSpPr>
          <p:nvPr/>
        </p:nvSpPr>
        <p:spPr bwMode="auto">
          <a:xfrm>
            <a:off x="582244" y="3205541"/>
            <a:ext cx="41380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TW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2017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年 </a:t>
            </a:r>
            <a:r>
              <a:rPr lang="en-US" altLang="zh-TW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月 </a:t>
            </a:r>
            <a:r>
              <a:rPr lang="en-US" altLang="zh-TW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CPI </a:t>
            </a:r>
            <a:r>
              <a:rPr lang="zh-TW" altLang="en-US" sz="1800" b="1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各類指數年增率</a:t>
            </a:r>
          </a:p>
        </p:txBody>
      </p:sp>
      <p:sp>
        <p:nvSpPr>
          <p:cNvPr id="33838" name="文字方塊 23"/>
          <p:cNvSpPr txBox="1">
            <a:spLocks noChangeArrowheads="1"/>
          </p:cNvSpPr>
          <p:nvPr/>
        </p:nvSpPr>
        <p:spPr bwMode="auto">
          <a:xfrm>
            <a:off x="5363540" y="3232287"/>
            <a:ext cx="34327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TW" altLang="en-US" sz="1800" b="1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蔬菜、水果及</a:t>
            </a:r>
            <a:r>
              <a:rPr lang="zh-TW" altLang="en-US" sz="1800" b="1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油料費物價指數</a:t>
            </a: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21784" y="6492812"/>
            <a:ext cx="8345487" cy="2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36000" bIns="3600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defRPr/>
            </a:pPr>
            <a:r>
              <a:rPr lang="zh-TW" altLang="en-US" sz="1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資料來源：行政院主計總</a:t>
            </a:r>
            <a:r>
              <a:rPr lang="zh-TW" altLang="en-US" sz="1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處，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849" name="文字方塊 12"/>
          <p:cNvSpPr txBox="1">
            <a:spLocks noChangeArrowheads="1"/>
          </p:cNvSpPr>
          <p:nvPr/>
        </p:nvSpPr>
        <p:spPr bwMode="auto">
          <a:xfrm>
            <a:off x="928021" y="3560138"/>
            <a:ext cx="34464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TW" altLang="en-US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總指數</a:t>
            </a:r>
            <a:r>
              <a:rPr lang="en-US" altLang="zh-TW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+</a:t>
            </a:r>
            <a:r>
              <a:rPr lang="zh-TW" altLang="en-US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0.12%</a:t>
            </a:r>
            <a:endParaRPr lang="zh-TW" altLang="en-US" sz="1600" b="1" dirty="0">
              <a:solidFill>
                <a:srgbClr val="00206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9" name="內容版面配置區 2"/>
          <p:cNvSpPr txBox="1">
            <a:spLocks/>
          </p:cNvSpPr>
          <p:nvPr/>
        </p:nvSpPr>
        <p:spPr>
          <a:xfrm>
            <a:off x="179513" y="787274"/>
            <a:ext cx="8640612" cy="2385101"/>
          </a:xfrm>
          <a:prstGeom prst="roundRect">
            <a:avLst>
              <a:gd name="adj" fmla="val 6487"/>
            </a:avLst>
          </a:prstGeom>
          <a:ln>
            <a:noFill/>
          </a:ln>
        </p:spPr>
        <p:txBody>
          <a:bodyPr tIns="0" bIns="0"/>
          <a:lstStyle/>
          <a:p>
            <a:pPr marL="444500" lvl="2" indent="-342900" algn="just">
              <a:lnSpc>
                <a:spcPts val="28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  <a:tabLst>
                <a:tab pos="355600" algn="l"/>
              </a:tabLst>
              <a:defRPr/>
            </a:pP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 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消費者物價指數（</a:t>
            </a:r>
            <a:r>
              <a:rPr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</a:t>
            </a:r>
            <a:r>
              <a:rPr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）較上年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同月上漲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0.12%</a:t>
            </a:r>
            <a:r>
              <a:rPr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核心 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 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則上漲 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1.01%</a:t>
            </a:r>
          </a:p>
          <a:p>
            <a:pPr marL="441325" lvl="2" indent="-273050" algn="just">
              <a:lnSpc>
                <a:spcPts val="2800"/>
              </a:lnSpc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tabLst>
                <a:tab pos="355600" algn="l"/>
              </a:tabLst>
              <a:defRPr/>
            </a:pPr>
            <a:r>
              <a:rPr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交通及通訊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類漲幅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2.30%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最大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，主因客運</a:t>
            </a:r>
            <a:r>
              <a:rPr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汽車票及油料費分別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漲 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15.88% 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 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12.24%</a:t>
            </a:r>
            <a:endParaRPr lang="zh-TW" altLang="en-US" sz="21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1325" lvl="2" indent="-273050" algn="just">
              <a:lnSpc>
                <a:spcPts val="2800"/>
              </a:lnSpc>
              <a:spcBef>
                <a:spcPts val="0"/>
              </a:spcBef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tabLst>
                <a:tab pos="355600" algn="l"/>
              </a:tabLst>
              <a:defRPr/>
            </a:pPr>
            <a:r>
              <a:rPr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食物類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跌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2.38%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</a:t>
            </a:r>
            <a:r>
              <a:rPr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因蔬菜及蛋類分別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跌 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34.54%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 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8.20%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，另水果上漲 </a:t>
            </a:r>
            <a:r>
              <a:rPr lang="en-US" altLang="zh-TW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0.14%</a:t>
            </a:r>
            <a:r>
              <a:rPr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，漲幅較前幾月已大幅縮小</a:t>
            </a:r>
            <a:endParaRPr lang="en-US" altLang="zh-TW" sz="2100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2" name="圖表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4300254"/>
              </p:ext>
            </p:extLst>
          </p:nvPr>
        </p:nvGraphicFramePr>
        <p:xfrm>
          <a:off x="127869" y="3882401"/>
          <a:ext cx="4354936" cy="2520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圖表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9174968"/>
              </p:ext>
            </p:extLst>
          </p:nvPr>
        </p:nvGraphicFramePr>
        <p:xfrm>
          <a:off x="4556192" y="3600849"/>
          <a:ext cx="4330249" cy="2879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7" name="矩形 24"/>
          <p:cNvSpPr>
            <a:spLocks noChangeArrowheads="1"/>
          </p:cNvSpPr>
          <p:nvPr/>
        </p:nvSpPr>
        <p:spPr bwMode="auto">
          <a:xfrm>
            <a:off x="4294527" y="3205541"/>
            <a:ext cx="114209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TW" altLang="en-US" sz="14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指數</a:t>
            </a:r>
            <a:endParaRPr lang="en-US" altLang="zh-TW" sz="14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TW" sz="14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(100</a:t>
            </a:r>
            <a:r>
              <a:rPr lang="zh-TW" altLang="en-US" sz="14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4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</a:t>
            </a:r>
            <a:r>
              <a:rPr lang="en-US" altLang="zh-TW" sz="14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100)</a:t>
            </a:r>
            <a:endParaRPr lang="zh-TW" altLang="en-US" sz="14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TW" altLang="en-US" sz="1400" dirty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5699453" y="5540422"/>
            <a:ext cx="102809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油料費</a:t>
            </a:r>
          </a:p>
        </p:txBody>
      </p:sp>
      <p:cxnSp>
        <p:nvCxnSpPr>
          <p:cNvPr id="30" name="直線單箭頭接點 29"/>
          <p:cNvCxnSpPr/>
          <p:nvPr/>
        </p:nvCxnSpPr>
        <p:spPr>
          <a:xfrm flipV="1">
            <a:off x="6086280" y="5427214"/>
            <a:ext cx="137234" cy="169257"/>
          </a:xfrm>
          <a:prstGeom prst="straightConnector1">
            <a:avLst/>
          </a:prstGeom>
          <a:ln>
            <a:solidFill>
              <a:srgbClr val="FF505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字方塊 16"/>
          <p:cNvSpPr txBox="1">
            <a:spLocks noChangeArrowheads="1"/>
          </p:cNvSpPr>
          <p:nvPr/>
        </p:nvSpPr>
        <p:spPr bwMode="auto">
          <a:xfrm>
            <a:off x="6190602" y="3812948"/>
            <a:ext cx="7191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6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蔬菜</a:t>
            </a:r>
          </a:p>
        </p:txBody>
      </p:sp>
      <p:cxnSp>
        <p:nvCxnSpPr>
          <p:cNvPr id="34" name="直線單箭頭接點 33"/>
          <p:cNvCxnSpPr/>
          <p:nvPr/>
        </p:nvCxnSpPr>
        <p:spPr>
          <a:xfrm>
            <a:off x="6602793" y="4152673"/>
            <a:ext cx="201455" cy="212431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文字方塊 21"/>
          <p:cNvSpPr txBox="1">
            <a:spLocks noChangeArrowheads="1"/>
          </p:cNvSpPr>
          <p:nvPr/>
        </p:nvSpPr>
        <p:spPr bwMode="auto">
          <a:xfrm>
            <a:off x="8604448" y="5950777"/>
            <a:ext cx="2873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月</a:t>
            </a:r>
          </a:p>
        </p:txBody>
      </p:sp>
      <p:sp>
        <p:nvSpPr>
          <p:cNvPr id="37" name="文字方塊 36"/>
          <p:cNvSpPr txBox="1"/>
          <p:nvPr/>
        </p:nvSpPr>
        <p:spPr>
          <a:xfrm>
            <a:off x="8179621" y="4026550"/>
            <a:ext cx="70563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 smtClean="0">
                <a:solidFill>
                  <a:schemeClr val="accent3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水果</a:t>
            </a:r>
            <a:endParaRPr kumimoji="0" lang="zh-TW" altLang="en-US" sz="1600" b="1" dirty="0">
              <a:solidFill>
                <a:schemeClr val="accent3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38" name="直線單箭頭接點 37"/>
          <p:cNvCxnSpPr/>
          <p:nvPr/>
        </p:nvCxnSpPr>
        <p:spPr>
          <a:xfrm>
            <a:off x="8459597" y="4365104"/>
            <a:ext cx="72843" cy="216024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文字方塊 2"/>
          <p:cNvSpPr txBox="1">
            <a:spLocks noChangeArrowheads="1"/>
          </p:cNvSpPr>
          <p:nvPr/>
        </p:nvSpPr>
        <p:spPr bwMode="auto">
          <a:xfrm>
            <a:off x="4323545" y="6156739"/>
            <a:ext cx="401022" cy="294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85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圖表 13"/>
          <p:cNvGraphicFramePr/>
          <p:nvPr>
            <p:extLst>
              <p:ext uri="{D42A27DB-BD31-4B8C-83A1-F6EECF244321}">
                <p14:modId xmlns:p14="http://schemas.microsoft.com/office/powerpoint/2010/main" val="743577191"/>
              </p:ext>
            </p:extLst>
          </p:nvPr>
        </p:nvGraphicFramePr>
        <p:xfrm>
          <a:off x="-108520" y="2308276"/>
          <a:ext cx="5084440" cy="4429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2" name="AutoShape 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87756" y="209103"/>
            <a:ext cx="9331756" cy="5588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>
            <a:noAutofit/>
          </a:bodyPr>
          <a:lstStyle/>
          <a:p>
            <a:pPr marL="720725" indent="-720725" algn="ctr" fontAlgn="base">
              <a:lnSpc>
                <a:spcPts val="4000"/>
              </a:lnSpc>
              <a:spcAft>
                <a:spcPct val="0"/>
              </a:spcAft>
              <a:defRPr/>
            </a:pPr>
            <a:r>
              <a:rPr kumimoji="1" lang="zh-TW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七</a:t>
            </a:r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kumimoji="1" lang="zh-TW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</a:t>
            </a:r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經濟維持穩定</a:t>
            </a:r>
            <a:endParaRPr kumimoji="1" lang="en-US" altLang="zh-TW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3" name="內容版面配置區 2"/>
          <p:cNvSpPr txBox="1">
            <a:spLocks/>
          </p:cNvSpPr>
          <p:nvPr/>
        </p:nvSpPr>
        <p:spPr>
          <a:xfrm>
            <a:off x="279093" y="861175"/>
            <a:ext cx="8559271" cy="1487703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lvl="2" indent="-360363" algn="just" fontAlgn="auto" hangingPunc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 </a:t>
            </a:r>
            <a:r>
              <a:rPr kumimoji="1" lang="zh-TW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</a:t>
            </a:r>
            <a:r>
              <a:rPr kumimoji="1" lang="zh-TW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燈號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</a:t>
            </a:r>
            <a:r>
              <a:rPr kumimoji="1" lang="zh-TW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續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個月</a:t>
            </a:r>
            <a:r>
              <a:rPr kumimoji="1" lang="zh-TW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呈現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綠燈</a:t>
            </a:r>
            <a:r>
              <a:rPr kumimoji="1" lang="zh-TW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綜合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判斷分數較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上月減少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 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分至 </a:t>
            </a:r>
            <a:r>
              <a:rPr kumimoji="1"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分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其中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金融面、貿易面指標大致穩定，市場信心調查偏向樂觀，生產面、銷售面表現則受比較基期因素影響</a:t>
            </a:r>
            <a:endParaRPr kumimoji="1" lang="en-US" altLang="zh-TW" sz="21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0850" lvl="2" indent="-360363" algn="just" fontAlgn="auto" hangingPunc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景氣領先指標、同時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指標微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幅下跌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，國內</a:t>
            </a: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經濟仍大致穩定</a:t>
            </a: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92877" y="6490422"/>
            <a:ext cx="8345487" cy="2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36000" bIns="3600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資料來源：國發會，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27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21"/>
          <p:cNvSpPr txBox="1">
            <a:spLocks noChangeArrowheads="1"/>
          </p:cNvSpPr>
          <p:nvPr/>
        </p:nvSpPr>
        <p:spPr bwMode="auto">
          <a:xfrm>
            <a:off x="8838364" y="6127648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年</a:t>
            </a:r>
            <a:endParaRPr kumimoji="0" lang="zh-TW" altLang="en-US" sz="14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文字方塊 21"/>
          <p:cNvSpPr txBox="1">
            <a:spLocks noChangeArrowheads="1"/>
          </p:cNvSpPr>
          <p:nvPr/>
        </p:nvSpPr>
        <p:spPr bwMode="auto">
          <a:xfrm>
            <a:off x="4436257" y="5819674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月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1897733" y="2822382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2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景氣燈號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6290716" y="284367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2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景氣指標</a:t>
            </a:r>
          </a:p>
        </p:txBody>
      </p:sp>
      <p:sp>
        <p:nvSpPr>
          <p:cNvPr id="12" name="文字方塊 21"/>
          <p:cNvSpPr txBox="1">
            <a:spLocks noChangeArrowheads="1"/>
          </p:cNvSpPr>
          <p:nvPr/>
        </p:nvSpPr>
        <p:spPr bwMode="auto">
          <a:xfrm>
            <a:off x="8851064" y="5819674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月</a:t>
            </a:r>
          </a:p>
        </p:txBody>
      </p:sp>
      <p:sp>
        <p:nvSpPr>
          <p:cNvPr id="13" name="文字方塊 21"/>
          <p:cNvSpPr txBox="1">
            <a:spLocks noChangeArrowheads="1"/>
          </p:cNvSpPr>
          <p:nvPr/>
        </p:nvSpPr>
        <p:spPr bwMode="auto">
          <a:xfrm>
            <a:off x="4441393" y="6127649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年</a:t>
            </a:r>
            <a:endParaRPr kumimoji="0" lang="zh-TW" altLang="en-US" sz="14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18" name="圖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134217"/>
              </p:ext>
            </p:extLst>
          </p:nvPr>
        </p:nvGraphicFramePr>
        <p:xfrm>
          <a:off x="4665620" y="3043725"/>
          <a:ext cx="4297740" cy="3306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5301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內容版面配置區 2"/>
          <p:cNvSpPr txBox="1">
            <a:spLocks/>
          </p:cNvSpPr>
          <p:nvPr/>
        </p:nvSpPr>
        <p:spPr>
          <a:xfrm>
            <a:off x="-87299" y="692696"/>
            <a:ext cx="9172575" cy="815454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lvl="2" indent="-360363" algn="just" hangingPunct="0">
              <a:lnSpc>
                <a:spcPts val="23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今年以來，國內主要機構相繼調高 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經濟成長率預測值，均達 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2.0%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以上。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GI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於 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 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日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最新報告亦由上次預測的 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1.8% 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上調至 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2.1%</a:t>
            </a:r>
            <a:endParaRPr kumimoji="1" lang="zh-TW" altLang="en-US" sz="21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49807" y="6234399"/>
            <a:ext cx="8298365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1pPr>
            <a:lvl2pPr marL="742950" indent="-28575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2pPr>
            <a:lvl3pPr marL="11430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3pPr>
            <a:lvl4pPr marL="16002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4pPr>
            <a:lvl5pPr marL="20574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9pPr>
          </a:lstStyle>
          <a:p>
            <a:pPr marL="266700" lvl="0" indent="-266700" eaLnBrk="1" hangingPunct="1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None/>
              <a:defRPr/>
            </a:pPr>
            <a:r>
              <a:rPr kumimoji="1" lang="zh-TW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註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：</a:t>
            </a:r>
            <a:r>
              <a:rPr kumimoji="1" lang="en-US" altLang="zh-TW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[ ]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內為最新預測日期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新細明體"/>
                <a:ea typeface="新細明體"/>
                <a:cs typeface="新細明體" pitchFamily="18" charset="-120"/>
              </a:rPr>
              <a:t>；</a:t>
            </a:r>
            <a:r>
              <a:rPr lang="en-US" altLang="zh-TW" sz="11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 </a:t>
            </a:r>
            <a:r>
              <a:rPr lang="en-US" altLang="zh-TW" sz="11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sz="11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內為</a:t>
            </a:r>
            <a:r>
              <a:rPr lang="zh-TW" altLang="zh-TW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上次</a:t>
            </a:r>
            <a:r>
              <a:rPr lang="zh-TW" altLang="zh-TW" sz="11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預測</a:t>
            </a:r>
            <a:r>
              <a:rPr lang="zh-TW" altLang="en-US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值；* 為行政院主計總處</a:t>
            </a:r>
            <a:r>
              <a:rPr lang="en-US" altLang="zh-TW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4</a:t>
            </a:r>
            <a:r>
              <a:rPr lang="zh-TW" altLang="en-US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月</a:t>
            </a:r>
            <a:r>
              <a:rPr lang="en-US" altLang="zh-TW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28</a:t>
            </a:r>
            <a:r>
              <a:rPr lang="zh-TW" altLang="en-US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日發布今年第</a:t>
            </a:r>
            <a:r>
              <a:rPr lang="en-US" altLang="zh-TW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1</a:t>
            </a:r>
            <a:r>
              <a:rPr lang="zh-TW" altLang="en-US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季經濟成長率概估值。</a:t>
            </a:r>
            <a:endParaRPr lang="en-US" altLang="zh-TW" sz="1100" kern="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新細明體" pitchFamily="18" charset="-120"/>
            </a:endParaRPr>
          </a:p>
          <a:p>
            <a:pPr marL="266700" lvl="0" indent="-266700" eaLnBrk="1" hangingPunct="1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None/>
              <a:defRPr/>
            </a:pP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資料來源：各</a:t>
            </a:r>
            <a:r>
              <a:rPr kumimoji="1" lang="zh-TW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發布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機構</a:t>
            </a:r>
            <a:endParaRPr kumimoji="1" lang="zh-TW" alt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itchFamily="34" charset="-120"/>
              <a:ea typeface="標楷體" panose="03000509000000000000" pitchFamily="65" charset="-120"/>
              <a:cs typeface="新細明體" pitchFamily="18" charset="-120"/>
            </a:endParaRPr>
          </a:p>
        </p:txBody>
      </p:sp>
      <p:sp>
        <p:nvSpPr>
          <p:cNvPr id="7" name="AutoShape 6"/>
          <p:cNvSpPr txBox="1">
            <a:spLocks noChangeArrowheads="1"/>
          </p:cNvSpPr>
          <p:nvPr/>
        </p:nvSpPr>
        <p:spPr bwMode="auto">
          <a:xfrm>
            <a:off x="-28575" y="20638"/>
            <a:ext cx="9172575" cy="795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vert="horz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八、經濟</a:t>
            </a:r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展望</a:t>
            </a:r>
            <a:endParaRPr kumimoji="1" lang="zh-TW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839498"/>
              </p:ext>
            </p:extLst>
          </p:nvPr>
        </p:nvGraphicFramePr>
        <p:xfrm>
          <a:off x="384068" y="1508150"/>
          <a:ext cx="8347288" cy="4585146"/>
        </p:xfrm>
        <a:graphic>
          <a:graphicData uri="http://schemas.openxmlformats.org/drawingml/2006/table">
            <a:tbl>
              <a:tblPr firstRow="1" firstCol="1" bandRow="1"/>
              <a:tblGrid>
                <a:gridCol w="642433"/>
                <a:gridCol w="2971636"/>
                <a:gridCol w="1044093"/>
                <a:gridCol w="1044093"/>
                <a:gridCol w="696061"/>
                <a:gridCol w="626455"/>
                <a:gridCol w="235896"/>
                <a:gridCol w="320954"/>
                <a:gridCol w="765667"/>
              </a:tblGrid>
              <a:tr h="169392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　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預測機構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2016</a:t>
                      </a:r>
                      <a:r>
                        <a:rPr lang="zh-TW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2017</a:t>
                      </a:r>
                      <a:r>
                        <a:rPr lang="zh-TW" sz="14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8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3</a:t>
                      </a: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4</a:t>
                      </a:r>
                      <a:r>
                        <a:rPr lang="zh-TW" sz="14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629">
                <a:tc rowSpan="5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國內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行政院主計總處</a:t>
                      </a:r>
                      <a:r>
                        <a:rPr kumimoji="0" lang="en-US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  <a:ea typeface="新細明體"/>
                          <a:cs typeface="Times New Roman"/>
                        </a:rPr>
                        <a:t>[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2017.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5]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0 </a:t>
                      </a:r>
                      <a:r>
                        <a:rPr lang="en-US" sz="1400" b="1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40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92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400" b="1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7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b="1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2.56</a:t>
                      </a:r>
                      <a:r>
                        <a:rPr kumimoji="0" lang="zh-TW" altLang="en-US" sz="1400" b="1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*</a:t>
                      </a:r>
                      <a:endParaRPr kumimoji="0" lang="zh-TW" sz="1400" b="1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29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1.51</a:t>
                      </a:r>
                      <a:endParaRPr lang="zh-TW" sz="1400" b="1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en-US" sz="14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0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915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台灣經濟研究院</a:t>
                      </a:r>
                      <a:r>
                        <a:rPr kumimoji="0" lang="en-US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[2017.4.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25]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zh-TW" alt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 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2.04</a:t>
                      </a:r>
                      <a:r>
                        <a:rPr lang="zh-TW" alt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1.78</a:t>
                      </a: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2.55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2.30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1.90</a:t>
                      </a:r>
                      <a:endParaRPr kumimoji="0" lang="zh-TW" altLang="en-US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1.47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5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中華經濟研究院 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.4.19]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1.50 </a:t>
                      </a: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1.29)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2.11 </a:t>
                      </a: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1.73)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2.76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2.17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1.83</a:t>
                      </a:r>
                      <a:endParaRPr kumimoji="0" lang="zh-TW" altLang="en-US" sz="14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1.75</a:t>
                      </a:r>
                      <a:endParaRPr kumimoji="0" lang="zh-TW" sz="14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5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元大寶華綜合經濟研究院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[2017.3.29]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2.1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8</a:t>
                      </a: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2.48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2.28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1.80</a:t>
                      </a:r>
                      <a:endParaRPr kumimoji="0" lang="zh-TW" altLang="en-US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1.86</a:t>
                      </a:r>
                      <a:endParaRPr kumimoji="0" 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028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國泰台大產學合作團隊 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.3.15]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2.1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1.5)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b="0" kern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kumimoji="0" lang="zh-TW" altLang="en-US" sz="1400" b="0" kern="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374">
                <a:tc rowSpan="3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國外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Global Insight 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[2017.5.15]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 </a:t>
                      </a: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2.1 </a:t>
                      </a: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2.6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2.3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1.8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1.6</a:t>
                      </a:r>
                      <a:endParaRPr kumimoji="0" lang="zh-TW" sz="14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37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IMF 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[2016.4.18]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1.4 </a:t>
                      </a: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1.0)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 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(1.7)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277">
                <a:tc v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ADB 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[2017.4.6]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 (1.2)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 </a:t>
                      </a: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277">
                <a:tc rowSpan="3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金融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zh-TW" alt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星展銀行 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[2017.4.25]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 (1.5)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2.5</a:t>
                      </a:r>
                      <a:r>
                        <a:rPr kumimoji="0"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(2.5)</a:t>
                      </a:r>
                      <a:endParaRPr kumimoji="0" lang="zh-TW" altLang="en-US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alt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2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zh-TW" alt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澳盛銀行 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[2017.4.10]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kumimoji="0"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endParaRPr kumimoji="0" lang="zh-TW" altLang="zh-TW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2.2</a:t>
                      </a:r>
                      <a:endParaRPr kumimoji="0" lang="zh-TW" altLang="en-US" sz="14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6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巴克萊</a:t>
                      </a:r>
                      <a:r>
                        <a:rPr kumimoji="0" 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銀行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[201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7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3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</a:t>
                      </a:r>
                      <a:r>
                        <a:rPr kumimoji="0" lang="en-US" altLang="zh-TW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</a:t>
                      </a:r>
                      <a:r>
                        <a:rPr kumimoji="0" lang="en-US" sz="14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]</a:t>
                      </a:r>
                      <a:endParaRPr kumimoji="0" lang="zh-TW" sz="14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-</a:t>
                      </a:r>
                      <a:r>
                        <a:rPr lang="zh-TW" altLang="en-US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 </a:t>
                      </a:r>
                      <a:endParaRPr lang="zh-TW" altLang="zh-TW" sz="11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2.4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4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9</a:t>
                      </a:r>
                      <a:r>
                        <a:rPr lang="en-US" sz="14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r>
                        <a:rPr lang="en-US" altLang="zh-TW" sz="14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283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699792" y="2840399"/>
            <a:ext cx="4323972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marL="0" indent="0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參、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結  語</a:t>
            </a:r>
            <a:endParaRPr lang="en-US" altLang="zh-TW" sz="54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38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2"/>
          <p:cNvSpPr txBox="1">
            <a:spLocks/>
          </p:cNvSpPr>
          <p:nvPr/>
        </p:nvSpPr>
        <p:spPr>
          <a:xfrm>
            <a:off x="349184" y="188640"/>
            <a:ext cx="8362792" cy="6480720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5600" lvl="2" indent="-355600" algn="just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l"/>
            </a:pP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今（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2017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）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年全球經濟成長動能增強，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IMF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於 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4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月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報告調升今年全球經濟成長率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至 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3.5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%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，主要係因先進、新興及開發中經濟體同步復甦成長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。惟須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注意全球政治不確定性、貿易保護主義升高、美國升息外溢效果與中國大陸國內信貸成長過快等風險</a:t>
            </a:r>
          </a:p>
          <a:p>
            <a:pPr marL="355600" lvl="2" indent="-355600" algn="just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l"/>
            </a:pP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國內方面，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今年第 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1 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季經濟成長率概估值為 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2.56%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，較上次預測數上修 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0.11 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個百分點，主因投資優於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預期</a:t>
            </a:r>
            <a:r>
              <a:rPr kumimoji="1" lang="zh-TW" altLang="en-US" sz="2400" kern="100" dirty="0" smtClean="0">
                <a:latin typeface="新細明體"/>
                <a:ea typeface="新細明體"/>
                <a:cs typeface="Times New Roman" panose="02020603050405020304" pitchFamily="18" charset="0"/>
                <a:sym typeface="Wingdings" pitchFamily="2" charset="2"/>
              </a:rPr>
              <a:t>；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 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月景氣燈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號連續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第 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9 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個月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呈現綠燈，</a:t>
            </a:r>
            <a:r>
              <a:rPr kumimoji="1" lang="en-US" altLang="zh-TW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4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月出口持續擴增，顯示國內經濟仍穩定成長</a:t>
            </a:r>
            <a:endParaRPr kumimoji="1" lang="zh-TW" altLang="en-US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355600" lvl="2" indent="-355600" algn="just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l"/>
            </a:pP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展望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未來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，國內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主要機構相繼調高 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年臺灣經濟成長率預測值，均達 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2.0%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以上，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景氣可望持續復甦。政府將積極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推動「</a:t>
            </a:r>
            <a:r>
              <a:rPr kumimoji="1" lang="en-US" altLang="zh-TW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5+2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」產業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創新、前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瞻基礎建設計畫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，挹注經濟成長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動能。同時致力將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水、電、土地與環評等不確定性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減少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改善國內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創業及投資環境，</a:t>
            </a:r>
            <a:r>
              <a:rPr kumimoji="1" lang="zh-TW" altLang="en-US" sz="24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強化</a:t>
            </a:r>
            <a:r>
              <a:rPr kumimoji="1" lang="zh-TW" altLang="en-US" sz="24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國家長期競爭力</a:t>
            </a:r>
            <a:endParaRPr kumimoji="1" lang="en-US" altLang="zh-TW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3537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佈景主題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佈景主題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77432</TotalTime>
  <Words>2532</Words>
  <Application>Microsoft Office PowerPoint</Application>
  <PresentationFormat>如螢幕大小 (4:3)</PresentationFormat>
  <Paragraphs>385</Paragraphs>
  <Slides>19</Slides>
  <Notes>17</Notes>
  <HiddenSlides>0</HiddenSlides>
  <MMClips>0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19</vt:i4>
      </vt:variant>
    </vt:vector>
  </HeadingPairs>
  <TitlesOfParts>
    <vt:vector size="22" baseType="lpstr">
      <vt:lpstr>原創</vt:lpstr>
      <vt:lpstr>自訂設計</vt:lpstr>
      <vt:lpstr>3_原創</vt:lpstr>
      <vt:lpstr>當 前 經 濟 情 勢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一、經濟穩定成長</vt:lpstr>
      <vt:lpstr>PowerPoint 簡報</vt:lpstr>
      <vt:lpstr>PowerPoint 簡報</vt:lpstr>
      <vt:lpstr>PowerPoint 簡報</vt:lpstr>
      <vt:lpstr>PowerPoint 簡報</vt:lpstr>
      <vt:lpstr>PowerPoint 簡報</vt:lpstr>
      <vt:lpstr>七、國內經濟維持穩定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黃月盈</cp:lastModifiedBy>
  <cp:revision>7532</cp:revision>
  <cp:lastPrinted>2017-05-17T10:46:29Z</cp:lastPrinted>
  <dcterms:created xsi:type="dcterms:W3CDTF">2012-02-29T14:54:28Z</dcterms:created>
  <dcterms:modified xsi:type="dcterms:W3CDTF">2017-05-17T10:53:48Z</dcterms:modified>
</cp:coreProperties>
</file>