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56" r:id="rId1"/>
  </p:sldMasterIdLst>
  <p:notesMasterIdLst>
    <p:notesMasterId r:id="rId11"/>
  </p:notesMasterIdLst>
  <p:handoutMasterIdLst>
    <p:handoutMasterId r:id="rId12"/>
  </p:handoutMasterIdLst>
  <p:sldIdLst>
    <p:sldId id="399" r:id="rId2"/>
    <p:sldId id="429" r:id="rId3"/>
    <p:sldId id="415" r:id="rId4"/>
    <p:sldId id="430" r:id="rId5"/>
    <p:sldId id="431" r:id="rId6"/>
    <p:sldId id="426" r:id="rId7"/>
    <p:sldId id="427" r:id="rId8"/>
    <p:sldId id="412" r:id="rId9"/>
    <p:sldId id="421" r:id="rId10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A3A9"/>
    <a:srgbClr val="672BAF"/>
    <a:srgbClr val="7C9B3F"/>
    <a:srgbClr val="B1CA80"/>
    <a:srgbClr val="465723"/>
    <a:srgbClr val="000000"/>
    <a:srgbClr val="7B6A37"/>
    <a:srgbClr val="401924"/>
    <a:srgbClr val="156B01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中等深淺樣式 1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A488322-F2BA-4B5B-9748-0D474271808F}" styleName="中等深淺樣式 3 - 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中等深淺樣式 3 - 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1774" autoAdjust="0"/>
  </p:normalViewPr>
  <p:slideViewPr>
    <p:cSldViewPr snapToGrid="0">
      <p:cViewPr varScale="1">
        <p:scale>
          <a:sx n="56" d="100"/>
          <a:sy n="56" d="100"/>
        </p:scale>
        <p:origin x="42" y="4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51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>
        <p:scale>
          <a:sx n="62" d="100"/>
          <a:sy n="62" d="100"/>
        </p:scale>
        <p:origin x="3106" y="-173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801027-26C7-47BE-B5F2-B4C8313880BF}" type="doc">
      <dgm:prSet loTypeId="urn:microsoft.com/office/officeart/2005/8/layout/vList3" loCatId="picture" qsTypeId="urn:microsoft.com/office/officeart/2005/8/quickstyle/3d1" qsCatId="3D" csTypeId="urn:microsoft.com/office/officeart/2005/8/colors/colorful5" csCatId="colorful" phldr="1"/>
      <dgm:spPr/>
    </dgm:pt>
    <dgm:pt modelId="{60CE0E8D-3559-4794-8F6C-3A6AD32BD5B0}">
      <dgm:prSet phldrT="[文字]"/>
      <dgm:spPr/>
      <dgm:t>
        <a:bodyPr/>
        <a:lstStyle/>
        <a:p>
          <a:r>
            <a:rPr lang="zh-TW" altLang="en-US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前言</a:t>
          </a:r>
          <a:endParaRPr lang="zh-TW" altLang="en-US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8690166-01D3-446B-AB40-91FCA0F17671}" type="parTrans" cxnId="{9AC8DEE1-85E5-4C63-AAFE-9EE8527559FC}">
      <dgm:prSet/>
      <dgm:spPr/>
      <dgm:t>
        <a:bodyPr/>
        <a:lstStyle/>
        <a:p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726C531-63FE-4319-A830-DE1DF02FE47C}" type="sibTrans" cxnId="{9AC8DEE1-85E5-4C63-AAFE-9EE8527559FC}">
      <dgm:prSet/>
      <dgm:spPr/>
      <dgm:t>
        <a:bodyPr/>
        <a:lstStyle/>
        <a:p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5995639-8350-430D-BC2F-21832B3C4440}">
      <dgm:prSet phldrT="[文字]"/>
      <dgm:spPr/>
      <dgm:t>
        <a:bodyPr/>
        <a:lstStyle/>
        <a:p>
          <a:r>
            <a:rPr lang="zh-TW" altLang="en-US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積極面向</a:t>
          </a:r>
          <a:endParaRPr lang="zh-TW" altLang="en-US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AA0C634-8BB1-46FE-856A-242983143292}" type="parTrans" cxnId="{8BAAD575-9CC2-4D16-B98E-88D44D567A33}">
      <dgm:prSet/>
      <dgm:spPr/>
      <dgm:t>
        <a:bodyPr/>
        <a:lstStyle/>
        <a:p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F107955-7DE7-4474-924C-D6A703C5F0A4}" type="sibTrans" cxnId="{8BAAD575-9CC2-4D16-B98E-88D44D567A33}">
      <dgm:prSet/>
      <dgm:spPr/>
      <dgm:t>
        <a:bodyPr/>
        <a:lstStyle/>
        <a:p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3C7A937-1D98-4811-839A-4D3D6EF0904F}">
      <dgm:prSet phldrT="[文字]"/>
      <dgm:spPr/>
      <dgm:t>
        <a:bodyPr/>
        <a:lstStyle/>
        <a:p>
          <a:r>
            <a:rPr lang="zh-TW" altLang="en-US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重點關切面向與建議</a:t>
          </a:r>
          <a:endParaRPr lang="zh-TW" altLang="en-US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23DA03F-BD83-429C-B849-17B7B579192E}" type="parTrans" cxnId="{FA3C7842-5807-4AE0-BAD7-2A68E6608FC3}">
      <dgm:prSet/>
      <dgm:spPr/>
      <dgm:t>
        <a:bodyPr/>
        <a:lstStyle/>
        <a:p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0EE9DD0-B870-492E-A298-1BC86DA1D4F4}" type="sibTrans" cxnId="{FA3C7842-5807-4AE0-BAD7-2A68E6608FC3}">
      <dgm:prSet/>
      <dgm:spPr/>
      <dgm:t>
        <a:bodyPr/>
        <a:lstStyle/>
        <a:p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6422969-432D-4741-BE8E-0DB53D9848A0}">
      <dgm:prSet phldrT="[文字]"/>
      <dgm:spPr/>
      <dgm:t>
        <a:bodyPr/>
        <a:lstStyle/>
        <a:p>
          <a:r>
            <a:rPr lang="zh-TW" altLang="en-US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後續追蹤</a:t>
          </a:r>
          <a:endParaRPr lang="zh-TW" altLang="en-US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D1274C1-CD6E-4265-92B3-E0DC5F5A931F}" type="parTrans" cxnId="{98F8F1B6-0506-4368-AC22-AECB4CC9F67E}">
      <dgm:prSet/>
      <dgm:spPr/>
      <dgm:t>
        <a:bodyPr/>
        <a:lstStyle/>
        <a:p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8034BAD-B862-4B00-B0AF-35117045A4CF}" type="sibTrans" cxnId="{98F8F1B6-0506-4368-AC22-AECB4CC9F67E}">
      <dgm:prSet/>
      <dgm:spPr/>
      <dgm:t>
        <a:bodyPr/>
        <a:lstStyle/>
        <a:p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FB39994-C8B7-4E72-B70A-39DE0F08876B}" type="pres">
      <dgm:prSet presAssocID="{03801027-26C7-47BE-B5F2-B4C8313880BF}" presName="linearFlow" presStyleCnt="0">
        <dgm:presLayoutVars>
          <dgm:dir/>
          <dgm:resizeHandles val="exact"/>
        </dgm:presLayoutVars>
      </dgm:prSet>
      <dgm:spPr/>
    </dgm:pt>
    <dgm:pt modelId="{8099427B-4FF4-456A-BA11-00E235CFF486}" type="pres">
      <dgm:prSet presAssocID="{60CE0E8D-3559-4794-8F6C-3A6AD32BD5B0}" presName="composite" presStyleCnt="0"/>
      <dgm:spPr/>
    </dgm:pt>
    <dgm:pt modelId="{ECDABDA2-7DA2-498F-B749-70B7ABDB3E02}" type="pres">
      <dgm:prSet presAssocID="{60CE0E8D-3559-4794-8F6C-3A6AD32BD5B0}" presName="imgShp" presStyleLbl="fgImgPlace1" presStyleIdx="0" presStyleCnt="4"/>
      <dgm:spPr/>
    </dgm:pt>
    <dgm:pt modelId="{B411C96B-F237-47E9-90F5-13758C3CA074}" type="pres">
      <dgm:prSet presAssocID="{60CE0E8D-3559-4794-8F6C-3A6AD32BD5B0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5E4AB3-7C28-480F-B2E1-2FECCC00793E}" type="pres">
      <dgm:prSet presAssocID="{9726C531-63FE-4319-A830-DE1DF02FE47C}" presName="spacing" presStyleCnt="0"/>
      <dgm:spPr/>
    </dgm:pt>
    <dgm:pt modelId="{536D382B-ACAA-4B29-A500-6739A085C90D}" type="pres">
      <dgm:prSet presAssocID="{E5995639-8350-430D-BC2F-21832B3C4440}" presName="composite" presStyleCnt="0"/>
      <dgm:spPr/>
    </dgm:pt>
    <dgm:pt modelId="{A6DEDEB0-9ABE-48AE-A944-A0AF57AC7876}" type="pres">
      <dgm:prSet presAssocID="{E5995639-8350-430D-BC2F-21832B3C4440}" presName="imgShp" presStyleLbl="fgImgPlace1" presStyleIdx="1" presStyleCnt="4"/>
      <dgm:spPr/>
    </dgm:pt>
    <dgm:pt modelId="{13BAD50C-206C-4EAD-918E-0D00E37FD649}" type="pres">
      <dgm:prSet presAssocID="{E5995639-8350-430D-BC2F-21832B3C4440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431018D-F19F-438F-871F-458BD1F3750E}" type="pres">
      <dgm:prSet presAssocID="{FF107955-7DE7-4474-924C-D6A703C5F0A4}" presName="spacing" presStyleCnt="0"/>
      <dgm:spPr/>
    </dgm:pt>
    <dgm:pt modelId="{97472592-1400-4662-97BA-D142279706FB}" type="pres">
      <dgm:prSet presAssocID="{63C7A937-1D98-4811-839A-4D3D6EF0904F}" presName="composite" presStyleCnt="0"/>
      <dgm:spPr/>
    </dgm:pt>
    <dgm:pt modelId="{68126F88-15D2-4ED3-880F-E439115B325A}" type="pres">
      <dgm:prSet presAssocID="{63C7A937-1D98-4811-839A-4D3D6EF0904F}" presName="imgShp" presStyleLbl="fgImgPlace1" presStyleIdx="2" presStyleCnt="4"/>
      <dgm:spPr/>
    </dgm:pt>
    <dgm:pt modelId="{F16DB387-E165-4283-9A88-6B55372C77D5}" type="pres">
      <dgm:prSet presAssocID="{63C7A937-1D98-4811-839A-4D3D6EF0904F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DE7B72F-C256-4688-A5CF-38C00B518468}" type="pres">
      <dgm:prSet presAssocID="{D0EE9DD0-B870-492E-A298-1BC86DA1D4F4}" presName="spacing" presStyleCnt="0"/>
      <dgm:spPr/>
    </dgm:pt>
    <dgm:pt modelId="{053A5738-3FDF-4480-904C-7B6D2B7DFE4C}" type="pres">
      <dgm:prSet presAssocID="{26422969-432D-4741-BE8E-0DB53D9848A0}" presName="composite" presStyleCnt="0"/>
      <dgm:spPr/>
    </dgm:pt>
    <dgm:pt modelId="{76FE4303-8C5D-4546-AAE9-195457A75E1B}" type="pres">
      <dgm:prSet presAssocID="{26422969-432D-4741-BE8E-0DB53D9848A0}" presName="imgShp" presStyleLbl="fgImgPlace1" presStyleIdx="3" presStyleCnt="4"/>
      <dgm:spPr/>
    </dgm:pt>
    <dgm:pt modelId="{609FB322-B36E-4563-B651-219C60792533}" type="pres">
      <dgm:prSet presAssocID="{26422969-432D-4741-BE8E-0DB53D9848A0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A3C7842-5807-4AE0-BAD7-2A68E6608FC3}" srcId="{03801027-26C7-47BE-B5F2-B4C8313880BF}" destId="{63C7A937-1D98-4811-839A-4D3D6EF0904F}" srcOrd="2" destOrd="0" parTransId="{F23DA03F-BD83-429C-B849-17B7B579192E}" sibTransId="{D0EE9DD0-B870-492E-A298-1BC86DA1D4F4}"/>
    <dgm:cxn modelId="{21CF6621-C473-494F-A1B9-FDD7C9BB0DD3}" type="presOf" srcId="{26422969-432D-4741-BE8E-0DB53D9848A0}" destId="{609FB322-B36E-4563-B651-219C60792533}" srcOrd="0" destOrd="0" presId="urn:microsoft.com/office/officeart/2005/8/layout/vList3"/>
    <dgm:cxn modelId="{99D41133-6382-4B00-AE0E-3A6ED4C06405}" type="presOf" srcId="{63C7A937-1D98-4811-839A-4D3D6EF0904F}" destId="{F16DB387-E165-4283-9A88-6B55372C77D5}" srcOrd="0" destOrd="0" presId="urn:microsoft.com/office/officeart/2005/8/layout/vList3"/>
    <dgm:cxn modelId="{4E435A08-69A7-4EEF-8CBA-6BC299D57F62}" type="presOf" srcId="{E5995639-8350-430D-BC2F-21832B3C4440}" destId="{13BAD50C-206C-4EAD-918E-0D00E37FD649}" srcOrd="0" destOrd="0" presId="urn:microsoft.com/office/officeart/2005/8/layout/vList3"/>
    <dgm:cxn modelId="{8BAAD575-9CC2-4D16-B98E-88D44D567A33}" srcId="{03801027-26C7-47BE-B5F2-B4C8313880BF}" destId="{E5995639-8350-430D-BC2F-21832B3C4440}" srcOrd="1" destOrd="0" parTransId="{DAA0C634-8BB1-46FE-856A-242983143292}" sibTransId="{FF107955-7DE7-4474-924C-D6A703C5F0A4}"/>
    <dgm:cxn modelId="{98F8F1B6-0506-4368-AC22-AECB4CC9F67E}" srcId="{03801027-26C7-47BE-B5F2-B4C8313880BF}" destId="{26422969-432D-4741-BE8E-0DB53D9848A0}" srcOrd="3" destOrd="0" parTransId="{AD1274C1-CD6E-4265-92B3-E0DC5F5A931F}" sibTransId="{28034BAD-B862-4B00-B0AF-35117045A4CF}"/>
    <dgm:cxn modelId="{AAE39537-7403-4323-9477-1D47CEA7316F}" type="presOf" srcId="{03801027-26C7-47BE-B5F2-B4C8313880BF}" destId="{EFB39994-C8B7-4E72-B70A-39DE0F08876B}" srcOrd="0" destOrd="0" presId="urn:microsoft.com/office/officeart/2005/8/layout/vList3"/>
    <dgm:cxn modelId="{9AC8DEE1-85E5-4C63-AAFE-9EE8527559FC}" srcId="{03801027-26C7-47BE-B5F2-B4C8313880BF}" destId="{60CE0E8D-3559-4794-8F6C-3A6AD32BD5B0}" srcOrd="0" destOrd="0" parTransId="{A8690166-01D3-446B-AB40-91FCA0F17671}" sibTransId="{9726C531-63FE-4319-A830-DE1DF02FE47C}"/>
    <dgm:cxn modelId="{7173EBB5-CD66-449C-ACFA-9E0030B4CA73}" type="presOf" srcId="{60CE0E8D-3559-4794-8F6C-3A6AD32BD5B0}" destId="{B411C96B-F237-47E9-90F5-13758C3CA074}" srcOrd="0" destOrd="0" presId="urn:microsoft.com/office/officeart/2005/8/layout/vList3"/>
    <dgm:cxn modelId="{1DA7CC4B-63DE-4711-8236-E19441B22D45}" type="presParOf" srcId="{EFB39994-C8B7-4E72-B70A-39DE0F08876B}" destId="{8099427B-4FF4-456A-BA11-00E235CFF486}" srcOrd="0" destOrd="0" presId="urn:microsoft.com/office/officeart/2005/8/layout/vList3"/>
    <dgm:cxn modelId="{1B68ED77-FFE5-4832-AE4D-A136C042876C}" type="presParOf" srcId="{8099427B-4FF4-456A-BA11-00E235CFF486}" destId="{ECDABDA2-7DA2-498F-B749-70B7ABDB3E02}" srcOrd="0" destOrd="0" presId="urn:microsoft.com/office/officeart/2005/8/layout/vList3"/>
    <dgm:cxn modelId="{0A4F55B1-A11D-4396-9F93-18A60002487E}" type="presParOf" srcId="{8099427B-4FF4-456A-BA11-00E235CFF486}" destId="{B411C96B-F237-47E9-90F5-13758C3CA074}" srcOrd="1" destOrd="0" presId="urn:microsoft.com/office/officeart/2005/8/layout/vList3"/>
    <dgm:cxn modelId="{62273E96-757E-4D24-A584-BEFA1B613FA6}" type="presParOf" srcId="{EFB39994-C8B7-4E72-B70A-39DE0F08876B}" destId="{D95E4AB3-7C28-480F-B2E1-2FECCC00793E}" srcOrd="1" destOrd="0" presId="urn:microsoft.com/office/officeart/2005/8/layout/vList3"/>
    <dgm:cxn modelId="{C305DA04-B33F-4661-9FE2-BFDBF42A40CB}" type="presParOf" srcId="{EFB39994-C8B7-4E72-B70A-39DE0F08876B}" destId="{536D382B-ACAA-4B29-A500-6739A085C90D}" srcOrd="2" destOrd="0" presId="urn:microsoft.com/office/officeart/2005/8/layout/vList3"/>
    <dgm:cxn modelId="{B683BC63-DF68-415D-BA88-9D446D84B345}" type="presParOf" srcId="{536D382B-ACAA-4B29-A500-6739A085C90D}" destId="{A6DEDEB0-9ABE-48AE-A944-A0AF57AC7876}" srcOrd="0" destOrd="0" presId="urn:microsoft.com/office/officeart/2005/8/layout/vList3"/>
    <dgm:cxn modelId="{D4E3294D-D2A2-49BE-A1BC-ABED020B6A79}" type="presParOf" srcId="{536D382B-ACAA-4B29-A500-6739A085C90D}" destId="{13BAD50C-206C-4EAD-918E-0D00E37FD649}" srcOrd="1" destOrd="0" presId="urn:microsoft.com/office/officeart/2005/8/layout/vList3"/>
    <dgm:cxn modelId="{A0F62A0C-6B16-4AA9-9A5B-0FE6C2B31AB2}" type="presParOf" srcId="{EFB39994-C8B7-4E72-B70A-39DE0F08876B}" destId="{4431018D-F19F-438F-871F-458BD1F3750E}" srcOrd="3" destOrd="0" presId="urn:microsoft.com/office/officeart/2005/8/layout/vList3"/>
    <dgm:cxn modelId="{51581ABB-2F76-467F-846F-5C04FD39B3E0}" type="presParOf" srcId="{EFB39994-C8B7-4E72-B70A-39DE0F08876B}" destId="{97472592-1400-4662-97BA-D142279706FB}" srcOrd="4" destOrd="0" presId="urn:microsoft.com/office/officeart/2005/8/layout/vList3"/>
    <dgm:cxn modelId="{F2E69BC8-B41B-424C-B4E8-A3BE61C7FDC1}" type="presParOf" srcId="{97472592-1400-4662-97BA-D142279706FB}" destId="{68126F88-15D2-4ED3-880F-E439115B325A}" srcOrd="0" destOrd="0" presId="urn:microsoft.com/office/officeart/2005/8/layout/vList3"/>
    <dgm:cxn modelId="{7FEA25AB-9E86-42FA-B1D9-ED4B8B6C2B3B}" type="presParOf" srcId="{97472592-1400-4662-97BA-D142279706FB}" destId="{F16DB387-E165-4283-9A88-6B55372C77D5}" srcOrd="1" destOrd="0" presId="urn:microsoft.com/office/officeart/2005/8/layout/vList3"/>
    <dgm:cxn modelId="{4E4C44A2-3B0F-4A24-80F7-6515BFF93756}" type="presParOf" srcId="{EFB39994-C8B7-4E72-B70A-39DE0F08876B}" destId="{5DE7B72F-C256-4688-A5CF-38C00B518468}" srcOrd="5" destOrd="0" presId="urn:microsoft.com/office/officeart/2005/8/layout/vList3"/>
    <dgm:cxn modelId="{F42536F1-44B6-45E5-80B5-38A67BB45ED8}" type="presParOf" srcId="{EFB39994-C8B7-4E72-B70A-39DE0F08876B}" destId="{053A5738-3FDF-4480-904C-7B6D2B7DFE4C}" srcOrd="6" destOrd="0" presId="urn:microsoft.com/office/officeart/2005/8/layout/vList3"/>
    <dgm:cxn modelId="{424632F0-EEA1-4F70-BE04-1B998F8087E7}" type="presParOf" srcId="{053A5738-3FDF-4480-904C-7B6D2B7DFE4C}" destId="{76FE4303-8C5D-4546-AAE9-195457A75E1B}" srcOrd="0" destOrd="0" presId="urn:microsoft.com/office/officeart/2005/8/layout/vList3"/>
    <dgm:cxn modelId="{B1D0F147-CFCF-4D58-99EF-670F08D51D5F}" type="presParOf" srcId="{053A5738-3FDF-4480-904C-7B6D2B7DFE4C}" destId="{609FB322-B36E-4563-B651-219C6079253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51115F-6239-4290-8848-5B56C0213922}" type="doc">
      <dgm:prSet loTypeId="urn:microsoft.com/office/officeart/2005/8/layout/vList2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1A03EDE3-5F21-4AB1-B234-065CE2C82CBD}">
      <dgm:prSet phldrT="[文字]" custT="1"/>
      <dgm:spPr/>
      <dgm:t>
        <a:bodyPr/>
        <a:lstStyle/>
        <a:p>
          <a:r>
            <a:rPr lang="zh-TW" altLang="en-US" sz="32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國際審查委員肯定政府：</a:t>
          </a:r>
          <a:endParaRPr lang="zh-TW" altLang="en-US" sz="32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0F6573B-73EF-4B2E-A23B-067AE6765E89}" type="parTrans" cxnId="{DE2FAFDE-CB0D-4F0C-B2E5-9C2245F9CBD3}">
      <dgm:prSet/>
      <dgm:spPr/>
      <dgm:t>
        <a:bodyPr/>
        <a:lstStyle/>
        <a:p>
          <a:endParaRPr lang="zh-TW" altLang="en-US" sz="3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8D7CB04-BDEA-4228-91DB-49E4DC493AF6}" type="sibTrans" cxnId="{DE2FAFDE-CB0D-4F0C-B2E5-9C2245F9CBD3}">
      <dgm:prSet/>
      <dgm:spPr/>
      <dgm:t>
        <a:bodyPr/>
        <a:lstStyle/>
        <a:p>
          <a:endParaRPr lang="zh-TW" altLang="en-US" sz="3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CE1A6EA-139B-41A6-8A2B-82AEF7267767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主動辦理本次國際審查會議。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22FCC84-BBD7-4D32-92EA-420DAADD300F}" type="parTrans" cxnId="{6B7574CE-D129-483A-9EB6-4832EA87E70D}">
      <dgm:prSet/>
      <dgm:spPr/>
      <dgm:t>
        <a:bodyPr/>
        <a:lstStyle/>
        <a:p>
          <a:endParaRPr lang="zh-TW" altLang="en-US" sz="3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80AC0F5-5C63-4B3E-98E0-A5025950704E}" type="sibTrans" cxnId="{6B7574CE-D129-483A-9EB6-4832EA87E70D}">
      <dgm:prSet/>
      <dgm:spPr/>
      <dgm:t>
        <a:bodyPr/>
        <a:lstStyle/>
        <a:p>
          <a:endParaRPr lang="zh-TW" altLang="en-US" sz="32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677E9EB-15BF-43C9-8AD2-EBAD6CF1A68C}">
      <dgm:prSet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在意識提升上的初步推動。</a:t>
          </a:r>
        </a:p>
      </dgm:t>
    </dgm:pt>
    <dgm:pt modelId="{A757965E-585C-4BAC-B381-D6A646874515}" type="parTrans" cxnId="{2CB683E4-7A5E-4DDC-A5CE-103513B2836F}">
      <dgm:prSet/>
      <dgm:spPr/>
      <dgm:t>
        <a:bodyPr/>
        <a:lstStyle/>
        <a:p>
          <a:endParaRPr lang="zh-TW" altLang="en-US"/>
        </a:p>
      </dgm:t>
    </dgm:pt>
    <dgm:pt modelId="{F8FDDE78-3070-4A35-8940-5FAA64B05873}" type="sibTrans" cxnId="{2CB683E4-7A5E-4DDC-A5CE-103513B2836F}">
      <dgm:prSet/>
      <dgm:spPr/>
      <dgm:t>
        <a:bodyPr/>
        <a:lstStyle/>
        <a:p>
          <a:endParaRPr lang="zh-TW" altLang="en-US"/>
        </a:p>
      </dgm:t>
    </dgm:pt>
    <dgm:pt modelId="{1D94E20A-7D87-4EB0-885C-9DB45B25AEA7}">
      <dgm:prSet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在都市地區的無障礙初步辦理，如臺北捷運。</a:t>
          </a:r>
        </a:p>
      </dgm:t>
    </dgm:pt>
    <dgm:pt modelId="{300961A3-6BE9-477A-A64E-BBBB41898274}" type="parTrans" cxnId="{9A12BDCF-10F7-4522-8C65-7E73AFF4D6E9}">
      <dgm:prSet/>
      <dgm:spPr/>
      <dgm:t>
        <a:bodyPr/>
        <a:lstStyle/>
        <a:p>
          <a:endParaRPr lang="zh-TW" altLang="en-US"/>
        </a:p>
      </dgm:t>
    </dgm:pt>
    <dgm:pt modelId="{34DBD1AE-145D-457E-99FD-ABB2388058AA}" type="sibTrans" cxnId="{9A12BDCF-10F7-4522-8C65-7E73AFF4D6E9}">
      <dgm:prSet/>
      <dgm:spPr/>
      <dgm:t>
        <a:bodyPr/>
        <a:lstStyle/>
        <a:p>
          <a:endParaRPr lang="zh-TW" altLang="en-US"/>
        </a:p>
      </dgm:t>
    </dgm:pt>
    <dgm:pt modelId="{BD16C0C6-22EB-443F-B140-52EC6013C883}">
      <dgm:prSet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制訂「身心障礙者權利公約法規及行政措施優先檢視標準作業流程」。</a:t>
          </a:r>
        </a:p>
      </dgm:t>
    </dgm:pt>
    <dgm:pt modelId="{799C3AB0-31D7-4B7A-8161-CA8521DC028D}" type="parTrans" cxnId="{BEC561FC-8EF3-4FE3-A75E-31C551F92DCC}">
      <dgm:prSet/>
      <dgm:spPr/>
      <dgm:t>
        <a:bodyPr/>
        <a:lstStyle/>
        <a:p>
          <a:endParaRPr lang="zh-TW" altLang="en-US"/>
        </a:p>
      </dgm:t>
    </dgm:pt>
    <dgm:pt modelId="{36490B30-91F6-44E4-AD3F-1E6135FCB9B1}" type="sibTrans" cxnId="{BEC561FC-8EF3-4FE3-A75E-31C551F92DCC}">
      <dgm:prSet/>
      <dgm:spPr/>
      <dgm:t>
        <a:bodyPr/>
        <a:lstStyle/>
        <a:p>
          <a:endParaRPr lang="zh-TW" altLang="en-US"/>
        </a:p>
      </dgm:t>
    </dgm:pt>
    <dgm:pt modelId="{D0CD18BF-D04D-4865-880C-3ED3D473B70C}" type="pres">
      <dgm:prSet presAssocID="{8151115F-6239-4290-8848-5B56C021392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B8FDFC1-0642-4C65-A2FA-FD49AB8BC200}" type="pres">
      <dgm:prSet presAssocID="{1A03EDE3-5F21-4AB1-B234-065CE2C82CBD}" presName="parentText" presStyleLbl="node1" presStyleIdx="0" presStyleCnt="1" custScaleY="6476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BC7E99B-F614-4F8C-9069-C1FCCF37E06C}" type="pres">
      <dgm:prSet presAssocID="{1A03EDE3-5F21-4AB1-B234-065CE2C82CBD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82279B0-BAB9-4CEE-9849-85961FB9C5AB}" type="presOf" srcId="{ECE1A6EA-139B-41A6-8A2B-82AEF7267767}" destId="{0BC7E99B-F614-4F8C-9069-C1FCCF37E06C}" srcOrd="0" destOrd="0" presId="urn:microsoft.com/office/officeart/2005/8/layout/vList2"/>
    <dgm:cxn modelId="{DE2FAFDE-CB0D-4F0C-B2E5-9C2245F9CBD3}" srcId="{8151115F-6239-4290-8848-5B56C0213922}" destId="{1A03EDE3-5F21-4AB1-B234-065CE2C82CBD}" srcOrd="0" destOrd="0" parTransId="{20F6573B-73EF-4B2E-A23B-067AE6765E89}" sibTransId="{C8D7CB04-BDEA-4228-91DB-49E4DC493AF6}"/>
    <dgm:cxn modelId="{9A12BDCF-10F7-4522-8C65-7E73AFF4D6E9}" srcId="{1A03EDE3-5F21-4AB1-B234-065CE2C82CBD}" destId="{1D94E20A-7D87-4EB0-885C-9DB45B25AEA7}" srcOrd="2" destOrd="0" parTransId="{300961A3-6BE9-477A-A64E-BBBB41898274}" sibTransId="{34DBD1AE-145D-457E-99FD-ABB2388058AA}"/>
    <dgm:cxn modelId="{49A7BE56-8629-4C83-8C25-403B6E253C74}" type="presOf" srcId="{BD16C0C6-22EB-443F-B140-52EC6013C883}" destId="{0BC7E99B-F614-4F8C-9069-C1FCCF37E06C}" srcOrd="0" destOrd="3" presId="urn:microsoft.com/office/officeart/2005/8/layout/vList2"/>
    <dgm:cxn modelId="{2CB683E4-7A5E-4DDC-A5CE-103513B2836F}" srcId="{1A03EDE3-5F21-4AB1-B234-065CE2C82CBD}" destId="{B677E9EB-15BF-43C9-8AD2-EBAD6CF1A68C}" srcOrd="1" destOrd="0" parTransId="{A757965E-585C-4BAC-B381-D6A646874515}" sibTransId="{F8FDDE78-3070-4A35-8940-5FAA64B05873}"/>
    <dgm:cxn modelId="{F045D59C-07B5-4688-9D51-145694DF0207}" type="presOf" srcId="{B677E9EB-15BF-43C9-8AD2-EBAD6CF1A68C}" destId="{0BC7E99B-F614-4F8C-9069-C1FCCF37E06C}" srcOrd="0" destOrd="1" presId="urn:microsoft.com/office/officeart/2005/8/layout/vList2"/>
    <dgm:cxn modelId="{21895717-3BC8-4AB3-B7C5-AC23BA8BE640}" type="presOf" srcId="{1A03EDE3-5F21-4AB1-B234-065CE2C82CBD}" destId="{8B8FDFC1-0642-4C65-A2FA-FD49AB8BC200}" srcOrd="0" destOrd="0" presId="urn:microsoft.com/office/officeart/2005/8/layout/vList2"/>
    <dgm:cxn modelId="{E94F1256-DAAA-4801-BF36-C281DAB8F03A}" type="presOf" srcId="{1D94E20A-7D87-4EB0-885C-9DB45B25AEA7}" destId="{0BC7E99B-F614-4F8C-9069-C1FCCF37E06C}" srcOrd="0" destOrd="2" presId="urn:microsoft.com/office/officeart/2005/8/layout/vList2"/>
    <dgm:cxn modelId="{6B7574CE-D129-483A-9EB6-4832EA87E70D}" srcId="{1A03EDE3-5F21-4AB1-B234-065CE2C82CBD}" destId="{ECE1A6EA-139B-41A6-8A2B-82AEF7267767}" srcOrd="0" destOrd="0" parTransId="{722FCC84-BBD7-4D32-92EA-420DAADD300F}" sibTransId="{880AC0F5-5C63-4B3E-98E0-A5025950704E}"/>
    <dgm:cxn modelId="{BEC561FC-8EF3-4FE3-A75E-31C551F92DCC}" srcId="{1A03EDE3-5F21-4AB1-B234-065CE2C82CBD}" destId="{BD16C0C6-22EB-443F-B140-52EC6013C883}" srcOrd="3" destOrd="0" parTransId="{799C3AB0-31D7-4B7A-8161-CA8521DC028D}" sibTransId="{36490B30-91F6-44E4-AD3F-1E6135FCB9B1}"/>
    <dgm:cxn modelId="{D2FB9CA4-21F1-45A0-BA4F-5A64171B2758}" type="presOf" srcId="{8151115F-6239-4290-8848-5B56C0213922}" destId="{D0CD18BF-D04D-4865-880C-3ED3D473B70C}" srcOrd="0" destOrd="0" presId="urn:microsoft.com/office/officeart/2005/8/layout/vList2"/>
    <dgm:cxn modelId="{54F22B5D-156F-4E2D-ACFF-C1AD7A7DABA7}" type="presParOf" srcId="{D0CD18BF-D04D-4865-880C-3ED3D473B70C}" destId="{8B8FDFC1-0642-4C65-A2FA-FD49AB8BC200}" srcOrd="0" destOrd="0" presId="urn:microsoft.com/office/officeart/2005/8/layout/vList2"/>
    <dgm:cxn modelId="{AF70A185-A998-450F-999E-F84FF160F00E}" type="presParOf" srcId="{D0CD18BF-D04D-4865-880C-3ED3D473B70C}" destId="{0BC7E99B-F614-4F8C-9069-C1FCCF37E06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9F37D38-905D-4892-B231-4DEF94854402}" type="doc">
      <dgm:prSet loTypeId="urn:microsoft.com/office/officeart/2005/8/layout/vList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01A4D3A1-6CCA-47F2-B298-412A8A407446}">
      <dgm:prSet phldrT="[文字]"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國際審查委員提出</a:t>
          </a:r>
          <a:r>
            <a:rPr lang="en-US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4</a:t>
          </a:r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項建議：</a:t>
          </a:r>
          <a:endParaRPr lang="zh-TW" altLang="en-US" sz="2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A9B4DF9-7A62-4195-A47D-188101AA58F5}" type="parTrans" cxnId="{86177FE4-81FC-4396-83CE-AE718FB42C90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391F3B2-6AD2-42D8-A098-635FFD3302E1}" type="sibTrans" cxnId="{86177FE4-81FC-4396-83CE-AE718FB42C90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D5AD314-E397-458A-BC71-5BA87ED99E9B}">
      <dgm:prSet phldrT="[文字]" custT="1"/>
      <dgm:spPr/>
      <dgm:t>
        <a:bodyPr/>
        <a:lstStyle/>
        <a:p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建議政府在</a:t>
          </a:r>
          <a:r>
            <a:rPr lang="en-US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12</a:t>
          </a:r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個月內成立國家人權機構並制訂合理調整的規範原則。</a:t>
          </a:r>
          <a:endParaRPr lang="zh-TW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E8DEA27-F4BC-4FCB-8521-04E47ADB0F31}" type="parTrans" cxnId="{94A000DF-D333-4D08-B340-5B7D5260EB02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B1AE598-4A47-4B6C-80B5-371DE70A4D02}" type="sibTrans" cxnId="{94A000DF-D333-4D08-B340-5B7D5260EB02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A1FB0ED-E950-4706-9082-E4A243D7CEBA}">
      <dgm:prSet phldrT="[文字]" custT="1"/>
      <dgm:spPr/>
      <dgm:t>
        <a:bodyPr/>
        <a:lstStyle/>
        <a:p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建議政府落實執行結論性意見。</a:t>
          </a:r>
          <a:endParaRPr lang="zh-TW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0BA7132-6DD9-4C7D-BFD8-4B0AE386043D}" type="parTrans" cxnId="{6128A783-53B5-4A6D-8AAF-A829A973B14D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8FBAEAD-D58F-46DD-9506-FCD4D462ECFF}" type="sibTrans" cxnId="{6128A783-53B5-4A6D-8AAF-A829A973B14D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32DBA2C-3DAF-4657-9430-486701DB4B70}">
      <dgm:prSet phldrT="[文字]" custT="1"/>
      <dgm:spPr/>
      <dgm:t>
        <a:bodyPr/>
        <a:lstStyle/>
        <a:p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建議政府在準備定期國家報告時應確保非政府組織的參與。</a:t>
          </a:r>
          <a:endParaRPr lang="zh-TW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E16A131-1A98-4C5C-900B-05A3BDF3D4B8}" type="parTrans" cxnId="{93BA1002-C1DD-41D9-84BC-3B1F5738DFBC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69C9369-FD03-42E5-9B1F-2C7D0A5E0B0D}" type="sibTrans" cxnId="{93BA1002-C1DD-41D9-84BC-3B1F5738DFBC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8A48B50-27B5-4316-8D20-7E34DA16F351}">
      <dgm:prSet phldrT="[文字]" custT="1"/>
      <dgm:spPr/>
      <dgm:t>
        <a:bodyPr/>
        <a:lstStyle/>
        <a:p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製作無障礙格式的結論性意見。</a:t>
          </a:r>
          <a:endParaRPr lang="zh-TW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0F48C79-AD26-419F-9940-ED72F412ED12}" type="parTrans" cxnId="{22118BB4-AF71-42DB-9358-C08EBEB0FAA9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1497435-F07A-4108-9DE4-C76428BEC0AA}" type="sibTrans" cxnId="{22118BB4-AF71-42DB-9358-C08EBEB0FAA9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874D4A2-CFF6-4891-9FF5-A44B7644F45F}" type="pres">
      <dgm:prSet presAssocID="{39F37D38-905D-4892-B231-4DEF9485440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26FC0BC-A4A6-445A-A3FD-2C4CCC32682F}" type="pres">
      <dgm:prSet presAssocID="{01A4D3A1-6CCA-47F2-B298-412A8A407446}" presName="parentText" presStyleLbl="node1" presStyleIdx="0" presStyleCnt="1" custScaleY="77221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5BA5B5C-B8F0-47AF-BD9C-A3CE67E71D33}" type="pres">
      <dgm:prSet presAssocID="{01A4D3A1-6CCA-47F2-B298-412A8A407446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3BA1002-C1DD-41D9-84BC-3B1F5738DFBC}" srcId="{01A4D3A1-6CCA-47F2-B298-412A8A407446}" destId="{D32DBA2C-3DAF-4657-9430-486701DB4B70}" srcOrd="2" destOrd="0" parTransId="{0E16A131-1A98-4C5C-900B-05A3BDF3D4B8}" sibTransId="{B69C9369-FD03-42E5-9B1F-2C7D0A5E0B0D}"/>
    <dgm:cxn modelId="{6995685C-E74D-4CBE-A0F4-E4BD05AE7E6A}" type="presOf" srcId="{D32DBA2C-3DAF-4657-9430-486701DB4B70}" destId="{C5BA5B5C-B8F0-47AF-BD9C-A3CE67E71D33}" srcOrd="0" destOrd="2" presId="urn:microsoft.com/office/officeart/2005/8/layout/vList2"/>
    <dgm:cxn modelId="{6128A783-53B5-4A6D-8AAF-A829A973B14D}" srcId="{01A4D3A1-6CCA-47F2-B298-412A8A407446}" destId="{7A1FB0ED-E950-4706-9082-E4A243D7CEBA}" srcOrd="1" destOrd="0" parTransId="{A0BA7132-6DD9-4C7D-BFD8-4B0AE386043D}" sibTransId="{18FBAEAD-D58F-46DD-9506-FCD4D462ECFF}"/>
    <dgm:cxn modelId="{95D96469-E8D0-4D2A-9608-C36A228A8F4D}" type="presOf" srcId="{7A1FB0ED-E950-4706-9082-E4A243D7CEBA}" destId="{C5BA5B5C-B8F0-47AF-BD9C-A3CE67E71D33}" srcOrd="0" destOrd="1" presId="urn:microsoft.com/office/officeart/2005/8/layout/vList2"/>
    <dgm:cxn modelId="{86177FE4-81FC-4396-83CE-AE718FB42C90}" srcId="{39F37D38-905D-4892-B231-4DEF94854402}" destId="{01A4D3A1-6CCA-47F2-B298-412A8A407446}" srcOrd="0" destOrd="0" parTransId="{FA9B4DF9-7A62-4195-A47D-188101AA58F5}" sibTransId="{3391F3B2-6AD2-42D8-A098-635FFD3302E1}"/>
    <dgm:cxn modelId="{C9F3B904-8112-4581-89D5-37A9486B012E}" type="presOf" srcId="{18A48B50-27B5-4316-8D20-7E34DA16F351}" destId="{C5BA5B5C-B8F0-47AF-BD9C-A3CE67E71D33}" srcOrd="0" destOrd="3" presId="urn:microsoft.com/office/officeart/2005/8/layout/vList2"/>
    <dgm:cxn modelId="{22118BB4-AF71-42DB-9358-C08EBEB0FAA9}" srcId="{01A4D3A1-6CCA-47F2-B298-412A8A407446}" destId="{18A48B50-27B5-4316-8D20-7E34DA16F351}" srcOrd="3" destOrd="0" parTransId="{C0F48C79-AD26-419F-9940-ED72F412ED12}" sibTransId="{21497435-F07A-4108-9DE4-C76428BEC0AA}"/>
    <dgm:cxn modelId="{AD3BC72C-07E6-4E49-8DE2-E57522350C13}" type="presOf" srcId="{01A4D3A1-6CCA-47F2-B298-412A8A407446}" destId="{426FC0BC-A4A6-445A-A3FD-2C4CCC32682F}" srcOrd="0" destOrd="0" presId="urn:microsoft.com/office/officeart/2005/8/layout/vList2"/>
    <dgm:cxn modelId="{3BC6F495-580A-4FD9-B9C4-BBD9FF36983C}" type="presOf" srcId="{0D5AD314-E397-458A-BC71-5BA87ED99E9B}" destId="{C5BA5B5C-B8F0-47AF-BD9C-A3CE67E71D33}" srcOrd="0" destOrd="0" presId="urn:microsoft.com/office/officeart/2005/8/layout/vList2"/>
    <dgm:cxn modelId="{0DB373CC-1B46-4635-883C-AC610C5EB59B}" type="presOf" srcId="{39F37D38-905D-4892-B231-4DEF94854402}" destId="{A874D4A2-CFF6-4891-9FF5-A44B7644F45F}" srcOrd="0" destOrd="0" presId="urn:microsoft.com/office/officeart/2005/8/layout/vList2"/>
    <dgm:cxn modelId="{94A000DF-D333-4D08-B340-5B7D5260EB02}" srcId="{01A4D3A1-6CCA-47F2-B298-412A8A407446}" destId="{0D5AD314-E397-458A-BC71-5BA87ED99E9B}" srcOrd="0" destOrd="0" parTransId="{DE8DEA27-F4BC-4FCB-8521-04E47ADB0F31}" sibTransId="{FB1AE598-4A47-4B6C-80B5-371DE70A4D02}"/>
    <dgm:cxn modelId="{F35035D5-3AC2-4FAC-A124-7165744FC781}" type="presParOf" srcId="{A874D4A2-CFF6-4891-9FF5-A44B7644F45F}" destId="{426FC0BC-A4A6-445A-A3FD-2C4CCC32682F}" srcOrd="0" destOrd="0" presId="urn:microsoft.com/office/officeart/2005/8/layout/vList2"/>
    <dgm:cxn modelId="{58B4911E-EBDF-4C9B-9FB0-FDFAC3F265E6}" type="presParOf" srcId="{A874D4A2-CFF6-4891-9FF5-A44B7644F45F}" destId="{C5BA5B5C-B8F0-47AF-BD9C-A3CE67E71D33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11C96B-F237-47E9-90F5-13758C3CA074}">
      <dsp:nvSpPr>
        <dsp:cNvPr id="0" name=""/>
        <dsp:cNvSpPr/>
      </dsp:nvSpPr>
      <dsp:spPr>
        <a:xfrm rot="10800000">
          <a:off x="1306329" y="114"/>
          <a:ext cx="4323870" cy="868936"/>
        </a:xfrm>
        <a:prstGeom prst="homePlate">
          <a:avLst/>
        </a:prstGeom>
        <a:blipFill rotWithShape="0">
          <a:blip xmlns:r="http://schemas.openxmlformats.org/officeDocument/2006/relationships" r:embed="rId1">
            <a:duotone>
              <a:schemeClr val="accent5">
                <a:hueOff val="0"/>
                <a:satOff val="0"/>
                <a:lumOff val="0"/>
                <a:alphaOff val="0"/>
                <a:shade val="74000"/>
                <a:satMod val="130000"/>
                <a:lumMod val="90000"/>
              </a:schemeClr>
              <a:schemeClr val="accent5">
                <a:hueOff val="0"/>
                <a:satOff val="0"/>
                <a:lumOff val="0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3177" tIns="114300" rIns="21336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0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前言</a:t>
          </a:r>
          <a:endParaRPr lang="zh-TW" altLang="en-US" sz="30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10800000">
        <a:off x="1523563" y="114"/>
        <a:ext cx="4106636" cy="868936"/>
      </dsp:txXfrm>
    </dsp:sp>
    <dsp:sp modelId="{ECDABDA2-7DA2-498F-B749-70B7ABDB3E02}">
      <dsp:nvSpPr>
        <dsp:cNvPr id="0" name=""/>
        <dsp:cNvSpPr/>
      </dsp:nvSpPr>
      <dsp:spPr>
        <a:xfrm>
          <a:off x="871861" y="114"/>
          <a:ext cx="868936" cy="868936"/>
        </a:xfrm>
        <a:prstGeom prst="ellipse">
          <a:avLst/>
        </a:prstGeom>
        <a:blipFill rotWithShape="0">
          <a:blip xmlns:r="http://schemas.openxmlformats.org/officeDocument/2006/relationships" r:embed="rId1">
            <a:duotone>
              <a:schemeClr val="accent5">
                <a:tint val="50000"/>
                <a:hueOff val="0"/>
                <a:satOff val="0"/>
                <a:lumOff val="0"/>
                <a:alphaOff val="0"/>
                <a:shade val="74000"/>
                <a:satMod val="130000"/>
                <a:lumMod val="90000"/>
              </a:schemeClr>
              <a:schemeClr val="accent5">
                <a:tint val="50000"/>
                <a:hueOff val="0"/>
                <a:satOff val="0"/>
                <a:lumOff val="0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13BAD50C-206C-4EAD-918E-0D00E37FD649}">
      <dsp:nvSpPr>
        <dsp:cNvPr id="0" name=""/>
        <dsp:cNvSpPr/>
      </dsp:nvSpPr>
      <dsp:spPr>
        <a:xfrm rot="10800000">
          <a:off x="1306329" y="1128434"/>
          <a:ext cx="4323870" cy="868936"/>
        </a:xfrm>
        <a:prstGeom prst="homePlate">
          <a:avLst/>
        </a:prstGeom>
        <a:blipFill rotWithShape="0">
          <a:blip xmlns:r="http://schemas.openxmlformats.org/officeDocument/2006/relationships" r:embed="rId1">
            <a:duotone>
              <a:schemeClr val="accent5">
                <a:hueOff val="5992711"/>
                <a:satOff val="-2406"/>
                <a:lumOff val="-7974"/>
                <a:alphaOff val="0"/>
                <a:shade val="74000"/>
                <a:satMod val="130000"/>
                <a:lumMod val="90000"/>
              </a:schemeClr>
              <a:schemeClr val="accent5">
                <a:hueOff val="5992711"/>
                <a:satOff val="-2406"/>
                <a:lumOff val="-7974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3177" tIns="114300" rIns="21336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0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積極面向</a:t>
          </a:r>
          <a:endParaRPr lang="zh-TW" altLang="en-US" sz="30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10800000">
        <a:off x="1523563" y="1128434"/>
        <a:ext cx="4106636" cy="868936"/>
      </dsp:txXfrm>
    </dsp:sp>
    <dsp:sp modelId="{A6DEDEB0-9ABE-48AE-A944-A0AF57AC7876}">
      <dsp:nvSpPr>
        <dsp:cNvPr id="0" name=""/>
        <dsp:cNvSpPr/>
      </dsp:nvSpPr>
      <dsp:spPr>
        <a:xfrm>
          <a:off x="871861" y="1128434"/>
          <a:ext cx="868936" cy="868936"/>
        </a:xfrm>
        <a:prstGeom prst="ellipse">
          <a:avLst/>
        </a:prstGeom>
        <a:blipFill rotWithShape="0">
          <a:blip xmlns:r="http://schemas.openxmlformats.org/officeDocument/2006/relationships" r:embed="rId1">
            <a:duotone>
              <a:schemeClr val="accent5">
                <a:tint val="50000"/>
                <a:hueOff val="6181717"/>
                <a:satOff val="-9527"/>
                <a:lumOff val="-2188"/>
                <a:alphaOff val="0"/>
                <a:shade val="74000"/>
                <a:satMod val="130000"/>
                <a:lumMod val="90000"/>
              </a:schemeClr>
              <a:schemeClr val="accent5">
                <a:tint val="50000"/>
                <a:hueOff val="6181717"/>
                <a:satOff val="-9527"/>
                <a:lumOff val="-2188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F16DB387-E165-4283-9A88-6B55372C77D5}">
      <dsp:nvSpPr>
        <dsp:cNvPr id="0" name=""/>
        <dsp:cNvSpPr/>
      </dsp:nvSpPr>
      <dsp:spPr>
        <a:xfrm rot="10800000">
          <a:off x="1306329" y="2256754"/>
          <a:ext cx="4323870" cy="868936"/>
        </a:xfrm>
        <a:prstGeom prst="homePlate">
          <a:avLst/>
        </a:prstGeom>
        <a:blipFill rotWithShape="0">
          <a:blip xmlns:r="http://schemas.openxmlformats.org/officeDocument/2006/relationships" r:embed="rId1">
            <a:duotone>
              <a:schemeClr val="accent5">
                <a:hueOff val="11985421"/>
                <a:satOff val="-4813"/>
                <a:lumOff val="-15949"/>
                <a:alphaOff val="0"/>
                <a:shade val="74000"/>
                <a:satMod val="130000"/>
                <a:lumMod val="90000"/>
              </a:schemeClr>
              <a:schemeClr val="accent5">
                <a:hueOff val="11985421"/>
                <a:satOff val="-4813"/>
                <a:lumOff val="-15949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3177" tIns="114300" rIns="21336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0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重點關切面向與建議</a:t>
          </a:r>
          <a:endParaRPr lang="zh-TW" altLang="en-US" sz="30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10800000">
        <a:off x="1523563" y="2256754"/>
        <a:ext cx="4106636" cy="868936"/>
      </dsp:txXfrm>
    </dsp:sp>
    <dsp:sp modelId="{68126F88-15D2-4ED3-880F-E439115B325A}">
      <dsp:nvSpPr>
        <dsp:cNvPr id="0" name=""/>
        <dsp:cNvSpPr/>
      </dsp:nvSpPr>
      <dsp:spPr>
        <a:xfrm>
          <a:off x="871861" y="2256754"/>
          <a:ext cx="868936" cy="868936"/>
        </a:xfrm>
        <a:prstGeom prst="ellipse">
          <a:avLst/>
        </a:prstGeom>
        <a:blipFill rotWithShape="0">
          <a:blip xmlns:r="http://schemas.openxmlformats.org/officeDocument/2006/relationships" r:embed="rId1">
            <a:duotone>
              <a:schemeClr val="accent5">
                <a:tint val="50000"/>
                <a:hueOff val="12363433"/>
                <a:satOff val="-19054"/>
                <a:lumOff val="-4377"/>
                <a:alphaOff val="0"/>
                <a:shade val="74000"/>
                <a:satMod val="130000"/>
                <a:lumMod val="90000"/>
              </a:schemeClr>
              <a:schemeClr val="accent5">
                <a:tint val="50000"/>
                <a:hueOff val="12363433"/>
                <a:satOff val="-19054"/>
                <a:lumOff val="-4377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609FB322-B36E-4563-B651-219C60792533}">
      <dsp:nvSpPr>
        <dsp:cNvPr id="0" name=""/>
        <dsp:cNvSpPr/>
      </dsp:nvSpPr>
      <dsp:spPr>
        <a:xfrm rot="10800000">
          <a:off x="1306329" y="3385075"/>
          <a:ext cx="4323870" cy="868936"/>
        </a:xfrm>
        <a:prstGeom prst="homePlate">
          <a:avLst/>
        </a:prstGeom>
        <a:blipFill rotWithShape="0">
          <a:blip xmlns:r="http://schemas.openxmlformats.org/officeDocument/2006/relationships" r:embed="rId1">
            <a:duotone>
              <a:schemeClr val="accent5">
                <a:hueOff val="17978132"/>
                <a:satOff val="-7219"/>
                <a:lumOff val="-23923"/>
                <a:alphaOff val="0"/>
                <a:shade val="74000"/>
                <a:satMod val="130000"/>
                <a:lumMod val="90000"/>
              </a:schemeClr>
              <a:schemeClr val="accent5">
                <a:hueOff val="17978132"/>
                <a:satOff val="-7219"/>
                <a:lumOff val="-23923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3177" tIns="114300" rIns="21336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0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後續追蹤</a:t>
          </a:r>
          <a:endParaRPr lang="zh-TW" altLang="en-US" sz="30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10800000">
        <a:off x="1523563" y="3385075"/>
        <a:ext cx="4106636" cy="868936"/>
      </dsp:txXfrm>
    </dsp:sp>
    <dsp:sp modelId="{76FE4303-8C5D-4546-AAE9-195457A75E1B}">
      <dsp:nvSpPr>
        <dsp:cNvPr id="0" name=""/>
        <dsp:cNvSpPr/>
      </dsp:nvSpPr>
      <dsp:spPr>
        <a:xfrm>
          <a:off x="871861" y="3385075"/>
          <a:ext cx="868936" cy="868936"/>
        </a:xfrm>
        <a:prstGeom prst="ellipse">
          <a:avLst/>
        </a:prstGeom>
        <a:blipFill rotWithShape="0">
          <a:blip xmlns:r="http://schemas.openxmlformats.org/officeDocument/2006/relationships" r:embed="rId1">
            <a:duotone>
              <a:schemeClr val="accent5">
                <a:tint val="50000"/>
                <a:hueOff val="18545149"/>
                <a:satOff val="-28581"/>
                <a:lumOff val="-6565"/>
                <a:alphaOff val="0"/>
                <a:shade val="74000"/>
                <a:satMod val="130000"/>
                <a:lumMod val="90000"/>
              </a:schemeClr>
              <a:schemeClr val="accent5">
                <a:tint val="50000"/>
                <a:hueOff val="18545149"/>
                <a:satOff val="-28581"/>
                <a:lumOff val="-6565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8FDFC1-0642-4C65-A2FA-FD49AB8BC200}">
      <dsp:nvSpPr>
        <dsp:cNvPr id="0" name=""/>
        <dsp:cNvSpPr/>
      </dsp:nvSpPr>
      <dsp:spPr>
        <a:xfrm>
          <a:off x="0" y="890246"/>
          <a:ext cx="9806593" cy="81262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國際審查委員肯定政府：</a:t>
          </a:r>
          <a:endParaRPr lang="zh-TW" altLang="en-US" sz="32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9669" y="929915"/>
        <a:ext cx="9727255" cy="733286"/>
      </dsp:txXfrm>
    </dsp:sp>
    <dsp:sp modelId="{0BC7E99B-F614-4F8C-9069-C1FCCF37E06C}">
      <dsp:nvSpPr>
        <dsp:cNvPr id="0" name=""/>
        <dsp:cNvSpPr/>
      </dsp:nvSpPr>
      <dsp:spPr>
        <a:xfrm>
          <a:off x="0" y="1702870"/>
          <a:ext cx="9806593" cy="282555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1359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主動辦理本次國際審查會議。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在意識提升上的初步推動。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在都市地區的無障礙初步辦理，如臺北捷運。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制訂「身心障礙者權利公約法規及行政措施優先檢視標準作業流程」。</a:t>
          </a:r>
        </a:p>
      </dsp:txBody>
      <dsp:txXfrm>
        <a:off x="0" y="1702870"/>
        <a:ext cx="9806593" cy="28255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6FC0BC-A4A6-445A-A3FD-2C4CCC32682F}">
      <dsp:nvSpPr>
        <dsp:cNvPr id="0" name=""/>
        <dsp:cNvSpPr/>
      </dsp:nvSpPr>
      <dsp:spPr>
        <a:xfrm>
          <a:off x="0" y="417246"/>
          <a:ext cx="9992887" cy="939625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74000"/>
                <a:satMod val="130000"/>
                <a:lumMod val="90000"/>
              </a:schemeClr>
              <a:schemeClr val="accent4">
                <a:hueOff val="0"/>
                <a:satOff val="0"/>
                <a:lumOff val="0"/>
                <a:alphaOff val="0"/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國際審查委員提出</a:t>
          </a:r>
          <a:r>
            <a:rPr lang="en-US" altLang="en-US" sz="28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4</a:t>
          </a:r>
          <a:r>
            <a:rPr lang="zh-TW" altLang="en-US" sz="28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項建議：</a:t>
          </a:r>
          <a:endParaRPr lang="zh-TW" altLang="en-US" sz="2800" b="1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5869" y="463115"/>
        <a:ext cx="9901149" cy="847887"/>
      </dsp:txXfrm>
    </dsp:sp>
    <dsp:sp modelId="{C5BA5B5C-B8F0-47AF-BD9C-A3CE67E71D33}">
      <dsp:nvSpPr>
        <dsp:cNvPr id="0" name=""/>
        <dsp:cNvSpPr/>
      </dsp:nvSpPr>
      <dsp:spPr>
        <a:xfrm>
          <a:off x="0" y="1356871"/>
          <a:ext cx="9992887" cy="2489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274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2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建議政府在</a:t>
          </a:r>
          <a:r>
            <a:rPr lang="en-US" altLang="en-US" sz="2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12</a:t>
          </a:r>
          <a:r>
            <a:rPr lang="zh-TW" altLang="en-US" sz="2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個月內成立國家人權機構並制訂合理調整的規範原則。</a:t>
          </a:r>
          <a:endParaRPr lang="zh-TW" altLang="en-US" sz="2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2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建議政府落實執行結論性意見。</a:t>
          </a:r>
          <a:endParaRPr lang="zh-TW" altLang="en-US" sz="2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2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建議政府在準備定期國家報告時應確保非政府組織的參與。</a:t>
          </a:r>
          <a:endParaRPr lang="zh-TW" altLang="en-US" sz="2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2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製作無障礙格式的結論性意見。</a:t>
          </a:r>
          <a:endParaRPr lang="zh-TW" altLang="en-US" sz="2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0" y="1356871"/>
        <a:ext cx="9992887" cy="24891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10"/>
          </a:xfrm>
          <a:prstGeom prst="rect">
            <a:avLst/>
          </a:prstGeom>
        </p:spPr>
        <p:txBody>
          <a:bodyPr vert="horz" lIns="91441" tIns="45720" rIns="91441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9" y="1"/>
            <a:ext cx="2946400" cy="496810"/>
          </a:xfrm>
          <a:prstGeom prst="rect">
            <a:avLst/>
          </a:prstGeom>
        </p:spPr>
        <p:txBody>
          <a:bodyPr vert="horz" lIns="91441" tIns="45720" rIns="91441" bIns="45720" rtlCol="0"/>
          <a:lstStyle>
            <a:lvl1pPr algn="r">
              <a:defRPr sz="1200"/>
            </a:lvl1pPr>
          </a:lstStyle>
          <a:p>
            <a:fld id="{EE787FD5-2F8D-4DBF-A457-F0992258EBE5}" type="datetimeFigureOut">
              <a:rPr lang="zh-TW" altLang="en-US" smtClean="0"/>
              <a:pPr/>
              <a:t>2017/11/22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246"/>
            <a:ext cx="2946400" cy="496810"/>
          </a:xfrm>
          <a:prstGeom prst="rect">
            <a:avLst/>
          </a:prstGeom>
        </p:spPr>
        <p:txBody>
          <a:bodyPr vert="horz" lIns="91441" tIns="45720" rIns="91441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9" y="9428246"/>
            <a:ext cx="2946400" cy="496810"/>
          </a:xfrm>
          <a:prstGeom prst="rect">
            <a:avLst/>
          </a:prstGeom>
        </p:spPr>
        <p:txBody>
          <a:bodyPr vert="horz" lIns="91441" tIns="45720" rIns="91441" bIns="45720" rtlCol="0" anchor="b"/>
          <a:lstStyle>
            <a:lvl1pPr algn="r">
              <a:defRPr sz="1200"/>
            </a:lvl1pPr>
          </a:lstStyle>
          <a:p>
            <a:fld id="{9D0BB4D9-4C16-44EB-8E22-1940B88BF1F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59396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2" y="5"/>
            <a:ext cx="2945659" cy="498054"/>
          </a:xfrm>
          <a:prstGeom prst="rect">
            <a:avLst/>
          </a:prstGeom>
        </p:spPr>
        <p:txBody>
          <a:bodyPr vert="horz" lIns="91441" tIns="45720" rIns="91441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55" y="5"/>
            <a:ext cx="2945659" cy="498054"/>
          </a:xfrm>
          <a:prstGeom prst="rect">
            <a:avLst/>
          </a:prstGeom>
        </p:spPr>
        <p:txBody>
          <a:bodyPr vert="horz" lIns="91441" tIns="45720" rIns="91441" bIns="45720" rtlCol="0"/>
          <a:lstStyle>
            <a:lvl1pPr algn="r">
              <a:defRPr sz="1200"/>
            </a:lvl1pPr>
          </a:lstStyle>
          <a:p>
            <a:fld id="{3CAC242E-FAD8-4254-A472-85437CCC1F38}" type="datetimeFigureOut">
              <a:rPr lang="zh-TW" altLang="en-US" smtClean="0"/>
              <a:pPr/>
              <a:t>2017/11/22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1" tIns="45720" rIns="91441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200"/>
            <a:ext cx="5438140" cy="3908614"/>
          </a:xfrm>
          <a:prstGeom prst="rect">
            <a:avLst/>
          </a:prstGeom>
        </p:spPr>
        <p:txBody>
          <a:bodyPr vert="horz" lIns="91441" tIns="45720" rIns="91441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2" y="9428587"/>
            <a:ext cx="2945659" cy="498053"/>
          </a:xfrm>
          <a:prstGeom prst="rect">
            <a:avLst/>
          </a:prstGeom>
        </p:spPr>
        <p:txBody>
          <a:bodyPr vert="horz" lIns="91441" tIns="45720" rIns="91441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55" y="9428587"/>
            <a:ext cx="2945659" cy="498053"/>
          </a:xfrm>
          <a:prstGeom prst="rect">
            <a:avLst/>
          </a:prstGeom>
        </p:spPr>
        <p:txBody>
          <a:bodyPr vert="horz" lIns="91441" tIns="45720" rIns="91441" bIns="45720" rtlCol="0" anchor="b"/>
          <a:lstStyle>
            <a:lvl1pPr algn="r">
              <a:defRPr sz="1200"/>
            </a:lvl1pPr>
          </a:lstStyle>
          <a:p>
            <a:fld id="{2F981718-A568-4D9D-82CD-101D78DC945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57635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TW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81718-A568-4D9D-82CD-101D78DC945B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82969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endPara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81718-A568-4D9D-82CD-101D78DC945B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1583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79768" y="4777197"/>
            <a:ext cx="5438140" cy="4824003"/>
          </a:xfrm>
        </p:spPr>
        <p:txBody>
          <a:bodyPr>
            <a:noAutofit/>
          </a:bodyPr>
          <a:lstStyle/>
          <a:p>
            <a:pPr marL="0" indent="0">
              <a:buFont typeface="+mj-lt"/>
              <a:buNone/>
            </a:pPr>
            <a:endParaRPr lang="zh-TW" altLang="en-US" sz="16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81718-A568-4D9D-82CD-101D78DC945B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89138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81718-A568-4D9D-82CD-101D78DC945B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42874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81718-A568-4D9D-82CD-101D78DC945B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62443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81718-A568-4D9D-82CD-101D78DC945B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63975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Font typeface="+mj-lt"/>
              <a:buNone/>
            </a:pPr>
            <a:endParaRPr lang="zh-TW" altLang="en-US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81718-A568-4D9D-82CD-101D78DC945B}" type="slidenum">
              <a:rPr lang="zh-TW" altLang="en-US" smtClean="0"/>
              <a:pPr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5507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>
              <a:buFont typeface="+mj-lt"/>
              <a:buNone/>
            </a:pPr>
            <a:endParaRPr lang="zh-TW" altLang="en-US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981718-A568-4D9D-82CD-101D78DC945B}" type="slidenum">
              <a:rPr lang="zh-TW" altLang="en-US" smtClean="0"/>
              <a:pPr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6418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400" y="1871135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400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3" y="5037663"/>
            <a:ext cx="897467" cy="279400"/>
          </a:xfrm>
        </p:spPr>
        <p:txBody>
          <a:bodyPr/>
          <a:lstStyle/>
          <a:p>
            <a:fld id="{707A1540-F78A-41F8-9117-781B0746C7E6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3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797" y="1005948"/>
            <a:ext cx="86360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71835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572A9-9970-4DFF-9E58-D1D48A604D44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49306" y="6025444"/>
            <a:ext cx="542697" cy="279400"/>
          </a:xfrm>
        </p:spPr>
        <p:txBody>
          <a:bodyPr/>
          <a:lstStyle>
            <a:lvl1pPr>
              <a:defRPr sz="2000" b="1"/>
            </a:lvl1pPr>
          </a:lstStyle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419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8" y="3846055"/>
            <a:ext cx="8158691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D08EC-9FA7-4B89-BF7A-F43F01FDB247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217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9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6BA0D-8221-4082-AB8F-62A17DADD985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9993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6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6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CBCF-3084-4F24-AAEF-4CAAAC76695D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9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7544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F4C1-1177-4B59-84D9-41B3D030F107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9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6000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1E4B-9A10-4F80-AA9A-E15DDE90E0F1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387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4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9" y="982135"/>
            <a:ext cx="5469467" cy="4893735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4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286B5-3467-4CE1-B11F-0A9004654A12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9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7322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3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75E01-59EC-4901-9A91-13B723FF492D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9396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7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403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7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8C6A0-8D9F-45AD-B418-C54DB5670627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5719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70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70" y="4343403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B22F8-56DB-4A1A-8966-1E49B5CEFE52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9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92592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5" y="982132"/>
            <a:ext cx="9296399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3" y="3352800"/>
            <a:ext cx="8839203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189" indent="0">
              <a:buFontTx/>
              <a:buNone/>
              <a:defRPr/>
            </a:lvl2pPr>
            <a:lvl3pPr marL="914377" indent="0">
              <a:buFontTx/>
              <a:buNone/>
              <a:defRPr/>
            </a:lvl3pPr>
            <a:lvl4pPr marL="1371566" indent="0">
              <a:buFontTx/>
              <a:buNone/>
              <a:defRPr/>
            </a:lvl4pPr>
            <a:lvl5pPr marL="1828754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403"/>
            <a:ext cx="9609667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02687-526D-4413-A00C-1BA535F7B5D9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9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4038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3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3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4AA28-7E4A-4FB4-8E3A-9CF7144CC939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9002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5" y="982132"/>
            <a:ext cx="9296399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3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3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BFF19-5EA2-4FB2-A0E9-E420F48FE3CA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9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44587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7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3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2" y="4470403"/>
            <a:ext cx="9609671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35A0-4F59-415F-B109-B5039B91D55E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9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31565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528ED-34D2-42AB-A90C-F05883DBAFC8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9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97859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9" y="982135"/>
            <a:ext cx="1890895" cy="489373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1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2BDA1-1C1E-4A4C-9299-DA522A3B23E6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1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7668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3" y="982136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3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1366BBD-4842-4E0C-83B3-F9023FB03458}" type="datetime1">
              <a:rPr lang="en-US" altLang="zh-TW" smtClean="0"/>
              <a:pPr/>
              <a:t>11/22/2017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3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4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03200" y="169337"/>
            <a:ext cx="86360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29964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  <p:sldLayoutId id="2147483868" r:id="rId12"/>
    <p:sldLayoutId id="2147483869" r:id="rId13"/>
    <p:sldLayoutId id="2147483870" r:id="rId14"/>
    <p:sldLayoutId id="2147483871" r:id="rId15"/>
    <p:sldLayoutId id="2147483872" r:id="rId16"/>
    <p:sldLayoutId id="2147483873" r:id="rId17"/>
  </p:sldLayoutIdLst>
  <p:hf hdr="0" dt="0"/>
  <p:txStyles>
    <p:titleStyle>
      <a:lvl1pPr algn="ctr" defTabSz="457189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44" indent="-285744" algn="l" defTabSz="457189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32" indent="-285744" algn="l" defTabSz="457189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21" indent="-285744" algn="l" defTabSz="457189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12" indent="-171446" algn="l" defTabSz="457189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01" indent="-171446" algn="l" defTabSz="457189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537" indent="-228594" algn="l" defTabSz="457189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726" indent="-228594" algn="l" defTabSz="457189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8914" indent="-228594" algn="l" defTabSz="457189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103" indent="-228594" algn="l" defTabSz="457189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094525" y="1383564"/>
            <a:ext cx="8050745" cy="1926915"/>
          </a:xfrm>
        </p:spPr>
        <p:txBody>
          <a:bodyPr>
            <a:normAutofit/>
          </a:bodyPr>
          <a:lstStyle/>
          <a:p>
            <a:r>
              <a:rPr lang="zh-TW" altLang="en-US" sz="3400" b="1" smtClean="0">
                <a:latin typeface="標楷體" panose="03000509000000000000" pitchFamily="65" charset="-120"/>
                <a:ea typeface="標楷體" panose="03000509000000000000" pitchFamily="65" charset="-120"/>
              </a:rPr>
              <a:t>身心</a:t>
            </a:r>
            <a:r>
              <a:rPr lang="zh-TW" altLang="en-US" sz="3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障礙者權利</a:t>
            </a:r>
            <a:r>
              <a:rPr lang="zh-TW" altLang="en-US" sz="3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公約</a:t>
            </a:r>
            <a:r>
              <a:rPr lang="en-US" altLang="zh-TW" sz="3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國際審查結論</a:t>
            </a:r>
            <a:r>
              <a:rPr lang="zh-TW" altLang="en-US" sz="3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性意見與後續規劃</a:t>
            </a:r>
            <a:endParaRPr lang="zh-TW" altLang="en-US" sz="3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128940" y="4001944"/>
            <a:ext cx="4166648" cy="867595"/>
          </a:xfrm>
        </p:spPr>
        <p:txBody>
          <a:bodyPr>
            <a:noAutofit/>
          </a:bodyPr>
          <a:lstStyle/>
          <a:p>
            <a:r>
              <a:rPr lang="zh-TW" altLang="en-US" sz="20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衛生福利部</a:t>
            </a:r>
            <a:endParaRPr lang="en-US" altLang="zh-TW" sz="20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l"/>
            <a:r>
              <a:rPr lang="zh-TW" altLang="en-US" sz="20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報告人：社會及家庭署簡署長慧娟</a:t>
            </a:r>
            <a:endParaRPr lang="en-US" altLang="zh-TW" sz="20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altLang="zh-TW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106</a:t>
            </a:r>
            <a:r>
              <a:rPr lang="zh-TW" altLang="en-US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</a:t>
            </a:r>
            <a:r>
              <a:rPr lang="zh-TW" altLang="en-US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23</a:t>
            </a:r>
            <a:r>
              <a:rPr lang="zh-TW" altLang="en-US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lang="zh-TW" altLang="en-US" sz="20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8940727" y="0"/>
            <a:ext cx="3419872" cy="64807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>
              <a:lnSpc>
                <a:spcPct val="150000"/>
              </a:lnSpc>
              <a:defRPr/>
            </a:pPr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行政院第</a:t>
            </a:r>
            <a:r>
              <a:rPr lang="en-US" altLang="zh-TW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3577</a:t>
            </a:r>
            <a:r>
              <a:rPr lang="zh-TW" altLang="en-US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次</a:t>
            </a:r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院會</a:t>
            </a:r>
            <a:endParaRPr lang="en-US" altLang="zh-TW" sz="2400" kern="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1385309" y="6221887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z="2000" b="1"/>
              <a:pPr/>
              <a:t>1</a:t>
            </a:fld>
            <a:endParaRPr lang="en-US" sz="2000" b="1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77" t="12408" r="16445" b="51508"/>
          <a:stretch/>
        </p:blipFill>
        <p:spPr>
          <a:xfrm>
            <a:off x="8227400" y="5010091"/>
            <a:ext cx="1426653" cy="3825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0088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6" name="圓角矩形 15"/>
          <p:cNvSpPr/>
          <p:nvPr/>
        </p:nvSpPr>
        <p:spPr>
          <a:xfrm>
            <a:off x="3750091" y="243600"/>
            <a:ext cx="4377447" cy="597091"/>
          </a:xfrm>
          <a:prstGeom prst="roundRect">
            <a:avLst/>
          </a:prstGeom>
          <a:solidFill>
            <a:srgbClr val="156B01"/>
          </a:solidFill>
          <a:ln>
            <a:solidFill>
              <a:srgbClr val="92D050"/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結論性意見（一）</a:t>
            </a:r>
            <a:endParaRPr lang="zh-TW" altLang="en-US" sz="3200" b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9" name="群組 8"/>
          <p:cNvGrpSpPr/>
          <p:nvPr/>
        </p:nvGrpSpPr>
        <p:grpSpPr>
          <a:xfrm>
            <a:off x="735112" y="1201269"/>
            <a:ext cx="3514159" cy="4688359"/>
            <a:chOff x="1129559" y="1210240"/>
            <a:chExt cx="4069970" cy="4786966"/>
          </a:xfrm>
        </p:grpSpPr>
        <p:sp>
          <p:nvSpPr>
            <p:cNvPr id="3" name="書卷 (垂直) 2"/>
            <p:cNvSpPr/>
            <p:nvPr/>
          </p:nvSpPr>
          <p:spPr>
            <a:xfrm rot="20882864">
              <a:off x="1129559" y="1210240"/>
              <a:ext cx="4069970" cy="4786966"/>
            </a:xfrm>
            <a:prstGeom prst="verticalScroll">
              <a:avLst/>
            </a:prstGeom>
            <a:noFill/>
            <a:ln w="38100"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" name="文字方塊 3"/>
            <p:cNvSpPr txBox="1"/>
            <p:nvPr/>
          </p:nvSpPr>
          <p:spPr>
            <a:xfrm rot="20828996">
              <a:off x="1691122" y="1777153"/>
              <a:ext cx="2946842" cy="39703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00050" indent="-400050">
                <a:buAutoNum type="romanUcPeriod"/>
              </a:pPr>
              <a:r>
                <a:rPr lang="en-US" altLang="zh-TW" b="1" dirty="0" smtClean="0"/>
                <a:t>Introduction</a:t>
              </a:r>
            </a:p>
            <a:p>
              <a:pPr marL="400050" indent="-400050">
                <a:buAutoNum type="romanUcPeriod"/>
              </a:pPr>
              <a:endParaRPr lang="en-US" altLang="zh-TW" b="1" dirty="0" smtClean="0"/>
            </a:p>
            <a:p>
              <a:pPr marL="400050" indent="-400050">
                <a:buAutoNum type="romanUcPeriod"/>
              </a:pPr>
              <a:r>
                <a:rPr lang="en-US" altLang="zh-TW" b="1" dirty="0" smtClean="0"/>
                <a:t>Positive Aspects</a:t>
              </a:r>
            </a:p>
            <a:p>
              <a:pPr marL="400050" indent="-400050">
                <a:buAutoNum type="romanUcPeriod"/>
              </a:pPr>
              <a:endParaRPr lang="en-US" altLang="zh-TW" b="1" dirty="0"/>
            </a:p>
            <a:p>
              <a:pPr marL="400050" indent="-400050">
                <a:buAutoNum type="romanUcPeriod"/>
              </a:pPr>
              <a:endParaRPr lang="en-US" altLang="zh-TW" b="1" dirty="0" smtClean="0"/>
            </a:p>
            <a:p>
              <a:pPr marL="400050" indent="-400050">
                <a:buAutoNum type="romanUcPeriod"/>
              </a:pPr>
              <a:r>
                <a:rPr lang="en-US" altLang="zh-TW" b="1" dirty="0" smtClean="0"/>
                <a:t>Principle Areas of Concern and Recommendations</a:t>
              </a:r>
            </a:p>
            <a:p>
              <a:pPr marL="400050" indent="-400050">
                <a:buAutoNum type="romanUcPeriod"/>
              </a:pPr>
              <a:endParaRPr lang="en-US" altLang="zh-TW" b="1" dirty="0"/>
            </a:p>
            <a:p>
              <a:pPr marL="400050" indent="-400050">
                <a:buAutoNum type="romanUcPeriod"/>
              </a:pPr>
              <a:endParaRPr lang="en-US" altLang="zh-TW" b="1" dirty="0" smtClean="0"/>
            </a:p>
            <a:p>
              <a:pPr marL="400050" indent="-400050">
                <a:buAutoNum type="romanUcPeriod"/>
              </a:pPr>
              <a:endParaRPr lang="en-US" altLang="zh-TW" b="1" dirty="0"/>
            </a:p>
            <a:p>
              <a:pPr marL="400050" indent="-400050">
                <a:buAutoNum type="romanUcPeriod"/>
              </a:pPr>
              <a:endParaRPr lang="en-US" altLang="zh-TW" b="1" dirty="0" smtClean="0"/>
            </a:p>
            <a:p>
              <a:pPr marL="400050" indent="-400050">
                <a:buAutoNum type="romanUcPeriod"/>
              </a:pPr>
              <a:r>
                <a:rPr lang="en-US" altLang="zh-TW" b="1" dirty="0" smtClean="0"/>
                <a:t>Follow-up and Dissemination</a:t>
              </a:r>
              <a:endParaRPr lang="zh-TW" altLang="en-US" b="1" dirty="0"/>
            </a:p>
          </p:txBody>
        </p:sp>
      </p:grpSp>
      <p:graphicFrame>
        <p:nvGraphicFramePr>
          <p:cNvPr id="11" name="資料庫圖表 10"/>
          <p:cNvGraphicFramePr/>
          <p:nvPr>
            <p:extLst/>
          </p:nvPr>
        </p:nvGraphicFramePr>
        <p:xfrm>
          <a:off x="4487672" y="1205231"/>
          <a:ext cx="6502061" cy="42541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文字方塊 12"/>
          <p:cNvSpPr txBox="1"/>
          <p:nvPr/>
        </p:nvSpPr>
        <p:spPr>
          <a:xfrm>
            <a:off x="5564479" y="1171456"/>
            <a:ext cx="6992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6000" dirty="0">
                <a:latin typeface="Brush Script MT" panose="03060802040406070304" pitchFamily="66" charset="0"/>
                <a:cs typeface="Aharoni" panose="02010803020104030203" pitchFamily="2" charset="-79"/>
              </a:rPr>
              <a:t>6</a:t>
            </a:r>
            <a:endParaRPr lang="zh-TW" altLang="en-US" sz="6000" dirty="0">
              <a:latin typeface="Brush Script MT" panose="03060802040406070304" pitchFamily="66" charset="0"/>
              <a:cs typeface="Aharoni" panose="02010803020104030203" pitchFamily="2" charset="-79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5564479" y="2292702"/>
            <a:ext cx="6992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6000" dirty="0" smtClean="0">
                <a:latin typeface="Brush Script MT" panose="03060802040406070304" pitchFamily="66" charset="0"/>
                <a:cs typeface="Aharoni" panose="02010803020104030203" pitchFamily="2" charset="-79"/>
              </a:rPr>
              <a:t>1</a:t>
            </a:r>
            <a:endParaRPr lang="zh-TW" altLang="en-US" sz="6000" dirty="0">
              <a:latin typeface="Brush Script MT" panose="03060802040406070304" pitchFamily="66" charset="0"/>
              <a:cs typeface="Aharoni" panose="02010803020104030203" pitchFamily="2" charset="-79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5350396" y="3431916"/>
            <a:ext cx="9133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400" dirty="0" smtClean="0">
                <a:latin typeface="Brush Script MT" panose="03060802040406070304" pitchFamily="66" charset="0"/>
                <a:cs typeface="Aharoni" panose="02010803020104030203" pitchFamily="2" charset="-79"/>
              </a:rPr>
              <a:t>74</a:t>
            </a:r>
            <a:endParaRPr lang="zh-TW" altLang="en-US" sz="5400" dirty="0">
              <a:latin typeface="Brush Script MT" panose="03060802040406070304" pitchFamily="66" charset="0"/>
              <a:cs typeface="Aharoni" panose="02010803020104030203" pitchFamily="2" charset="-79"/>
            </a:endParaRPr>
          </a:p>
        </p:txBody>
      </p:sp>
      <p:sp>
        <p:nvSpPr>
          <p:cNvPr id="31" name="文字方塊 30"/>
          <p:cNvSpPr txBox="1"/>
          <p:nvPr/>
        </p:nvSpPr>
        <p:spPr>
          <a:xfrm>
            <a:off x="5478295" y="4508947"/>
            <a:ext cx="6992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6000" dirty="0" smtClean="0">
                <a:latin typeface="Brush Script MT" panose="03060802040406070304" pitchFamily="66" charset="0"/>
                <a:cs typeface="Aharoni" panose="02010803020104030203" pitchFamily="2" charset="-79"/>
              </a:rPr>
              <a:t>4</a:t>
            </a:r>
            <a:endParaRPr lang="zh-TW" altLang="en-US" sz="6000" dirty="0">
              <a:latin typeface="Brush Script MT" panose="03060802040406070304" pitchFamily="66" charset="0"/>
              <a:cs typeface="Aharoni" panose="02010803020104030203" pitchFamily="2" charset="-79"/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77" t="12408" r="16445" b="51508"/>
          <a:stretch/>
        </p:blipFill>
        <p:spPr>
          <a:xfrm>
            <a:off x="9855233" y="5895903"/>
            <a:ext cx="1426653" cy="3825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文字方塊 1"/>
          <p:cNvSpPr txBox="1"/>
          <p:nvPr/>
        </p:nvSpPr>
        <p:spPr>
          <a:xfrm>
            <a:off x="6687840" y="5524610"/>
            <a:ext cx="49614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共計</a:t>
            </a:r>
            <a:r>
              <a:rPr lang="en-US" altLang="zh-TW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85</a:t>
            </a:r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點次</a:t>
            </a:r>
            <a:endParaRPr lang="zh-TW" altLang="en-US" sz="4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15022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>
          <a:xfrm>
            <a:off x="11433597" y="6320693"/>
            <a:ext cx="542697" cy="279400"/>
          </a:xfrm>
        </p:spPr>
        <p:txBody>
          <a:bodyPr/>
          <a:lstStyle/>
          <a:p>
            <a:fld id="{5D84065D-F351-4B03-BD91-D8A6B8D4B362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9" name="圓角矩形 18"/>
          <p:cNvSpPr/>
          <p:nvPr/>
        </p:nvSpPr>
        <p:spPr>
          <a:xfrm>
            <a:off x="3139441" y="243600"/>
            <a:ext cx="5598748" cy="597091"/>
          </a:xfrm>
          <a:prstGeom prst="roundRect">
            <a:avLst/>
          </a:prstGeom>
          <a:solidFill>
            <a:srgbClr val="156B01"/>
          </a:solidFill>
          <a:ln>
            <a:solidFill>
              <a:srgbClr val="92D050"/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結論性意見（二）：積極面向</a:t>
            </a:r>
            <a:endParaRPr lang="zh-TW" altLang="en-US" sz="3200" b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1805625989"/>
              </p:ext>
            </p:extLst>
          </p:nvPr>
        </p:nvGraphicFramePr>
        <p:xfrm>
          <a:off x="1292412" y="477236"/>
          <a:ext cx="980659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1" name="圖片 20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77" t="12408" r="16445" b="51508"/>
          <a:stretch/>
        </p:blipFill>
        <p:spPr>
          <a:xfrm>
            <a:off x="9855233" y="5895903"/>
            <a:ext cx="1426653" cy="3825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7284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1496906" y="6406444"/>
            <a:ext cx="542697" cy="279400"/>
          </a:xfrm>
        </p:spPr>
        <p:txBody>
          <a:bodyPr/>
          <a:lstStyle/>
          <a:p>
            <a:fld id="{5D84065D-F351-4B03-BD91-D8A6B8D4B362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圓角矩形 5"/>
          <p:cNvSpPr/>
          <p:nvPr/>
        </p:nvSpPr>
        <p:spPr>
          <a:xfrm>
            <a:off x="2103120" y="243600"/>
            <a:ext cx="7671390" cy="597091"/>
          </a:xfrm>
          <a:prstGeom prst="roundRect">
            <a:avLst/>
          </a:prstGeom>
          <a:solidFill>
            <a:srgbClr val="156B01"/>
          </a:solidFill>
          <a:ln>
            <a:solidFill>
              <a:srgbClr val="92D050"/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結論性意見</a:t>
            </a:r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（三）</a:t>
            </a:r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：重點</a:t>
            </a:r>
            <a:r>
              <a:rPr lang="zh-TW" altLang="en-US" sz="3200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關切面向與</a:t>
            </a:r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建議</a:t>
            </a:r>
            <a:endParaRPr lang="zh-TW" altLang="en-US" sz="3200" b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774494" y="2600614"/>
            <a:ext cx="2203440" cy="111783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長瀨修主席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774494" y="4735865"/>
            <a:ext cx="2203440" cy="108730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/>
              <a:t>Diane Kingston </a:t>
            </a:r>
            <a:endParaRPr lang="zh-TW" altLang="en-US" sz="2800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3002280" y="2159858"/>
            <a:ext cx="81838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完善國內法規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，確保身心障礙者在與其他人平等基礎上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享有與行使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所有人權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及自由、免於歧視與獲得平等的對待。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針對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合理調整」進行明確的定義、正確使用（翻譯），並訂定相關規範，如拒絕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提供合理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調整將構成歧視。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制訂監督機制與成立國家人權機構。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3002280" y="4494687"/>
            <a:ext cx="8183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應保障多重弱勢之身心障礙者免於歧視，如身心障礙婦女、身心障礙兒童、身心障礙原住民、身心障礙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受刑人等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，並強化相關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服務措施。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建議我國可朝廢除死刑發展，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成為亞洲維護人權的標竿。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1136866" y="1143000"/>
            <a:ext cx="10073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國際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審查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委員於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結論性意見發表記者會上表示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3" name="圖片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77" t="12408" r="16445" b="51508"/>
          <a:stretch/>
        </p:blipFill>
        <p:spPr>
          <a:xfrm>
            <a:off x="9926921" y="6023858"/>
            <a:ext cx="1426653" cy="3825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6966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1496906" y="6406444"/>
            <a:ext cx="542697" cy="279400"/>
          </a:xfrm>
        </p:spPr>
        <p:txBody>
          <a:bodyPr/>
          <a:lstStyle/>
          <a:p>
            <a:fld id="{5D84065D-F351-4B03-BD91-D8A6B8D4B362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圓角矩形 5"/>
          <p:cNvSpPr/>
          <p:nvPr/>
        </p:nvSpPr>
        <p:spPr>
          <a:xfrm>
            <a:off x="2103120" y="243600"/>
            <a:ext cx="7671390" cy="597091"/>
          </a:xfrm>
          <a:prstGeom prst="roundRect">
            <a:avLst/>
          </a:prstGeom>
          <a:solidFill>
            <a:srgbClr val="156B01"/>
          </a:solidFill>
          <a:ln>
            <a:solidFill>
              <a:srgbClr val="92D050"/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結論性意見</a:t>
            </a:r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（四）</a:t>
            </a:r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：重點</a:t>
            </a:r>
            <a:r>
              <a:rPr lang="zh-TW" altLang="en-US" sz="3200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關切面向與</a:t>
            </a:r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建議</a:t>
            </a:r>
            <a:endParaRPr lang="zh-TW" altLang="en-US" sz="3200" b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681528" y="1696199"/>
            <a:ext cx="2203440" cy="108730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/>
              <a:t>Adolf </a:t>
            </a:r>
            <a:r>
              <a:rPr lang="en-US" altLang="zh-TW" sz="2800" dirty="0" err="1" smtClean="0"/>
              <a:t>Ratzka</a:t>
            </a:r>
            <a:endParaRPr lang="zh-TW" altLang="en-US" sz="2800" dirty="0"/>
          </a:p>
        </p:txBody>
      </p:sp>
      <p:sp>
        <p:nvSpPr>
          <p:cNvPr id="11" name="圓角矩形 10"/>
          <p:cNvSpPr/>
          <p:nvPr/>
        </p:nvSpPr>
        <p:spPr>
          <a:xfrm>
            <a:off x="681528" y="3139954"/>
            <a:ext cx="2203440" cy="108730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/>
              <a:t>Diane Richler</a:t>
            </a:r>
            <a:endParaRPr lang="zh-TW" altLang="en-US" sz="2800" dirty="0"/>
          </a:p>
        </p:txBody>
      </p:sp>
      <p:sp>
        <p:nvSpPr>
          <p:cNvPr id="12" name="圓角矩形 11"/>
          <p:cNvSpPr/>
          <p:nvPr/>
        </p:nvSpPr>
        <p:spPr>
          <a:xfrm>
            <a:off x="685252" y="4680817"/>
            <a:ext cx="2199716" cy="108730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2800" dirty="0" smtClean="0"/>
              <a:t>Michael Ashley Stein</a:t>
            </a:r>
            <a:endParaRPr lang="zh-TW" altLang="en-US" sz="2800" dirty="0"/>
          </a:p>
        </p:txBody>
      </p:sp>
      <p:sp>
        <p:nvSpPr>
          <p:cNvPr id="15" name="文字方塊 14"/>
          <p:cNvSpPr txBox="1"/>
          <p:nvPr/>
        </p:nvSpPr>
        <p:spPr>
          <a:xfrm>
            <a:off x="3039121" y="1696199"/>
            <a:ext cx="8183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政府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應該提供必要的支持服務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，使身心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障礙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者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在社區裡自立生活、融入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社區。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3039121" y="2946100"/>
            <a:ext cx="8183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身心障礙是人權議題，應以教育改變思維模式，並透過融合教育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包容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所有身心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障礙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政府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不應再興建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住宿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式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機構，避免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未來廢除住宿式機構回歸社區式照顧的期程要花費更多時間。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3039121" y="4808971"/>
            <a:ext cx="8183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身心障礙者不應該因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被監護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宣告而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剝奪其投票權，這違反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公約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法律之前獲得平等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承認之規定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1149361" y="902736"/>
            <a:ext cx="10073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國際審查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委員於記者會上表示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3" name="圖片 2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77" t="12408" r="16445" b="51508"/>
          <a:stretch/>
        </p:blipFill>
        <p:spPr>
          <a:xfrm>
            <a:off x="9855233" y="5895903"/>
            <a:ext cx="1426653" cy="3825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85372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1466426" y="6391204"/>
            <a:ext cx="542697" cy="279400"/>
          </a:xfrm>
        </p:spPr>
        <p:txBody>
          <a:bodyPr/>
          <a:lstStyle/>
          <a:p>
            <a:fld id="{5D84065D-F351-4B03-BD91-D8A6B8D4B362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6" name="圓角矩形 5"/>
          <p:cNvSpPr/>
          <p:nvPr/>
        </p:nvSpPr>
        <p:spPr>
          <a:xfrm>
            <a:off x="2103120" y="243600"/>
            <a:ext cx="7671390" cy="597091"/>
          </a:xfrm>
          <a:prstGeom prst="roundRect">
            <a:avLst/>
          </a:prstGeom>
          <a:solidFill>
            <a:srgbClr val="156B01"/>
          </a:solidFill>
          <a:ln>
            <a:solidFill>
              <a:srgbClr val="92D050"/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結論性意見</a:t>
            </a:r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（五）</a:t>
            </a:r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：重點</a:t>
            </a:r>
            <a:r>
              <a:rPr lang="zh-TW" altLang="en-US" sz="3200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關切面向與</a:t>
            </a:r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建議</a:t>
            </a:r>
            <a:endParaRPr lang="zh-TW" altLang="en-US" sz="3200" b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1136866" y="1143000"/>
            <a:ext cx="100736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政府於身心障礙者權益保障與促進方面應更加努力，並進行跨部會之合作與協調。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於結論性意見中，亦涉及以下重要議題：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1388326" y="2832088"/>
            <a:ext cx="9570720" cy="141987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委員會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建議針對精神衛生法、優生保健法、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個人資料保護法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國民</a:t>
            </a:r>
            <a:endParaRPr lang="en-US" altLang="zh-TW" sz="2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體育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、監護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宣告及輔助宣告制度等進行檢視，以符合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公約精神，</a:t>
            </a:r>
            <a:endParaRPr lang="en-US" altLang="zh-TW" sz="2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並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確保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人權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模式的落實。</a:t>
            </a:r>
          </a:p>
        </p:txBody>
      </p:sp>
      <p:sp>
        <p:nvSpPr>
          <p:cNvPr id="11" name="圓角矩形 10"/>
          <p:cNvSpPr/>
          <p:nvPr/>
        </p:nvSpPr>
        <p:spPr>
          <a:xfrm>
            <a:off x="1388326" y="4554269"/>
            <a:ext cx="9570720" cy="117348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制訂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有效的監督機制、住宿型機構與庇護工場退場規劃、社區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融合</a:t>
            </a:r>
            <a:endParaRPr lang="en-US" altLang="zh-TW" sz="2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規劃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77835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1512146" y="6375964"/>
            <a:ext cx="542697" cy="279400"/>
          </a:xfrm>
        </p:spPr>
        <p:txBody>
          <a:bodyPr/>
          <a:lstStyle/>
          <a:p>
            <a:fld id="{5D84065D-F351-4B03-BD91-D8A6B8D4B362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6" name="圓角矩形 5"/>
          <p:cNvSpPr/>
          <p:nvPr/>
        </p:nvSpPr>
        <p:spPr>
          <a:xfrm>
            <a:off x="2103120" y="243600"/>
            <a:ext cx="7671390" cy="597091"/>
          </a:xfrm>
          <a:prstGeom prst="roundRect">
            <a:avLst/>
          </a:prstGeom>
          <a:solidFill>
            <a:srgbClr val="156B01"/>
          </a:solidFill>
          <a:ln>
            <a:solidFill>
              <a:srgbClr val="92D050"/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結論性意見</a:t>
            </a:r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（六）</a:t>
            </a:r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：重點</a:t>
            </a:r>
            <a:r>
              <a:rPr lang="zh-TW" altLang="en-US" sz="3200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關切面向與</a:t>
            </a:r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建議</a:t>
            </a:r>
            <a:endParaRPr lang="zh-TW" altLang="en-US" sz="3200" b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1153455" y="998736"/>
            <a:ext cx="9570720" cy="106935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en-US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政府應加強對公務人員、司法、警政、醫事、教育等專業人員之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</a:t>
            </a:r>
            <a:endParaRPr lang="en-US" altLang="zh-TW" sz="2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育訓練。</a:t>
            </a:r>
            <a:endParaRPr lang="zh-TW" altLang="en-US" sz="2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1153455" y="2226133"/>
            <a:ext cx="9570720" cy="117348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en-US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中央及地方應共同合作推動落實公約，如強化中央與地方政府在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災 </a:t>
            </a:r>
            <a:endParaRPr lang="en-US" altLang="zh-TW" sz="2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害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通報與協調應變上的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合作。</a:t>
            </a:r>
            <a:endParaRPr lang="zh-TW" altLang="en-US" sz="2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1153455" y="3557658"/>
            <a:ext cx="9570720" cy="152904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政府應採取措施保障身心障礙者的知情同意，如就醫、強制住院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endParaRPr lang="en-US" altLang="zh-TW" sz="2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以及針對「無障礙」、「合理調整」與「通用設計」進行明確定義</a:t>
            </a:r>
            <a:endParaRPr lang="en-US" altLang="zh-TW" sz="2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與規範，以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促進身心障礙者在就學、就醫、就業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、司法、育樂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等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方</a:t>
            </a:r>
            <a:endParaRPr lang="en-US" altLang="zh-TW" sz="2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面的權利。</a:t>
            </a:r>
            <a:endParaRPr lang="zh-TW" altLang="en-US" sz="2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1153455" y="5244744"/>
            <a:ext cx="9570720" cy="117348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政府應針對健康、教育、就業、政治參與、司法、社會保障、免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於</a:t>
            </a:r>
            <a:endParaRPr lang="en-US" altLang="zh-TW" sz="2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暴力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等面向進行統計數據的收集，據以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分析作為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身心障礙政策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的參</a:t>
            </a:r>
            <a:endParaRPr lang="en-US" altLang="zh-TW" sz="2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240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考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565129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>
          <a:xfrm>
            <a:off x="11433597" y="6320693"/>
            <a:ext cx="542697" cy="279400"/>
          </a:xfrm>
        </p:spPr>
        <p:txBody>
          <a:bodyPr/>
          <a:lstStyle/>
          <a:p>
            <a:fld id="{5D84065D-F351-4B03-BD91-D8A6B8D4B362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29" name="圓角矩形 28"/>
          <p:cNvSpPr/>
          <p:nvPr/>
        </p:nvSpPr>
        <p:spPr>
          <a:xfrm>
            <a:off x="3169921" y="243600"/>
            <a:ext cx="5537788" cy="597091"/>
          </a:xfrm>
          <a:prstGeom prst="roundRect">
            <a:avLst/>
          </a:prstGeom>
          <a:solidFill>
            <a:srgbClr val="156B01"/>
          </a:solidFill>
          <a:ln>
            <a:solidFill>
              <a:srgbClr val="92D050"/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結論性意見</a:t>
            </a:r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（七）</a:t>
            </a:r>
            <a:r>
              <a:rPr lang="zh-TW" altLang="en-US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：後續追蹤</a:t>
            </a:r>
            <a:endParaRPr lang="zh-TW" altLang="en-US" sz="3200" b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2838245680"/>
              </p:ext>
            </p:extLst>
          </p:nvPr>
        </p:nvGraphicFramePr>
        <p:xfrm>
          <a:off x="1162793" y="1005840"/>
          <a:ext cx="9992887" cy="42632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1" name="圖片 30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77" t="12408" r="16445" b="51508"/>
          <a:stretch/>
        </p:blipFill>
        <p:spPr>
          <a:xfrm>
            <a:off x="9855233" y="5895903"/>
            <a:ext cx="1426653" cy="3825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47838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11503253" y="6446982"/>
            <a:ext cx="542697" cy="279400"/>
          </a:xfrm>
        </p:spPr>
        <p:txBody>
          <a:bodyPr/>
          <a:lstStyle/>
          <a:p>
            <a:fld id="{D57F1E4F-1CFF-5643-939E-217C01CDF565}" type="slidenum">
              <a:rPr lang="en-US" sz="2000" b="1" smtClean="0"/>
              <a:pPr/>
              <a:t>9</a:t>
            </a:fld>
            <a:endParaRPr lang="en-US" sz="2000" b="1" dirty="0"/>
          </a:p>
        </p:txBody>
      </p:sp>
      <p:sp>
        <p:nvSpPr>
          <p:cNvPr id="4" name="圓角矩形 3"/>
          <p:cNvSpPr/>
          <p:nvPr/>
        </p:nvSpPr>
        <p:spPr>
          <a:xfrm>
            <a:off x="4806288" y="107868"/>
            <a:ext cx="3000402" cy="597091"/>
          </a:xfrm>
          <a:prstGeom prst="roundRect">
            <a:avLst/>
          </a:prstGeom>
          <a:solidFill>
            <a:srgbClr val="156B01"/>
          </a:solidFill>
          <a:ln>
            <a:solidFill>
              <a:srgbClr val="92D050"/>
            </a:solidFill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0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</a:t>
            </a:r>
            <a:r>
              <a:rPr lang="zh-TW" altLang="en-US" sz="3000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部會配合</a:t>
            </a:r>
            <a:r>
              <a:rPr lang="zh-TW" altLang="en-US" sz="30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事項</a:t>
            </a:r>
            <a:endParaRPr lang="zh-TW" altLang="en-US" sz="3000" b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Rectangle 27"/>
          <p:cNvSpPr>
            <a:spLocks noChangeArrowheads="1"/>
          </p:cNvSpPr>
          <p:nvPr/>
        </p:nvSpPr>
        <p:spPr bwMode="auto">
          <a:xfrm>
            <a:off x="5949950" y="660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10" name="Rectangle 29"/>
          <p:cNvSpPr>
            <a:spLocks noChangeArrowheads="1"/>
          </p:cNvSpPr>
          <p:nvPr/>
        </p:nvSpPr>
        <p:spPr bwMode="auto">
          <a:xfrm>
            <a:off x="5949950" y="11176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zh-TW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zh-TW" altLang="zh-TW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30"/>
          <p:cNvSpPr>
            <a:spLocks noChangeArrowheads="1"/>
          </p:cNvSpPr>
          <p:nvPr/>
        </p:nvSpPr>
        <p:spPr bwMode="auto">
          <a:xfrm>
            <a:off x="5949950" y="15748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14" name="Rectangle 47"/>
          <p:cNvSpPr>
            <a:spLocks noChangeArrowheads="1"/>
          </p:cNvSpPr>
          <p:nvPr/>
        </p:nvSpPr>
        <p:spPr bwMode="auto">
          <a:xfrm>
            <a:off x="5949950" y="20320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zh-TW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8" name="圖片 3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77" t="12408" r="16445" b="51508"/>
          <a:stretch/>
        </p:blipFill>
        <p:spPr>
          <a:xfrm>
            <a:off x="9855233" y="5895903"/>
            <a:ext cx="1426653" cy="3825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圓角矩形 4"/>
          <p:cNvSpPr/>
          <p:nvPr/>
        </p:nvSpPr>
        <p:spPr>
          <a:xfrm>
            <a:off x="1360170" y="1574800"/>
            <a:ext cx="9669780" cy="86984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一、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依「結論性意見追蹤管考規劃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作業」配合辦理。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6" name="圓角矩形 45"/>
          <p:cNvSpPr/>
          <p:nvPr/>
        </p:nvSpPr>
        <p:spPr>
          <a:xfrm>
            <a:off x="1360170" y="2997847"/>
            <a:ext cx="9669780" cy="244085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二、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結論性意見，</a:t>
            </a:r>
          </a:p>
          <a:p>
            <a:pPr marL="342900" lvl="0" indent="-342900">
              <a:buFont typeface="+mj-lt"/>
              <a:buAutoNum type="arabicPeriod"/>
            </a:pP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進行法規、政策、行政措施之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檢視與修訂，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改善身心障礙人權缺失。</a:t>
            </a:r>
          </a:p>
          <a:p>
            <a:pPr marL="342900" lvl="0" indent="-342900">
              <a:buFont typeface="+mj-lt"/>
              <a:buAutoNum type="arabicPeriod"/>
            </a:pP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提出促進與支持措施，促進身心障礙者之平等參與。</a:t>
            </a:r>
          </a:p>
          <a:p>
            <a:pPr marL="342900" lvl="0" indent="-342900">
              <a:buFont typeface="+mj-lt"/>
              <a:buAutoNum type="arabicPeriod"/>
            </a:pP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以人權模式積極進行相關人員及民眾之教育訓練與宣導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86578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有機">
  <a:themeElements>
    <a:clrScheme name="有機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有機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有機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8632</TotalTime>
  <Words>826</Words>
  <Application>Microsoft Office PowerPoint</Application>
  <PresentationFormat>寬螢幕</PresentationFormat>
  <Paragraphs>101</Paragraphs>
  <Slides>9</Slides>
  <Notes>8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9" baseType="lpstr">
      <vt:lpstr>微軟正黑體</vt:lpstr>
      <vt:lpstr>新細明體</vt:lpstr>
      <vt:lpstr>標楷體</vt:lpstr>
      <vt:lpstr>Aharoni</vt:lpstr>
      <vt:lpstr>Arial</vt:lpstr>
      <vt:lpstr>Brush Script MT</vt:lpstr>
      <vt:lpstr>Calibri</vt:lpstr>
      <vt:lpstr>Garamond</vt:lpstr>
      <vt:lpstr>Times New Roman</vt:lpstr>
      <vt:lpstr>有機</vt:lpstr>
      <vt:lpstr>身心障礙者權利公約 國際審查結論性意見與後續規劃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落實兒童權利公約 推動計劃</dc:title>
  <dc:creator>吳慧君</dc:creator>
  <cp:lastModifiedBy>孫瑩芯</cp:lastModifiedBy>
  <cp:revision>566</cp:revision>
  <cp:lastPrinted>2017-11-22T05:37:34Z</cp:lastPrinted>
  <dcterms:created xsi:type="dcterms:W3CDTF">2014-08-13T13:56:25Z</dcterms:created>
  <dcterms:modified xsi:type="dcterms:W3CDTF">2017-11-22T08:06:57Z</dcterms:modified>
</cp:coreProperties>
</file>