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51" r:id="rId1"/>
    <p:sldMasterId id="2147483973" r:id="rId2"/>
  </p:sldMasterIdLst>
  <p:notesMasterIdLst>
    <p:notesMasterId r:id="rId15"/>
  </p:notesMasterIdLst>
  <p:handoutMasterIdLst>
    <p:handoutMasterId r:id="rId16"/>
  </p:handoutMasterIdLst>
  <p:sldIdLst>
    <p:sldId id="1444" r:id="rId3"/>
    <p:sldId id="1451" r:id="rId4"/>
    <p:sldId id="1463" r:id="rId5"/>
    <p:sldId id="1461" r:id="rId6"/>
    <p:sldId id="1462" r:id="rId7"/>
    <p:sldId id="1435" r:id="rId8"/>
    <p:sldId id="1437" r:id="rId9"/>
    <p:sldId id="1438" r:id="rId10"/>
    <p:sldId id="1443" r:id="rId11"/>
    <p:sldId id="1426" r:id="rId12"/>
    <p:sldId id="1427" r:id="rId13"/>
    <p:sldId id="1455" r:id="rId14"/>
  </p:sldIdLst>
  <p:sldSz cx="9144000" cy="6858000" type="screen4x3"/>
  <p:notesSz cx="6807200" cy="9939338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DFEFE762-55CA-428F-8723-EFF3FF9DC371}">
          <p14:sldIdLst>
            <p14:sldId id="1444"/>
            <p14:sldId id="1451"/>
            <p14:sldId id="1463"/>
            <p14:sldId id="1461"/>
            <p14:sldId id="1462"/>
            <p14:sldId id="1435"/>
            <p14:sldId id="1437"/>
            <p14:sldId id="1438"/>
            <p14:sldId id="1443"/>
            <p14:sldId id="1426"/>
            <p14:sldId id="1427"/>
            <p14:sldId id="145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FFCC"/>
    <a:srgbClr val="FFFFCC"/>
    <a:srgbClr val="FFFFFF"/>
    <a:srgbClr val="0000FF"/>
    <a:srgbClr val="FF7C80"/>
    <a:srgbClr val="CCFFFF"/>
    <a:srgbClr val="CCCCFF"/>
    <a:srgbClr val="CCFF66"/>
    <a:srgbClr val="66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0092" autoAdjust="0"/>
  </p:normalViewPr>
  <p:slideViewPr>
    <p:cSldViewPr>
      <p:cViewPr varScale="1">
        <p:scale>
          <a:sx n="91" d="100"/>
          <a:sy n="91" d="100"/>
        </p:scale>
        <p:origin x="84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5" y="0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20" tIns="46016" rIns="92020" bIns="4601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082" y="0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20" tIns="46016" rIns="92020" bIns="4601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5" y="9440307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20" tIns="46016" rIns="92020" bIns="4601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082" y="9440307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20" tIns="46016" rIns="92020" bIns="4601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9F36C90-3277-472B-A361-E13086BA51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56267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5" y="0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36" tIns="45662" rIns="91336" bIns="45662" numCol="1" anchor="t" anchorCtr="0" compatLnSpc="1">
            <a:prstTxWarp prst="textNoShape">
              <a:avLst/>
            </a:prstTxWarp>
          </a:bodyPr>
          <a:lstStyle>
            <a:lvl1pPr defTabSz="913952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082" y="0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36" tIns="45662" rIns="91336" bIns="45662" numCol="1" anchor="t" anchorCtr="0" compatLnSpc="1">
            <a:prstTxWarp prst="textNoShape">
              <a:avLst/>
            </a:prstTxWarp>
          </a:bodyPr>
          <a:lstStyle>
            <a:lvl1pPr algn="r" defTabSz="913952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7288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418" y="4720170"/>
            <a:ext cx="5446396" cy="447381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36" tIns="45662" rIns="91336" bIns="45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5" y="9440307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36" tIns="45662" rIns="91336" bIns="45662" numCol="1" anchor="b" anchorCtr="0" compatLnSpc="1">
            <a:prstTxWarp prst="textNoShape">
              <a:avLst/>
            </a:prstTxWarp>
          </a:bodyPr>
          <a:lstStyle>
            <a:lvl1pPr defTabSz="913952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082" y="9440307"/>
            <a:ext cx="2950529" cy="49744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36" tIns="45662" rIns="91336" bIns="45662" numCol="1" anchor="b" anchorCtr="0" compatLnSpc="1">
            <a:prstTxWarp prst="textNoShape">
              <a:avLst/>
            </a:prstTxWarp>
          </a:bodyPr>
          <a:lstStyle>
            <a:lvl1pPr algn="r" defTabSz="910926" eaLnBrk="1" hangingPunct="1">
              <a:defRPr sz="1200" smtClean="0"/>
            </a:lvl1pPr>
          </a:lstStyle>
          <a:p>
            <a:pPr>
              <a:defRPr/>
            </a:pPr>
            <a:fld id="{C9935752-BE88-420E-AECD-211BCD568E8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19520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9935752-BE88-420E-AECD-211BCD568E8C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4726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9935752-BE88-420E-AECD-211BCD568E8C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30061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9935752-BE88-420E-AECD-211BCD568E8C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61683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28936-D2B4-4441-9112-CD5D99706A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74335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332656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FB70ADE-B5FC-42E1-89E6-AFA36CA7F8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86764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72EBD9-2EC7-4D2B-B0C8-E0FBE83639E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1894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C14E8-D0B5-4F95-99DD-518D2DB76A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4873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4D9C6-C392-4665-A3CE-C7266E454F1F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421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332656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699792" y="6245225"/>
            <a:ext cx="3744416" cy="476250"/>
          </a:xfrm>
          <a:ln/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0838C-FF1E-4EBB-A769-93E03CD96FE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5156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699792" y="6245225"/>
            <a:ext cx="3744416" cy="476250"/>
          </a:xfrm>
          <a:ln/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B4032-666D-4D48-A5E6-B30234DD2B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40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699792" y="6245225"/>
            <a:ext cx="3744416" cy="476250"/>
          </a:xfrm>
          <a:ln/>
        </p:spPr>
        <p:txBody>
          <a:bodyPr/>
          <a:lstStyle>
            <a:lvl1pPr>
              <a:defRPr baseline="0"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D882C-953B-4289-B1BA-4C3A6F8745C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6494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71800" y="6245225"/>
            <a:ext cx="3672408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9CD42-8C3F-4BE7-9E02-C18DC4C8C71A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054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A5B5F-919A-4CC8-91B9-A59C6A1B5A2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576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B96078-89F1-40B1-910A-FCBE98387DB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909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8F3C5-439F-430B-BA5C-4F2799E2BAD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076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39611-B72D-481E-924D-32862C83AFD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78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3E0EA-46EB-4AA0-988D-42BE7960576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920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38925" y="274638"/>
            <a:ext cx="2058988" cy="58801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29325" cy="58801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F7C04-AA6E-4B30-9C7B-48E71F5A319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150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98260E7-BA13-4678-B68A-E6525FC213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1" name="Picture 7" descr="局徽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8913"/>
            <a:ext cx="4392613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2" name="群組 20"/>
          <p:cNvGrpSpPr>
            <a:grpSpLocks noChangeAspect="1"/>
          </p:cNvGrpSpPr>
          <p:nvPr userDrawn="1"/>
        </p:nvGrpSpPr>
        <p:grpSpPr bwMode="auto">
          <a:xfrm>
            <a:off x="5292725" y="44450"/>
            <a:ext cx="3636963" cy="654050"/>
            <a:chOff x="142664" y="76270"/>
            <a:chExt cx="5305202" cy="953298"/>
          </a:xfrm>
        </p:grpSpPr>
        <p:pic>
          <p:nvPicPr>
            <p:cNvPr id="1033" name="Picture 2" descr="C:\Documents and Settings\HD2296\My Documents\My Pictures\838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111" b="40500"/>
            <a:stretch>
              <a:fillRect/>
            </a:stretch>
          </p:blipFill>
          <p:spPr bwMode="auto">
            <a:xfrm>
              <a:off x="1156049" y="176471"/>
              <a:ext cx="2735391" cy="394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2" descr="http://www.coa.gov.tw/files/web_articles_files/223/919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5FFFA"/>
                </a:clrFrom>
                <a:clrTo>
                  <a:srgbClr val="F5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664" y="76270"/>
              <a:ext cx="928939" cy="844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5" name="Picture 2" descr="C:\Documents and Settings\HD2296\My Documents\My Pictures\838.jpg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111" t="55496"/>
            <a:stretch>
              <a:fillRect/>
            </a:stretch>
          </p:blipFill>
          <p:spPr bwMode="auto">
            <a:xfrm>
              <a:off x="1038810" y="546586"/>
              <a:ext cx="4409056" cy="482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71" r:id="rId2"/>
    <p:sldLayoutId id="2147483972" r:id="rId3"/>
    <p:sldLayoutId id="2147483966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n-lt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DF11544-51F7-4801-AEB5-8DADBFEDAF7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pic>
        <p:nvPicPr>
          <p:cNvPr id="1031" name="Picture 7" descr="局徽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392612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161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506072" cy="1204154"/>
          </a:xfrm>
        </p:spPr>
        <p:txBody>
          <a:bodyPr/>
          <a:lstStyle/>
          <a:p>
            <a:r>
              <a:rPr lang="zh-TW" alt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禽流感防疫預警及作為</a:t>
            </a:r>
            <a:endParaRPr lang="zh-TW" altLang="en-US" sz="5400" b="1" dirty="0">
              <a:latin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>
                <a:latin typeface="Times New Roman" panose="02020603050405020304" pitchFamily="18" charset="0"/>
                <a:ea typeface="標楷體" panose="03000509000000000000" pitchFamily="65" charset="-120"/>
              </a:rPr>
              <a:pPr>
                <a:defRPr/>
              </a:pPr>
              <a:t>1</a:t>
            </a:fld>
            <a:endParaRPr lang="en-US" altLang="zh-TW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0444" y="3023661"/>
            <a:ext cx="781236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2400"/>
              </a:spcBef>
            </a:pP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行政院農業委員會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ctr">
              <a:spcBef>
                <a:spcPts val="2400"/>
              </a:spcBef>
            </a:pPr>
            <a:r>
              <a:rPr lang="en-US" altLang="zh-TW" sz="2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105</a:t>
            </a:r>
            <a:r>
              <a:rPr lang="zh-TW" altLang="en-US" sz="2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年</a:t>
            </a:r>
            <a:r>
              <a:rPr lang="en-US" altLang="zh-TW" sz="2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12</a:t>
            </a:r>
            <a:r>
              <a:rPr lang="zh-TW" altLang="en-US" sz="2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月</a:t>
            </a:r>
            <a:r>
              <a:rPr lang="en-US" altLang="zh-TW" sz="2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1</a:t>
            </a:r>
            <a:r>
              <a:rPr lang="zh-TW" altLang="en-US" sz="26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日</a:t>
            </a:r>
            <a:endParaRPr lang="zh-TW" altLang="en-US" sz="26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229200"/>
            <a:ext cx="2335193" cy="1563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197" y="5279123"/>
            <a:ext cx="2301380" cy="15342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66" y="5301207"/>
            <a:ext cx="2016224" cy="1512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448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國際禽流感疫情現況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3519778"/>
              </p:ext>
            </p:extLst>
          </p:nvPr>
        </p:nvGraphicFramePr>
        <p:xfrm>
          <a:off x="251520" y="1772814"/>
          <a:ext cx="8640959" cy="4694872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564461"/>
                <a:gridCol w="1523771"/>
                <a:gridCol w="792088"/>
                <a:gridCol w="3578056"/>
                <a:gridCol w="2182583"/>
              </a:tblGrid>
              <a:tr h="3427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區域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型別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病原性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禽傳人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發生國家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276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禽場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候（野）鳥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586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歐洲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H5N8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高病原性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否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Clr>
                          <a:srgbClr val="C00000"/>
                        </a:buClr>
                        <a:buFont typeface="Wingdings" pitchFamily="2" charset="2"/>
                        <a:buChar char="ü"/>
                      </a:pP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匈牙利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、奧地利、德國、</a:t>
                      </a: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丹麥</a:t>
                      </a:r>
                      <a:endParaRPr lang="en-US" altLang="zh-TW" sz="1800" u="none" strike="noStrike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algn="l" fontAlgn="ctr">
                        <a:buFont typeface="Arial" panose="020B0604020202020204" pitchFamily="34" charset="0"/>
                        <a:buNone/>
                      </a:pP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及荷蘭 </a:t>
                      </a:r>
                      <a:endParaRPr lang="en-US" altLang="zh-TW" sz="1800" u="none" strike="noStrike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algn="l" fontAlgn="ctr">
                        <a:buClr>
                          <a:srgbClr val="C00000"/>
                        </a:buClr>
                        <a:buFont typeface="Wingdings" pitchFamily="2" charset="2"/>
                        <a:buChar char="ü"/>
                      </a:pP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瑞典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僅檢出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H5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亞型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85738" indent="-185738" algn="l" fontAlgn="ctr">
                        <a:buClr>
                          <a:srgbClr val="C00000"/>
                        </a:buClr>
                        <a:buFont typeface="Wingdings" pitchFamily="2" charset="2"/>
                        <a:buChar char="ü"/>
                      </a:pP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波蘭、德國、瑞士、奧地利、克羅埃西亞、芬蘭、法國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39938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亞洲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H5N6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高病原性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可*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725488" indent="-725488" algn="l" fontAlgn="t">
                        <a:buFont typeface="Arial" panose="020B0604020202020204" pitchFamily="34" charset="0"/>
                        <a:buNone/>
                      </a:pP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中國大陸</a:t>
                      </a:r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禽場持續傳出案例，自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103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年起並有多起人類感染案例，並有死亡</a:t>
                      </a: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案例</a:t>
                      </a:r>
                      <a:endParaRPr lang="en-US" altLang="zh-TW" sz="1800" u="none" strike="noStrike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algn="l" fontAlgn="t">
                        <a:buFont typeface="Arial" panose="020B0604020202020204" pitchFamily="34" charset="0"/>
                        <a:buNone/>
                      </a:pP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日本</a:t>
                      </a:r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於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禽場檢出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H5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亞</a:t>
                      </a: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型。</a:t>
                      </a:r>
                      <a:endParaRPr lang="en-US" altLang="zh-TW" sz="1800" u="none" strike="noStrike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630238" indent="-630238" algn="l" fontAlgn="t">
                        <a:buFont typeface="Arial" panose="020B0604020202020204" pitchFamily="34" charset="0"/>
                        <a:buNone/>
                      </a:pP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韓國</a:t>
                      </a:r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月有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場雞場及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36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場鴨場感染，總數</a:t>
                      </a:r>
                      <a:r>
                        <a:rPr lang="en-US" alt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1,428,489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隻，陸續進行撲殺中。疫情有擴散跡象。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630238" indent="-630238" algn="l" fontAlgn="t"/>
                      <a:r>
                        <a:rPr lang="zh-TW" altLang="en-US" sz="1800" u="none" strike="noStrike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日本</a:t>
                      </a:r>
                      <a:r>
                        <a:rPr lang="zh-TW" altLang="en-US" sz="1800" u="none" strike="noStrike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：</a:t>
                      </a:r>
                      <a:endParaRPr lang="en-US" altLang="zh-TW" sz="1800" u="none" strike="noStrike" dirty="0" smtClean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85725" indent="-85725" algn="l" fontAlgn="t">
                        <a:buClr>
                          <a:srgbClr val="C00000"/>
                        </a:buClr>
                        <a:buFont typeface="Wingdings" pitchFamily="2" charset="2"/>
                        <a:buChar char="ü"/>
                      </a:pPr>
                      <a:r>
                        <a:rPr lang="en-US" altLang="zh-TW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lang="zh-TW" alt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月分別於黑天鵝屍體、水體樣本及野鳥排遺中檢</a:t>
                      </a:r>
                      <a:r>
                        <a:rPr lang="zh-TW" alt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出。</a:t>
                      </a:r>
                      <a:endParaRPr lang="en-US" altLang="zh-TW" sz="1800" u="none" strike="noStrike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85725" indent="-85725" algn="l" fontAlgn="t">
                        <a:buClr>
                          <a:srgbClr val="C00000"/>
                        </a:buClr>
                        <a:buFont typeface="Wingdings" pitchFamily="2" charset="2"/>
                        <a:buNone/>
                      </a:pP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>
                    <a:solidFill>
                      <a:srgbClr val="FFFFCC"/>
                    </a:solidFill>
                  </a:tcPr>
                </a:tc>
              </a:tr>
              <a:tr h="351273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*</a:t>
                      </a:r>
                      <a:r>
                        <a:rPr lang="zh-TW" altLang="en-US" sz="12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目前</a:t>
                      </a:r>
                      <a:r>
                        <a:rPr lang="zh-TW" altLang="en-US" sz="12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僅中國大陸</a:t>
                      </a:r>
                      <a:r>
                        <a:rPr lang="zh-TW" altLang="en-US" sz="12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傳出禽傳人案例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724" marR="6724" marT="6724" marB="0" anchor="ctr"/>
                </a:tc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84667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國內禽流感疫情現況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7137" y="4365104"/>
            <a:ext cx="8265343" cy="1944216"/>
          </a:xfrm>
        </p:spPr>
        <p:txBody>
          <a:bodyPr>
            <a:normAutofit fontScale="85000" lnSpcReduction="10000"/>
          </a:bodyPr>
          <a:lstStyle/>
          <a:p>
            <a:r>
              <a:rPr lang="zh-TW" altLang="en-US" sz="2800" dirty="0" smtClean="0"/>
              <a:t>案例主要集中於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中南部</a:t>
            </a:r>
            <a:endParaRPr lang="en-US" altLang="zh-TW" sz="2800" b="1" dirty="0" smtClean="0">
              <a:solidFill>
                <a:srgbClr val="FF0000"/>
              </a:solidFill>
            </a:endParaRPr>
          </a:p>
          <a:p>
            <a:r>
              <a:rPr lang="zh-TW" altLang="en-US" sz="2800" dirty="0" smtClean="0"/>
              <a:t>應變機制：啟動階段性全國停止屠宰</a:t>
            </a:r>
            <a:r>
              <a:rPr lang="zh-TW" altLang="en-US" sz="2800" dirty="0"/>
              <a:t>與</a:t>
            </a:r>
            <a:r>
              <a:rPr lang="zh-TW" altLang="en-US" sz="2800" dirty="0" smtClean="0"/>
              <a:t>禁止動物移動、設立檢疫站、加速案例場撲殺清場及周邊禽場監測等措施，</a:t>
            </a:r>
            <a:r>
              <a:rPr lang="en-US" altLang="zh-TW" sz="2800" dirty="0" smtClean="0"/>
              <a:t>104</a:t>
            </a:r>
            <a:r>
              <a:rPr lang="zh-TW" altLang="en-US" sz="2800" dirty="0" smtClean="0"/>
              <a:t>年國內疫情漸獲控制，惟不可掉以輕心。</a:t>
            </a:r>
            <a:endParaRPr lang="en-US" altLang="zh-TW" sz="2800" dirty="0" smtClean="0"/>
          </a:p>
          <a:p>
            <a:r>
              <a:rPr lang="en-US" altLang="zh-TW" sz="2800" dirty="0" smtClean="0"/>
              <a:t>105</a:t>
            </a:r>
            <a:r>
              <a:rPr lang="zh-TW" altLang="en-US" sz="2800" dirty="0" smtClean="0"/>
              <a:t>年疫情雖有趨緩，但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產銷環境仍有病毒活動情形。</a:t>
            </a:r>
            <a:endParaRPr lang="en-US" altLang="zh-TW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3</a:t>
            </a:fld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/>
          </p:nvPr>
        </p:nvGraphicFramePr>
        <p:xfrm>
          <a:off x="611944" y="1812664"/>
          <a:ext cx="8229599" cy="2476475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994181"/>
                <a:gridCol w="1739815"/>
                <a:gridCol w="2582104"/>
                <a:gridCol w="2913499"/>
              </a:tblGrid>
              <a:tr h="48831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年度及樣態</a:t>
                      </a:r>
                      <a:endParaRPr lang="zh-TW" altLang="en-US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合計</a:t>
                      </a:r>
                      <a:endParaRPr lang="zh-TW" altLang="en-US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型別</a:t>
                      </a:r>
                      <a:endParaRPr lang="zh-TW" altLang="en-US" sz="24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48831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104</a:t>
                      </a:r>
                      <a:endParaRPr lang="en-US" altLang="zh-TW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撲殺場數</a:t>
                      </a:r>
                      <a:endParaRPr lang="zh-TW" altLang="en-US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1,004</a:t>
                      </a:r>
                      <a:endParaRPr lang="en-US" altLang="zh-TW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strike="noStrike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H5N2</a:t>
                      </a:r>
                      <a:r>
                        <a:rPr lang="en-US" altLang="zh-TW" sz="2400" u="none" strike="noStrike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、H5N8</a:t>
                      </a:r>
                      <a:r>
                        <a:rPr lang="en-US" sz="2400" u="none" strike="noStrike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、H5N3</a:t>
                      </a:r>
                      <a:endParaRPr lang="en-US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solidFill>
                      <a:srgbClr val="FFFFCC"/>
                    </a:solidFill>
                  </a:tcPr>
                </a:tc>
              </a:tr>
              <a:tr h="5057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撲殺隻數</a:t>
                      </a:r>
                      <a:endParaRPr lang="zh-TW" altLang="en-US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5,430,594</a:t>
                      </a:r>
                      <a:endParaRPr lang="en-US" altLang="zh-TW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575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u="none" strike="noStrike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105</a:t>
                      </a:r>
                      <a:endParaRPr lang="en-US" altLang="zh-TW" sz="24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撲殺場數</a:t>
                      </a:r>
                      <a:endParaRPr lang="zh-TW" altLang="en-US" sz="24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36</a:t>
                      </a:r>
                      <a:endParaRPr lang="en-US" altLang="zh-TW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H5N2、H5N8</a:t>
                      </a:r>
                      <a:endParaRPr lang="en-US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48831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u="none" strike="noStrike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撲殺隻數</a:t>
                      </a:r>
                      <a:endParaRPr lang="zh-TW" altLang="en-US" sz="24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u="none" strike="noStrike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279,969</a:t>
                      </a:r>
                      <a:endParaRPr lang="en-US" altLang="zh-TW" sz="24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18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中央、地方及產業分工</a:t>
            </a:r>
            <a:r>
              <a:rPr lang="zh-TW" altLang="en-US" b="1" dirty="0" smtClean="0"/>
              <a:t>事項</a:t>
            </a:r>
            <a:endParaRPr lang="zh-TW" altLang="en-US" b="1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031111"/>
              </p:ext>
            </p:extLst>
          </p:nvPr>
        </p:nvGraphicFramePr>
        <p:xfrm>
          <a:off x="251520" y="1458510"/>
          <a:ext cx="8640960" cy="4490771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861358">
                  <a:extLst>
                    <a:ext uri="{9D8B030D-6E8A-4147-A177-3AD203B41FA5}">
                      <a16:colId xmlns:a16="http://schemas.microsoft.com/office/drawing/2014/main" xmlns="" val="2892633915"/>
                    </a:ext>
                  </a:extLst>
                </a:gridCol>
                <a:gridCol w="6779602">
                  <a:extLst>
                    <a:ext uri="{9D8B030D-6E8A-4147-A177-3AD203B41FA5}">
                      <a16:colId xmlns:a16="http://schemas.microsoft.com/office/drawing/2014/main" xmlns="" val="3259095638"/>
                    </a:ext>
                  </a:extLst>
                </a:gridCol>
              </a:tblGrid>
              <a:tr h="47868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機關團體</a:t>
                      </a:r>
                      <a:endParaRPr lang="zh-TW" altLang="en-US" sz="24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工作事項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9878612"/>
                  </a:ext>
                </a:extLst>
              </a:tr>
              <a:tr h="124457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中央政府</a:t>
                      </a:r>
                      <a:endParaRPr lang="en-US" alt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依災害防救法整合跨部會應變體系辦理動物疫災準備防治事項。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督導縣市政府辦理各項動物防疫處置措施。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動物疫病災情之蒐集、通報</a:t>
                      </a:r>
                      <a:r>
                        <a:rPr lang="zh-TW" altLang="en-US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及</a:t>
                      </a:r>
                      <a:r>
                        <a:rPr lang="zh-TW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預警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18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</a:t>
                      </a:r>
                      <a:r>
                        <a:rPr lang="zh-TW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疫病</a:t>
                      </a:r>
                      <a:r>
                        <a:rPr lang="zh-TW" altLang="en-US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檢診及</a:t>
                      </a:r>
                      <a:r>
                        <a:rPr lang="zh-TW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防疫物資設備之整備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630041717"/>
                  </a:ext>
                </a:extLst>
              </a:tr>
              <a:tr h="15317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地方政府</a:t>
                      </a:r>
                      <a:endParaRPr lang="zh-TW" altLang="en-US" sz="24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47650" indent="-247650" algn="l"/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落實查核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「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H5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、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H7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亞型禽流感防治措施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」及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500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隻以上禽隻畜牧場登記</a:t>
                      </a:r>
                      <a:r>
                        <a:rPr lang="zh-TW" altLang="en-US" dirty="0" smtClean="0"/>
                        <a:t>。</a:t>
                      </a:r>
                      <a:endParaRPr lang="en-US" altLang="zh-TW" sz="18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47650" marR="0" indent="-2476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災害</a:t>
                      </a:r>
                      <a:r>
                        <a:rPr lang="zh-TW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防救演練、訓練</a:t>
                      </a:r>
                      <a:r>
                        <a:rPr lang="zh-TW" altLang="en-US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及協調轄內各單位辦理災害各項緊急應變措施。</a:t>
                      </a:r>
                      <a:endParaRPr lang="en-US" altLang="zh-TW" sz="18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動物採樣送驗、移動管制、動物撲殺、屍體處理等。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47310249"/>
                  </a:ext>
                </a:extLst>
              </a:tr>
              <a:tr h="123572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產業團體</a:t>
                      </a:r>
                      <a:endParaRPr lang="zh-TW" altLang="en-US" sz="24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「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H5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、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H7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亞型禽流感防治措施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」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落實生物安全措施。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疫情主動通報。</a:t>
                      </a:r>
                      <a:endParaRPr lang="en-US" altLang="zh-TW" sz="18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動物運輸車輛及裝載箱籠清洗消毒措施等。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152813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80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</a:rPr>
              <a:t>因應秋冬及國際禽流感防疫措施</a:t>
            </a:r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>
                <a:latin typeface="標楷體" panose="03000509000000000000" pitchFamily="65" charset="-120"/>
                <a:ea typeface="標楷體" panose="03000509000000000000" pitchFamily="65" charset="-120"/>
              </a:rPr>
              <a:pPr>
                <a:defRPr/>
              </a:pPr>
              <a:t>5</a:t>
            </a:fld>
            <a:endParaRPr lang="en-US" altLang="zh-TW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827584" y="1340768"/>
            <a:ext cx="7200800" cy="4628516"/>
            <a:chOff x="827584" y="1340768"/>
            <a:chExt cx="7200800" cy="4628516"/>
          </a:xfrm>
        </p:grpSpPr>
        <p:sp>
          <p:nvSpPr>
            <p:cNvPr id="7" name="Oval 4"/>
            <p:cNvSpPr>
              <a:spLocks noChangeArrowheads="1"/>
            </p:cNvSpPr>
            <p:nvPr/>
          </p:nvSpPr>
          <p:spPr bwMode="auto">
            <a:xfrm>
              <a:off x="3207940" y="2674541"/>
              <a:ext cx="1895359" cy="1881067"/>
            </a:xfrm>
            <a:prstGeom prst="ellipse">
              <a:avLst/>
            </a:prstGeom>
            <a:gradFill rotWithShape="1">
              <a:gsLst>
                <a:gs pos="0">
                  <a:srgbClr val="FFCC99"/>
                </a:gs>
                <a:gs pos="50000">
                  <a:srgbClr val="F07F09"/>
                </a:gs>
                <a:gs pos="100000">
                  <a:srgbClr val="FFCC9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3398730" y="2938977"/>
              <a:ext cx="1515173" cy="1569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algn="ctr"/>
              <a:r>
                <a:rPr lang="zh-TW" altLang="en-US" sz="32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禽流感預警及防治</a:t>
              </a:r>
              <a:endParaRPr lang="zh-TW" altLang="en-US" sz="32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" name="AutoShape 6"/>
            <p:cNvSpPr>
              <a:spLocks noChangeArrowheads="1"/>
            </p:cNvSpPr>
            <p:nvPr/>
          </p:nvSpPr>
          <p:spPr bwMode="auto">
            <a:xfrm rot="19563981">
              <a:off x="2638766" y="4740896"/>
              <a:ext cx="946983" cy="518866"/>
            </a:xfrm>
            <a:prstGeom prst="rightArrow">
              <a:avLst>
                <a:gd name="adj1" fmla="val 50000"/>
                <a:gd name="adj2" fmla="val 46832"/>
              </a:avLst>
            </a:prstGeom>
            <a:gradFill rotWithShape="1">
              <a:gsLst>
                <a:gs pos="0">
                  <a:srgbClr val="FF99CC"/>
                </a:gs>
                <a:gs pos="50000">
                  <a:srgbClr val="E62814"/>
                </a:gs>
                <a:gs pos="100000">
                  <a:srgbClr val="FF99CC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0" name="AutoShape 7"/>
            <p:cNvSpPr>
              <a:spLocks noChangeArrowheads="1"/>
            </p:cNvSpPr>
            <p:nvPr/>
          </p:nvSpPr>
          <p:spPr bwMode="auto">
            <a:xfrm rot="21063338">
              <a:off x="2437092" y="3960384"/>
              <a:ext cx="747837" cy="510289"/>
            </a:xfrm>
            <a:prstGeom prst="rightArrow">
              <a:avLst>
                <a:gd name="adj1" fmla="val 50000"/>
                <a:gd name="adj2" fmla="val 37605"/>
              </a:avLst>
            </a:prstGeom>
            <a:gradFill rotWithShape="1">
              <a:gsLst>
                <a:gs pos="0">
                  <a:srgbClr val="FF99CC"/>
                </a:gs>
                <a:gs pos="50000">
                  <a:srgbClr val="EF3182"/>
                </a:gs>
                <a:gs pos="100000">
                  <a:srgbClr val="FF99CC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885603" y="4001011"/>
              <a:ext cx="1778379" cy="645718"/>
              <a:chOff x="679" y="2659"/>
              <a:chExt cx="1005" cy="635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6" name="AutoShape 9"/>
              <p:cNvSpPr>
                <a:spLocks noChangeArrowheads="1"/>
              </p:cNvSpPr>
              <p:nvPr/>
            </p:nvSpPr>
            <p:spPr bwMode="auto">
              <a:xfrm>
                <a:off x="732" y="2659"/>
                <a:ext cx="892" cy="635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99CC"/>
                  </a:gs>
                  <a:gs pos="50000">
                    <a:srgbClr val="EF3182"/>
                  </a:gs>
                  <a:gs pos="100000">
                    <a:srgbClr val="FF99CC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47" name="Text Box 10"/>
              <p:cNvSpPr txBox="1">
                <a:spLocks noChangeArrowheads="1"/>
              </p:cNvSpPr>
              <p:nvPr/>
            </p:nvSpPr>
            <p:spPr bwMode="auto">
              <a:xfrm>
                <a:off x="679" y="2722"/>
                <a:ext cx="1005" cy="3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屠宰場監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控</a:t>
                </a:r>
              </a:p>
            </p:txBody>
          </p:sp>
        </p:grpSp>
        <p:sp>
          <p:nvSpPr>
            <p:cNvPr id="12" name="AutoShape 11"/>
            <p:cNvSpPr>
              <a:spLocks noChangeArrowheads="1"/>
            </p:cNvSpPr>
            <p:nvPr/>
          </p:nvSpPr>
          <p:spPr bwMode="auto">
            <a:xfrm rot="3004883">
              <a:off x="2669524" y="2404925"/>
              <a:ext cx="850930" cy="442854"/>
            </a:xfrm>
            <a:prstGeom prst="rightArrow">
              <a:avLst>
                <a:gd name="adj1" fmla="val 50000"/>
                <a:gd name="adj2" fmla="val 41431"/>
              </a:avLst>
            </a:prstGeom>
            <a:gradFill rotWithShape="1">
              <a:gsLst>
                <a:gs pos="0">
                  <a:srgbClr val="CC66FF"/>
                </a:gs>
                <a:gs pos="50000">
                  <a:srgbClr val="B521C5"/>
                </a:gs>
                <a:gs pos="100000">
                  <a:srgbClr val="CC66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44" name="AutoShape 12"/>
            <p:cNvSpPr>
              <a:spLocks noChangeArrowheads="1"/>
            </p:cNvSpPr>
            <p:nvPr/>
          </p:nvSpPr>
          <p:spPr bwMode="auto">
            <a:xfrm>
              <a:off x="1057011" y="1585898"/>
              <a:ext cx="1962204" cy="74907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C66FF"/>
                </a:gs>
                <a:gs pos="50000">
                  <a:srgbClr val="B521C5"/>
                </a:gs>
                <a:gs pos="100000">
                  <a:srgbClr val="CC66FF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45" name="Text Box 13"/>
            <p:cNvSpPr txBox="1">
              <a:spLocks noChangeArrowheads="1"/>
            </p:cNvSpPr>
            <p:nvPr/>
          </p:nvSpPr>
          <p:spPr bwMode="auto">
            <a:xfrm>
              <a:off x="1158829" y="1540103"/>
              <a:ext cx="1898144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>
              <a:spAutoFit/>
            </a:bodyPr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r>
                <a:rPr lang="zh-TW" altLang="en-US" sz="22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農民及獸醫師教育宣導</a:t>
              </a:r>
              <a:endParaRPr lang="zh-TW" altLang="en-US" sz="22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AutoShape 14"/>
            <p:cNvSpPr>
              <a:spLocks noChangeArrowheads="1"/>
            </p:cNvSpPr>
            <p:nvPr/>
          </p:nvSpPr>
          <p:spPr bwMode="auto">
            <a:xfrm rot="5400000">
              <a:off x="3734152" y="1988869"/>
              <a:ext cx="881929" cy="466528"/>
            </a:xfrm>
            <a:prstGeom prst="rightArrow">
              <a:avLst>
                <a:gd name="adj1" fmla="val 50000"/>
                <a:gd name="adj2" fmla="val 46045"/>
              </a:avLst>
            </a:prstGeom>
            <a:gradFill rotWithShape="1">
              <a:gsLst>
                <a:gs pos="0">
                  <a:srgbClr val="CC66FF"/>
                </a:gs>
                <a:gs pos="50000">
                  <a:srgbClr val="8F3FBB"/>
                </a:gs>
                <a:gs pos="100000">
                  <a:srgbClr val="CC66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15" name="Group 37"/>
            <p:cNvGrpSpPr>
              <a:grpSpLocks/>
            </p:cNvGrpSpPr>
            <p:nvPr/>
          </p:nvGrpSpPr>
          <p:grpSpPr bwMode="auto">
            <a:xfrm rot="13315">
              <a:off x="3457186" y="1340768"/>
              <a:ext cx="1489393" cy="769874"/>
              <a:chOff x="2562" y="1105"/>
              <a:chExt cx="636" cy="755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2" name="AutoShape 15"/>
              <p:cNvSpPr>
                <a:spLocks noChangeArrowheads="1"/>
              </p:cNvSpPr>
              <p:nvPr/>
            </p:nvSpPr>
            <p:spPr bwMode="auto">
              <a:xfrm>
                <a:off x="2562" y="1162"/>
                <a:ext cx="636" cy="635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CC66FF"/>
                  </a:gs>
                  <a:gs pos="50000">
                    <a:srgbClr val="8F3FBB"/>
                  </a:gs>
                  <a:gs pos="100000">
                    <a:srgbClr val="CC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43" name="Text Box 16"/>
              <p:cNvSpPr txBox="1">
                <a:spLocks noChangeArrowheads="1"/>
              </p:cNvSpPr>
              <p:nvPr/>
            </p:nvSpPr>
            <p:spPr bwMode="auto">
              <a:xfrm>
                <a:off x="2574" y="1105"/>
                <a:ext cx="609" cy="7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square"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指揮體系</a:t>
                </a:r>
                <a:endParaRPr lang="en-US" altLang="zh-TW" sz="22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algn="ctr"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建立</a:t>
                </a:r>
                <a:endParaRPr lang="zh-TW" altLang="en-US" sz="22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16" name="AutoShape 17"/>
            <p:cNvSpPr>
              <a:spLocks noChangeArrowheads="1"/>
            </p:cNvSpPr>
            <p:nvPr/>
          </p:nvSpPr>
          <p:spPr bwMode="auto">
            <a:xfrm rot="8298979">
              <a:off x="4750070" y="2381518"/>
              <a:ext cx="924701" cy="448826"/>
            </a:xfrm>
            <a:prstGeom prst="rightArrow">
              <a:avLst>
                <a:gd name="adj1" fmla="val 50000"/>
                <a:gd name="adj2" fmla="val 52866"/>
              </a:avLst>
            </a:prstGeom>
            <a:gradFill rotWithShape="1">
              <a:gsLst>
                <a:gs pos="0">
                  <a:srgbClr val="99CCFF"/>
                </a:gs>
                <a:gs pos="50000">
                  <a:srgbClr val="4D32EE"/>
                </a:gs>
                <a:gs pos="100000">
                  <a:srgbClr val="99CC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17" name="Group 40"/>
            <p:cNvGrpSpPr>
              <a:grpSpLocks/>
            </p:cNvGrpSpPr>
            <p:nvPr/>
          </p:nvGrpSpPr>
          <p:grpSpPr bwMode="auto">
            <a:xfrm>
              <a:off x="1320228" y="5041983"/>
              <a:ext cx="1672148" cy="777585"/>
              <a:chOff x="738" y="2965"/>
              <a:chExt cx="961" cy="409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0" name="AutoShape 20"/>
              <p:cNvSpPr>
                <a:spLocks noChangeArrowheads="1"/>
              </p:cNvSpPr>
              <p:nvPr/>
            </p:nvSpPr>
            <p:spPr bwMode="auto">
              <a:xfrm>
                <a:off x="738" y="2965"/>
                <a:ext cx="892" cy="40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99CC"/>
                  </a:gs>
                  <a:gs pos="50000">
                    <a:srgbClr val="E62814"/>
                  </a:gs>
                  <a:gs pos="100000">
                    <a:srgbClr val="FF99CC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41" name="Text Box 21"/>
              <p:cNvSpPr txBox="1">
                <a:spLocks noChangeArrowheads="1"/>
              </p:cNvSpPr>
              <p:nvPr/>
            </p:nvSpPr>
            <p:spPr bwMode="auto">
              <a:xfrm>
                <a:off x="751" y="3056"/>
                <a:ext cx="948" cy="2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square"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化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製</a:t>
                </a: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場監控</a:t>
                </a:r>
                <a:endParaRPr lang="zh-TW" altLang="en-US" sz="22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18" name="AutoShape 22"/>
            <p:cNvSpPr>
              <a:spLocks noChangeArrowheads="1"/>
            </p:cNvSpPr>
            <p:nvPr/>
          </p:nvSpPr>
          <p:spPr bwMode="auto">
            <a:xfrm rot="9675520">
              <a:off x="5230028" y="3069052"/>
              <a:ext cx="777083" cy="510289"/>
            </a:xfrm>
            <a:prstGeom prst="rightArrow">
              <a:avLst>
                <a:gd name="adj1" fmla="val 50000"/>
                <a:gd name="adj2" fmla="val 39076"/>
              </a:avLst>
            </a:prstGeom>
            <a:gradFill rotWithShape="1">
              <a:gsLst>
                <a:gs pos="0">
                  <a:srgbClr val="66CCFF"/>
                </a:gs>
                <a:gs pos="50000">
                  <a:srgbClr val="2590D9"/>
                </a:gs>
                <a:gs pos="100000">
                  <a:srgbClr val="66CC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19" name="Group 39"/>
            <p:cNvGrpSpPr>
              <a:grpSpLocks/>
            </p:cNvGrpSpPr>
            <p:nvPr/>
          </p:nvGrpSpPr>
          <p:grpSpPr bwMode="auto">
            <a:xfrm>
              <a:off x="5432295" y="1569058"/>
              <a:ext cx="2161349" cy="827102"/>
              <a:chOff x="3432" y="973"/>
              <a:chExt cx="1552" cy="758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8" name="AutoShape 18"/>
              <p:cNvSpPr>
                <a:spLocks noChangeArrowheads="1"/>
              </p:cNvSpPr>
              <p:nvPr/>
            </p:nvSpPr>
            <p:spPr bwMode="auto">
              <a:xfrm>
                <a:off x="3470" y="973"/>
                <a:ext cx="1514" cy="75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99CCFF"/>
                  </a:gs>
                  <a:gs pos="50000">
                    <a:srgbClr val="4D32EE"/>
                  </a:gs>
                  <a:gs pos="100000">
                    <a:srgbClr val="99CC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39" name="Text Box 24"/>
              <p:cNvSpPr txBox="1">
                <a:spLocks noChangeArrowheads="1"/>
              </p:cNvSpPr>
              <p:nvPr/>
            </p:nvSpPr>
            <p:spPr bwMode="auto">
              <a:xfrm>
                <a:off x="3432" y="994"/>
                <a:ext cx="1532" cy="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square"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國際疫情蒐集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 </a:t>
                </a: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及預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警</a:t>
                </a:r>
              </a:p>
            </p:txBody>
          </p:sp>
        </p:grpSp>
        <p:sp>
          <p:nvSpPr>
            <p:cNvPr id="20" name="AutoShape 25"/>
            <p:cNvSpPr>
              <a:spLocks noChangeArrowheads="1"/>
            </p:cNvSpPr>
            <p:nvPr/>
          </p:nvSpPr>
          <p:spPr bwMode="auto">
            <a:xfrm rot="11541465">
              <a:off x="5139222" y="3867300"/>
              <a:ext cx="1011043" cy="510289"/>
            </a:xfrm>
            <a:prstGeom prst="rightArrow">
              <a:avLst>
                <a:gd name="adj1" fmla="val 50000"/>
                <a:gd name="adj2" fmla="val 50840"/>
              </a:avLst>
            </a:prstGeom>
            <a:solidFill>
              <a:srgbClr val="00CC99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1" name="群組 20"/>
            <p:cNvGrpSpPr>
              <a:grpSpLocks/>
            </p:cNvGrpSpPr>
            <p:nvPr/>
          </p:nvGrpSpPr>
          <p:grpSpPr bwMode="auto">
            <a:xfrm>
              <a:off x="5909269" y="3911916"/>
              <a:ext cx="1684494" cy="734814"/>
              <a:chOff x="6500500" y="4045317"/>
              <a:chExt cx="1950921" cy="1007914"/>
            </a:xfrm>
          </p:grpSpPr>
          <p:sp>
            <p:nvSpPr>
              <p:cNvPr id="36" name="AutoShape 26"/>
              <p:cNvSpPr>
                <a:spLocks noChangeArrowheads="1"/>
              </p:cNvSpPr>
              <p:nvPr/>
            </p:nvSpPr>
            <p:spPr bwMode="auto">
              <a:xfrm>
                <a:off x="6500500" y="4045317"/>
                <a:ext cx="1950921" cy="1007914"/>
              </a:xfrm>
              <a:prstGeom prst="roundRect">
                <a:avLst>
                  <a:gd name="adj" fmla="val 16667"/>
                </a:avLst>
              </a:prstGeom>
              <a:solidFill>
                <a:srgbClr val="00CC99"/>
              </a:soli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37" name="Text Box 27"/>
              <p:cNvSpPr txBox="1">
                <a:spLocks noChangeArrowheads="1"/>
              </p:cNvSpPr>
              <p:nvPr/>
            </p:nvSpPr>
            <p:spPr bwMode="auto">
              <a:xfrm>
                <a:off x="6576231" y="4193727"/>
                <a:ext cx="1875190" cy="5672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疫苗儲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備</a:t>
                </a:r>
              </a:p>
            </p:txBody>
          </p:sp>
        </p:grpSp>
        <p:grpSp>
          <p:nvGrpSpPr>
            <p:cNvPr id="22" name="Group 41"/>
            <p:cNvGrpSpPr>
              <a:grpSpLocks/>
            </p:cNvGrpSpPr>
            <p:nvPr/>
          </p:nvGrpSpPr>
          <p:grpSpPr bwMode="auto">
            <a:xfrm>
              <a:off x="5948208" y="2788007"/>
              <a:ext cx="2080176" cy="619602"/>
              <a:chOff x="4115" y="2438"/>
              <a:chExt cx="1107" cy="673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4" name="AutoShape 23"/>
              <p:cNvSpPr>
                <a:spLocks noChangeArrowheads="1"/>
              </p:cNvSpPr>
              <p:nvPr/>
            </p:nvSpPr>
            <p:spPr bwMode="auto">
              <a:xfrm>
                <a:off x="4115" y="2438"/>
                <a:ext cx="1107" cy="673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66CCFF"/>
                  </a:gs>
                  <a:gs pos="50000">
                    <a:srgbClr val="2590D9"/>
                  </a:gs>
                  <a:gs pos="100000">
                    <a:srgbClr val="66CC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35" name="Text Box 28"/>
              <p:cNvSpPr txBox="1">
                <a:spLocks noChangeArrowheads="1"/>
              </p:cNvSpPr>
              <p:nvPr/>
            </p:nvSpPr>
            <p:spPr bwMode="auto">
              <a:xfrm>
                <a:off x="4176" y="2531"/>
                <a:ext cx="1046" cy="4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square"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加強邊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境</a:t>
                </a: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檢疫</a:t>
                </a:r>
                <a:endParaRPr lang="zh-TW" altLang="en-US" sz="22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23" name="AutoShape 31"/>
            <p:cNvSpPr>
              <a:spLocks noChangeArrowheads="1"/>
            </p:cNvSpPr>
            <p:nvPr/>
          </p:nvSpPr>
          <p:spPr bwMode="auto">
            <a:xfrm rot="16043152">
              <a:off x="3725172" y="4794663"/>
              <a:ext cx="907658" cy="504129"/>
            </a:xfrm>
            <a:prstGeom prst="rightArrow">
              <a:avLst>
                <a:gd name="adj1" fmla="val 50000"/>
                <a:gd name="adj2" fmla="val 43854"/>
              </a:avLst>
            </a:prstGeom>
            <a:gradFill flip="none" rotWithShape="1">
              <a:gsLst>
                <a:gs pos="0">
                  <a:srgbClr val="FCF6F6"/>
                </a:gs>
                <a:gs pos="50000">
                  <a:srgbClr val="FF0505">
                    <a:shade val="67500"/>
                    <a:satMod val="115000"/>
                  </a:srgbClr>
                </a:gs>
                <a:gs pos="100000">
                  <a:srgbClr val="FF0505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4" name="Group 36"/>
            <p:cNvGrpSpPr>
              <a:grpSpLocks/>
            </p:cNvGrpSpPr>
            <p:nvPr/>
          </p:nvGrpSpPr>
          <p:grpSpPr bwMode="auto">
            <a:xfrm>
              <a:off x="3593691" y="5061625"/>
              <a:ext cx="1242219" cy="907659"/>
              <a:chOff x="1383" y="3612"/>
              <a:chExt cx="892" cy="635"/>
            </a:xfrm>
            <a:gradFill flip="none" rotWithShape="1">
              <a:gsLst>
                <a:gs pos="0">
                  <a:srgbClr val="FCF6F6"/>
                </a:gs>
                <a:gs pos="50000">
                  <a:srgbClr val="FF0505">
                    <a:shade val="67500"/>
                    <a:satMod val="115000"/>
                  </a:srgbClr>
                </a:gs>
                <a:gs pos="100000">
                  <a:srgbClr val="FF0505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2" name="AutoShape 33"/>
              <p:cNvSpPr>
                <a:spLocks noChangeArrowheads="1"/>
              </p:cNvSpPr>
              <p:nvPr/>
            </p:nvSpPr>
            <p:spPr bwMode="auto">
              <a:xfrm>
                <a:off x="1383" y="3612"/>
                <a:ext cx="892" cy="635"/>
              </a:xfrm>
              <a:prstGeom prst="roundRect">
                <a:avLst>
                  <a:gd name="adj" fmla="val 16667"/>
                </a:avLst>
              </a:prstGeom>
              <a:grpFill/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33" name="Text Box 34"/>
              <p:cNvSpPr txBox="1">
                <a:spLocks noChangeArrowheads="1"/>
              </p:cNvSpPr>
              <p:nvPr/>
            </p:nvSpPr>
            <p:spPr bwMode="auto">
              <a:xfrm>
                <a:off x="1383" y="3702"/>
                <a:ext cx="856" cy="5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defRPr/>
                </a:pP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禽</a:t>
                </a: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場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 </a:t>
                </a: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 監測</a:t>
                </a:r>
                <a:endParaRPr lang="zh-TW" altLang="en-US" sz="22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25" name="AutoShape 51"/>
            <p:cNvSpPr>
              <a:spLocks noChangeArrowheads="1"/>
            </p:cNvSpPr>
            <p:nvPr/>
          </p:nvSpPr>
          <p:spPr bwMode="auto">
            <a:xfrm rot="12903126">
              <a:off x="4667977" y="4667081"/>
              <a:ext cx="1073712" cy="510290"/>
            </a:xfrm>
            <a:prstGeom prst="rightArrow">
              <a:avLst>
                <a:gd name="adj1" fmla="val 50000"/>
                <a:gd name="adj2" fmla="val 53992"/>
              </a:avLst>
            </a:prstGeom>
            <a:gradFill rotWithShape="1">
              <a:gsLst>
                <a:gs pos="0">
                  <a:srgbClr val="99FF66"/>
                </a:gs>
                <a:gs pos="50000">
                  <a:srgbClr val="008000"/>
                </a:gs>
                <a:gs pos="100000">
                  <a:srgbClr val="99FF66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6" name="Group 52"/>
            <p:cNvGrpSpPr>
              <a:grpSpLocks/>
            </p:cNvGrpSpPr>
            <p:nvPr/>
          </p:nvGrpSpPr>
          <p:grpSpPr bwMode="auto">
            <a:xfrm>
              <a:off x="5395146" y="5058866"/>
              <a:ext cx="2040560" cy="776157"/>
              <a:chOff x="4055" y="3198"/>
              <a:chExt cx="1229" cy="635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0" name="AutoShape 53"/>
              <p:cNvSpPr>
                <a:spLocks noChangeArrowheads="1"/>
              </p:cNvSpPr>
              <p:nvPr/>
            </p:nvSpPr>
            <p:spPr bwMode="auto">
              <a:xfrm>
                <a:off x="4055" y="3198"/>
                <a:ext cx="1229" cy="635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99FF66"/>
                  </a:gs>
                  <a:gs pos="50000">
                    <a:srgbClr val="008000"/>
                  </a:gs>
                  <a:gs pos="100000">
                    <a:srgbClr val="99FF66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none" anchor="ctr"/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>
                  <a:defRPr/>
                </a:pPr>
                <a:endParaRPr lang="zh-TW" altLang="en-US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31" name="Text Box 54"/>
              <p:cNvSpPr txBox="1">
                <a:spLocks noChangeArrowheads="1"/>
              </p:cNvSpPr>
              <p:nvPr/>
            </p:nvSpPr>
            <p:spPr bwMode="auto">
              <a:xfrm>
                <a:off x="4091" y="3362"/>
                <a:ext cx="1148" cy="3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>
                <a:spAutoFit/>
              </a:bodyPr>
              <a:lstStyle>
                <a:defPPr>
                  <a:defRPr lang="vi-V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+mn-ea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defRPr/>
                </a:pPr>
                <a:r>
                  <a:rPr lang="zh-TW" altLang="en-US" sz="2200" b="1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候鳥監</a:t>
                </a:r>
                <a:r>
                  <a:rPr lang="zh-TW" altLang="en-US" sz="2200" b="1" dirty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測</a:t>
                </a:r>
              </a:p>
            </p:txBody>
          </p:sp>
        </p:grpSp>
        <p:sp>
          <p:nvSpPr>
            <p:cNvPr id="27" name="AutoShape 11"/>
            <p:cNvSpPr>
              <a:spLocks noChangeArrowheads="1"/>
            </p:cNvSpPr>
            <p:nvPr/>
          </p:nvSpPr>
          <p:spPr bwMode="auto">
            <a:xfrm rot="858671">
              <a:off x="2440422" y="3170260"/>
              <a:ext cx="733911" cy="454543"/>
            </a:xfrm>
            <a:prstGeom prst="rightArrow">
              <a:avLst>
                <a:gd name="adj1" fmla="val 50000"/>
                <a:gd name="adj2" fmla="val 41431"/>
              </a:avLst>
            </a:prstGeom>
            <a:solidFill>
              <a:srgbClr val="D93F9B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8" name="AutoShape 12"/>
            <p:cNvSpPr>
              <a:spLocks noChangeArrowheads="1"/>
            </p:cNvSpPr>
            <p:nvPr/>
          </p:nvSpPr>
          <p:spPr bwMode="auto">
            <a:xfrm>
              <a:off x="827584" y="2797125"/>
              <a:ext cx="1862189" cy="805658"/>
            </a:xfrm>
            <a:prstGeom prst="roundRect">
              <a:avLst>
                <a:gd name="adj" fmla="val 16667"/>
              </a:avLst>
            </a:prstGeom>
            <a:solidFill>
              <a:srgbClr val="D93F9B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9" name="Text Box 13"/>
            <p:cNvSpPr txBox="1">
              <a:spLocks noChangeArrowheads="1"/>
            </p:cNvSpPr>
            <p:nvPr/>
          </p:nvSpPr>
          <p:spPr bwMode="auto">
            <a:xfrm>
              <a:off x="827584" y="2815233"/>
              <a:ext cx="1849489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vi-V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TW" altLang="en-US" sz="22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實驗室檢診疾病毒分</a:t>
              </a:r>
              <a:r>
                <a:rPr lang="zh-TW" altLang="en-US" sz="22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析</a:t>
              </a:r>
            </a:p>
          </p:txBody>
        </p:sp>
      </p:grp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3498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tx1"/>
                </a:solidFill>
                <a:latin typeface="+mj-ea"/>
              </a:rPr>
              <a:t>因應秋冬及國際禽流感防疫措施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412776"/>
            <a:ext cx="5234688" cy="244204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Clr>
                <a:srgbClr val="C00000"/>
              </a:buClr>
              <a:buFont typeface="Wingdings" pitchFamily="2" charset="2"/>
              <a:buChar char="Ø"/>
            </a:pPr>
            <a:r>
              <a:rPr lang="zh-TW" altLang="en-US" b="1" dirty="0" smtClean="0"/>
              <a:t>強化預警機制</a:t>
            </a:r>
            <a:endParaRPr lang="en-US" altLang="zh-TW" b="1" dirty="0" smtClean="0"/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zh-TW" sz="2500" dirty="0"/>
              <a:t>105</a:t>
            </a:r>
            <a:r>
              <a:rPr lang="zh-TW" altLang="en-US" sz="2500" dirty="0"/>
              <a:t>年監測場數達</a:t>
            </a:r>
            <a:r>
              <a:rPr lang="en-US" altLang="zh-TW" sz="2500" dirty="0">
                <a:solidFill>
                  <a:srgbClr val="FF0000"/>
                </a:solidFill>
              </a:rPr>
              <a:t>1,500</a:t>
            </a:r>
            <a:r>
              <a:rPr lang="zh-TW" altLang="en-US" sz="2500" dirty="0" smtClean="0"/>
              <a:t>場</a:t>
            </a:r>
            <a:endParaRPr lang="en-US" altLang="zh-TW" sz="2500" dirty="0" smtClean="0"/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zh-TW" altLang="en-US" sz="2500" dirty="0"/>
              <a:t>配合冬</a:t>
            </a:r>
            <a:r>
              <a:rPr lang="zh-TW" altLang="en-US" sz="2500" dirty="0" smtClean="0"/>
              <a:t>候鳥來</a:t>
            </a:r>
            <a:r>
              <a:rPr lang="zh-TW" altLang="en-US" sz="2500" dirty="0"/>
              <a:t>臺期間</a:t>
            </a:r>
            <a:r>
              <a:rPr lang="zh-TW" altLang="en-US" sz="2500" dirty="0" smtClean="0"/>
              <a:t>提升棲地排</a:t>
            </a:r>
            <a:r>
              <a:rPr lang="zh-TW" altLang="en-US" sz="2500" dirty="0"/>
              <a:t>遺採檢數，</a:t>
            </a:r>
            <a:r>
              <a:rPr lang="en-US" altLang="zh-TW" sz="2500" dirty="0">
                <a:solidFill>
                  <a:srgbClr val="FF0000"/>
                </a:solidFill>
              </a:rPr>
              <a:t>10</a:t>
            </a:r>
            <a:r>
              <a:rPr lang="zh-TW" altLang="en-US" sz="2500" dirty="0">
                <a:solidFill>
                  <a:srgbClr val="FF0000"/>
                </a:solidFill>
              </a:rPr>
              <a:t>月至隔年</a:t>
            </a:r>
            <a:r>
              <a:rPr lang="en-US" altLang="zh-TW" sz="2500" dirty="0">
                <a:solidFill>
                  <a:srgbClr val="FF0000"/>
                </a:solidFill>
              </a:rPr>
              <a:t>4</a:t>
            </a:r>
            <a:r>
              <a:rPr lang="zh-TW" altLang="en-US" sz="2500" dirty="0">
                <a:solidFill>
                  <a:srgbClr val="FF0000"/>
                </a:solidFill>
              </a:rPr>
              <a:t>月份每月採樣數自</a:t>
            </a:r>
            <a:r>
              <a:rPr lang="en-US" altLang="zh-TW" sz="2500" dirty="0">
                <a:solidFill>
                  <a:srgbClr val="FF0000"/>
                </a:solidFill>
              </a:rPr>
              <a:t>150</a:t>
            </a:r>
            <a:r>
              <a:rPr lang="zh-TW" altLang="en-US" sz="2500" dirty="0">
                <a:solidFill>
                  <a:srgbClr val="FF0000"/>
                </a:solidFill>
              </a:rPr>
              <a:t>件提高為</a:t>
            </a:r>
            <a:r>
              <a:rPr lang="en-US" altLang="zh-TW" sz="2500" dirty="0">
                <a:solidFill>
                  <a:srgbClr val="FF0000"/>
                </a:solidFill>
              </a:rPr>
              <a:t>400</a:t>
            </a:r>
            <a:r>
              <a:rPr lang="zh-TW" altLang="en-US" sz="2500" dirty="0" smtClean="0">
                <a:solidFill>
                  <a:srgbClr val="FF0000"/>
                </a:solidFill>
              </a:rPr>
              <a:t>件以上。</a:t>
            </a:r>
            <a:endParaRPr lang="en-US" altLang="zh-TW" sz="2500" dirty="0">
              <a:solidFill>
                <a:srgbClr val="FF0000"/>
              </a:solidFill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zh-TW" altLang="en-US" sz="2500" dirty="0"/>
              <a:t>提高鴨場主動監測採檢數為原採樣數</a:t>
            </a:r>
            <a:r>
              <a:rPr lang="en-US" altLang="zh-TW" sz="2500" dirty="0">
                <a:solidFill>
                  <a:srgbClr val="FF0000"/>
                </a:solidFill>
              </a:rPr>
              <a:t>2</a:t>
            </a:r>
            <a:r>
              <a:rPr lang="zh-TW" altLang="en-US" sz="2500" dirty="0"/>
              <a:t>倍，預計達</a:t>
            </a:r>
            <a:r>
              <a:rPr lang="en-US" altLang="zh-TW" sz="2500" dirty="0"/>
              <a:t>250</a:t>
            </a:r>
            <a:r>
              <a:rPr lang="zh-TW" altLang="en-US" sz="2500" dirty="0" smtClean="0"/>
              <a:t>場。</a:t>
            </a:r>
            <a:endParaRPr lang="en-US" altLang="zh-TW" sz="25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565" y="1475656"/>
            <a:ext cx="2811149" cy="3537520"/>
          </a:xfrm>
          <a:prstGeom prst="rect">
            <a:avLst/>
          </a:prstGeom>
        </p:spPr>
      </p:pic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61048"/>
            <a:ext cx="4176464" cy="270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4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dirty="0">
                <a:solidFill>
                  <a:schemeClr val="tx1"/>
                </a:solidFill>
                <a:latin typeface="+mj-ea"/>
              </a:rPr>
              <a:t>因應秋冬及國際禽流感防疫</a:t>
            </a:r>
            <a:r>
              <a:rPr lang="zh-TW" altLang="en-US" sz="4000" b="1" dirty="0" smtClean="0">
                <a:solidFill>
                  <a:schemeClr val="tx1"/>
                </a:solidFill>
                <a:latin typeface="+mj-ea"/>
              </a:rPr>
              <a:t>措施</a:t>
            </a:r>
            <a:r>
              <a:rPr lang="en-US" altLang="zh-TW" sz="4000" b="1" dirty="0" smtClean="0">
                <a:solidFill>
                  <a:schemeClr val="tx1"/>
                </a:solidFill>
                <a:latin typeface="+mj-ea"/>
              </a:rPr>
              <a:t>(</a:t>
            </a:r>
            <a:r>
              <a:rPr lang="zh-TW" altLang="en-US" sz="4000" b="1" dirty="0" smtClean="0">
                <a:solidFill>
                  <a:schemeClr val="tx1"/>
                </a:solidFill>
                <a:latin typeface="+mj-ea"/>
              </a:rPr>
              <a:t>續</a:t>
            </a:r>
            <a:r>
              <a:rPr lang="en-US" altLang="zh-TW" sz="4000" b="1" dirty="0" smtClean="0">
                <a:solidFill>
                  <a:schemeClr val="tx1"/>
                </a:solidFill>
                <a:latin typeface="+mj-ea"/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628775"/>
            <a:ext cx="5256584" cy="4525963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zh-TW" altLang="en-US" b="1" dirty="0"/>
              <a:t>強化預警</a:t>
            </a:r>
            <a:r>
              <a:rPr lang="zh-TW" altLang="en-US" b="1" dirty="0" smtClean="0"/>
              <a:t>機制</a:t>
            </a:r>
            <a:endParaRPr lang="en-US" altLang="zh-TW" b="1" dirty="0" smtClean="0"/>
          </a:p>
          <a:p>
            <a:pPr lvl="1">
              <a:spcBef>
                <a:spcPts val="1200"/>
              </a:spcBef>
            </a:pPr>
            <a:r>
              <a:rPr lang="zh-TW" altLang="en-US" dirty="0" smtClean="0">
                <a:latin typeface="標楷體" pitchFamily="65" charset="-120"/>
              </a:rPr>
              <a:t>監控</a:t>
            </a:r>
            <a:r>
              <a:rPr lang="zh-TW" altLang="zh-TW" dirty="0">
                <a:latin typeface="標楷體" pitchFamily="65" charset="-120"/>
              </a:rPr>
              <a:t>化製場化製數量異常情形，回溯</a:t>
            </a:r>
            <a:r>
              <a:rPr lang="zh-TW" altLang="zh-TW" dirty="0" smtClean="0">
                <a:latin typeface="標楷體" pitchFamily="65" charset="-120"/>
              </a:rPr>
              <a:t>追蹤，</a:t>
            </a:r>
            <a:r>
              <a:rPr lang="zh-TW" altLang="zh-TW" dirty="0">
                <a:latin typeface="標楷體" pitchFamily="65" charset="-120"/>
              </a:rPr>
              <a:t>早期發現疑似案例，即時</a:t>
            </a:r>
            <a:r>
              <a:rPr lang="zh-TW" altLang="zh-TW" dirty="0" smtClean="0">
                <a:latin typeface="標楷體" pitchFamily="65" charset="-120"/>
              </a:rPr>
              <a:t>處置</a:t>
            </a:r>
            <a:r>
              <a:rPr lang="zh-TW" altLang="en-US" dirty="0" smtClean="0">
                <a:latin typeface="標楷體" pitchFamily="65" charset="-120"/>
              </a:rPr>
              <a:t>。</a:t>
            </a:r>
            <a:endParaRPr lang="en-US" altLang="zh-TW" dirty="0">
              <a:latin typeface="標楷體" pitchFamily="65" charset="-120"/>
            </a:endParaRPr>
          </a:p>
          <a:p>
            <a:pPr lvl="1">
              <a:spcBef>
                <a:spcPts val="1200"/>
              </a:spcBef>
            </a:pPr>
            <a:r>
              <a:rPr lang="zh-TW" altLang="zh-TW" dirty="0" smtClean="0">
                <a:latin typeface="標楷體" pitchFamily="65" charset="-120"/>
              </a:rPr>
              <a:t>密切注意</a:t>
            </a:r>
            <a:r>
              <a:rPr lang="zh-TW" altLang="zh-TW" dirty="0" smtClean="0">
                <a:solidFill>
                  <a:srgbClr val="FF0000"/>
                </a:solidFill>
                <a:latin typeface="標楷體" pitchFamily="65" charset="-120"/>
              </a:rPr>
              <a:t>候鳥</a:t>
            </a:r>
            <a:r>
              <a:rPr lang="zh-TW" altLang="zh-TW" dirty="0">
                <a:solidFill>
                  <a:srgbClr val="FF0000"/>
                </a:solidFill>
                <a:latin typeface="標楷體" pitchFamily="65" charset="-120"/>
              </a:rPr>
              <a:t>遷徒路徑上游國家及國外等疫情資訊</a:t>
            </a:r>
            <a:r>
              <a:rPr lang="zh-TW" altLang="zh-TW" dirty="0" smtClean="0">
                <a:latin typeface="標楷體" pitchFamily="65" charset="-120"/>
              </a:rPr>
              <a:t>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</a:rPr>
              <a:t>及</a:t>
            </a:r>
            <a:r>
              <a:rPr lang="zh-TW" altLang="zh-TW" dirty="0" smtClean="0">
                <a:solidFill>
                  <a:srgbClr val="FF0000"/>
                </a:solidFill>
                <a:latin typeface="標楷體" pitchFamily="65" charset="-120"/>
              </a:rPr>
              <a:t>時</a:t>
            </a:r>
            <a:r>
              <a:rPr lang="zh-TW" altLang="zh-TW" dirty="0">
                <a:solidFill>
                  <a:srgbClr val="FF0000"/>
                </a:solidFill>
                <a:latin typeface="標楷體" pitchFamily="65" charset="-120"/>
              </a:rPr>
              <a:t>透過新聞稿、函文或簡訊等提出預警</a:t>
            </a:r>
            <a:r>
              <a:rPr lang="zh-TW" altLang="zh-TW" dirty="0" smtClean="0">
                <a:latin typeface="標楷體" pitchFamily="65" charset="-120"/>
              </a:rPr>
              <a:t>，請</a:t>
            </a:r>
            <a:r>
              <a:rPr lang="zh-TW" altLang="zh-TW" dirty="0">
                <a:latin typeface="標楷體" pitchFamily="65" charset="-120"/>
              </a:rPr>
              <a:t>農民提高警覺加強</a:t>
            </a:r>
            <a:r>
              <a:rPr lang="zh-TW" altLang="zh-TW" dirty="0" smtClean="0">
                <a:latin typeface="標楷體" pitchFamily="65" charset="-120"/>
              </a:rPr>
              <a:t>防疫</a:t>
            </a:r>
            <a:r>
              <a:rPr lang="zh-TW" altLang="en-US" dirty="0" smtClean="0">
                <a:latin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</a:endParaRPr>
          </a:p>
          <a:p>
            <a:pPr lvl="1">
              <a:spcBef>
                <a:spcPts val="1200"/>
              </a:spcBef>
            </a:pPr>
            <a:r>
              <a:rPr lang="zh-TW" altLang="en-US" dirty="0"/>
              <a:t>加強</a:t>
            </a:r>
            <a:r>
              <a:rPr lang="zh-TW" altLang="en-US" dirty="0" smtClean="0"/>
              <a:t>農民及獸醫師教育</a:t>
            </a:r>
            <a:r>
              <a:rPr lang="zh-TW" altLang="en-US" dirty="0"/>
              <a:t>宣導</a:t>
            </a:r>
          </a:p>
          <a:p>
            <a:pPr lvl="1"/>
            <a:endParaRPr lang="en-US" altLang="zh-TW" dirty="0">
              <a:latin typeface="標楷體" pitchFamily="65" charset="-120"/>
            </a:endParaRPr>
          </a:p>
          <a:p>
            <a:pPr lvl="2"/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7</a:t>
            </a:fld>
            <a:endParaRPr lang="en-US" altLang="zh-TW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254470"/>
            <a:ext cx="3499150" cy="2954838"/>
          </a:xfrm>
          <a:prstGeom prst="rect">
            <a:avLst/>
          </a:prstGeom>
        </p:spPr>
      </p:pic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19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dirty="0">
                <a:solidFill>
                  <a:schemeClr val="tx1"/>
                </a:solidFill>
                <a:latin typeface="+mj-ea"/>
              </a:rPr>
              <a:t>因應秋冬及國際禽流感防疫</a:t>
            </a:r>
            <a:r>
              <a:rPr lang="zh-TW" altLang="en-US" sz="4000" b="1" dirty="0" smtClean="0">
                <a:solidFill>
                  <a:schemeClr val="tx1"/>
                </a:solidFill>
                <a:latin typeface="+mj-ea"/>
              </a:rPr>
              <a:t>措施</a:t>
            </a:r>
            <a:r>
              <a:rPr lang="en-US" altLang="zh-TW" sz="4000" b="1" dirty="0" smtClean="0">
                <a:solidFill>
                  <a:schemeClr val="tx1"/>
                </a:solidFill>
                <a:latin typeface="+mj-ea"/>
              </a:rPr>
              <a:t>(</a:t>
            </a:r>
            <a:r>
              <a:rPr lang="zh-TW" altLang="en-US" sz="4000" b="1" dirty="0" smtClean="0">
                <a:solidFill>
                  <a:schemeClr val="tx1"/>
                </a:solidFill>
                <a:latin typeface="+mj-ea"/>
              </a:rPr>
              <a:t>續</a:t>
            </a:r>
            <a:r>
              <a:rPr lang="en-US" altLang="zh-TW" sz="4000" b="1" dirty="0" smtClean="0">
                <a:solidFill>
                  <a:schemeClr val="tx1"/>
                </a:solidFill>
                <a:latin typeface="+mj-ea"/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484784"/>
            <a:ext cx="8712968" cy="4968552"/>
          </a:xfrm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zh-TW" altLang="en-US" b="1" dirty="0"/>
              <a:t>提升防疫因應機制</a:t>
            </a:r>
            <a:endParaRPr lang="en-US" altLang="zh-TW" b="1" dirty="0"/>
          </a:p>
          <a:p>
            <a:pPr lvl="1">
              <a:spcBef>
                <a:spcPts val="0"/>
              </a:spcBef>
            </a:pPr>
            <a:r>
              <a:rPr lang="zh-TW" altLang="zh-TW" dirty="0"/>
              <a:t>各縣市</a:t>
            </a:r>
            <a:r>
              <a:rPr lang="zh-TW" altLang="zh-TW" dirty="0" smtClean="0"/>
              <a:t>依據「</a:t>
            </a:r>
            <a:r>
              <a:rPr lang="en-US" altLang="zh-TW" dirty="0"/>
              <a:t>H5</a:t>
            </a:r>
            <a:r>
              <a:rPr lang="zh-TW" altLang="zh-TW" dirty="0"/>
              <a:t>、</a:t>
            </a:r>
            <a:r>
              <a:rPr lang="en-US" altLang="zh-TW" dirty="0"/>
              <a:t>H7</a:t>
            </a:r>
            <a:r>
              <a:rPr lang="zh-TW" altLang="zh-TW" dirty="0"/>
              <a:t>亞型禽流感防治措施」公告督導禽場依期程改善禽舍硬體</a:t>
            </a:r>
            <a:r>
              <a:rPr lang="zh-TW" altLang="zh-TW" dirty="0" smtClean="0"/>
              <a:t>規劃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pPr lvl="1">
              <a:spcBef>
                <a:spcPts val="0"/>
              </a:spcBef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r>
              <a:rPr lang="zh-TW" altLang="en-US" dirty="0" smtClean="0">
                <a:solidFill>
                  <a:srgbClr val="FF0000"/>
                </a:solidFill>
              </a:rPr>
              <a:t>由</a:t>
            </a:r>
            <a:r>
              <a:rPr lang="zh-TW" altLang="en-US" dirty="0">
                <a:solidFill>
                  <a:srgbClr val="FF0000"/>
                </a:solidFill>
              </a:rPr>
              <a:t>防檢局</a:t>
            </a:r>
            <a:r>
              <a:rPr lang="en-US" altLang="zh-TW" dirty="0" smtClean="0">
                <a:solidFill>
                  <a:srgbClr val="FF0000"/>
                </a:solidFill>
              </a:rPr>
              <a:t>4</a:t>
            </a:r>
            <a:r>
              <a:rPr lang="zh-TW" altLang="en-US" dirty="0" smtClean="0">
                <a:solidFill>
                  <a:srgbClr val="FF0000"/>
                </a:solidFill>
              </a:rPr>
              <a:t>個分局</a:t>
            </a:r>
            <a:r>
              <a:rPr lang="zh-TW" altLang="en-US" dirty="0" smtClean="0">
                <a:solidFill>
                  <a:srgbClr val="FF0000"/>
                </a:solidFill>
              </a:rPr>
              <a:t>會同地方</a:t>
            </a:r>
            <a:r>
              <a:rPr lang="zh-TW" altLang="en-US" dirty="0">
                <a:solidFill>
                  <a:srgbClr val="FF0000"/>
                </a:solidFill>
              </a:rPr>
              <a:t>動物防疫</a:t>
            </a:r>
            <a:r>
              <a:rPr lang="zh-TW" altLang="en-US" dirty="0" smtClean="0">
                <a:solidFill>
                  <a:srgbClr val="FF0000"/>
                </a:solidFill>
              </a:rPr>
              <a:t>機關辦理</a:t>
            </a:r>
            <a:r>
              <a:rPr lang="zh-TW" altLang="en-US" dirty="0">
                <a:solidFill>
                  <a:srgbClr val="FF0000"/>
                </a:solidFill>
              </a:rPr>
              <a:t>聯合</a:t>
            </a:r>
            <a:r>
              <a:rPr lang="zh-TW" altLang="en-US" dirty="0" smtClean="0">
                <a:solidFill>
                  <a:srgbClr val="FF0000"/>
                </a:solidFill>
              </a:rPr>
              <a:t>查核</a:t>
            </a:r>
            <a:endParaRPr lang="en-US" altLang="zh-TW" dirty="0" smtClean="0">
              <a:solidFill>
                <a:srgbClr val="FF0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9545" y="2852936"/>
            <a:ext cx="7997064" cy="2819400"/>
          </a:xfrm>
          <a:prstGeom prst="rect">
            <a:avLst/>
          </a:prstGeom>
        </p:spPr>
      </p:pic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553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dirty="0" smtClean="0">
                <a:solidFill>
                  <a:schemeClr val="tx1"/>
                </a:solidFill>
                <a:latin typeface="+mj-ea"/>
              </a:rPr>
              <a:t>因應秋冬及國際禽流感防疫措施</a:t>
            </a:r>
            <a:r>
              <a:rPr lang="en-US" altLang="zh-TW" sz="4000" b="1" dirty="0" smtClean="0">
                <a:solidFill>
                  <a:schemeClr val="tx1"/>
                </a:solidFill>
                <a:latin typeface="+mj-ea"/>
              </a:rPr>
              <a:t>(</a:t>
            </a:r>
            <a:r>
              <a:rPr lang="zh-TW" altLang="en-US" sz="4000" b="1" dirty="0" smtClean="0">
                <a:solidFill>
                  <a:schemeClr val="tx1"/>
                </a:solidFill>
                <a:latin typeface="+mj-ea"/>
              </a:rPr>
              <a:t>續</a:t>
            </a:r>
            <a:r>
              <a:rPr lang="en-US" altLang="zh-TW" sz="4000" b="1" dirty="0" smtClean="0">
                <a:solidFill>
                  <a:schemeClr val="tx1"/>
                </a:solidFill>
                <a:latin typeface="+mj-ea"/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Ø"/>
            </a:pPr>
            <a:r>
              <a:rPr lang="zh-TW" altLang="en-US" b="1" dirty="0"/>
              <a:t>提升防疫因應機制</a:t>
            </a:r>
            <a:endParaRPr lang="en-US" altLang="zh-TW" b="1" dirty="0"/>
          </a:p>
          <a:p>
            <a:pPr lvl="1">
              <a:spcBef>
                <a:spcPts val="1200"/>
              </a:spcBef>
            </a:pPr>
            <a:r>
              <a:rPr lang="zh-TW" altLang="en-US" dirty="0"/>
              <a:t>強化養殖場建康狀況查察</a:t>
            </a:r>
            <a:endParaRPr lang="en-US" altLang="zh-TW" dirty="0"/>
          </a:p>
          <a:p>
            <a:pPr lvl="2">
              <a:spcBef>
                <a:spcPts val="1200"/>
              </a:spcBef>
            </a:pPr>
            <a:r>
              <a:rPr lang="zh-TW" altLang="en-US" dirty="0"/>
              <a:t>第</a:t>
            </a:r>
            <a:r>
              <a:rPr lang="en-US" altLang="zh-TW" dirty="0"/>
              <a:t>1</a:t>
            </a:r>
            <a:r>
              <a:rPr lang="zh-TW" altLang="en-US" dirty="0"/>
              <a:t>道把關：家禽健康證明書</a:t>
            </a:r>
            <a:endParaRPr lang="en-US" altLang="zh-TW" dirty="0"/>
          </a:p>
          <a:p>
            <a:pPr lvl="2">
              <a:spcBef>
                <a:spcPts val="1200"/>
              </a:spcBef>
            </a:pPr>
            <a:r>
              <a:rPr lang="zh-TW" altLang="en-US" dirty="0"/>
              <a:t>第</a:t>
            </a:r>
            <a:r>
              <a:rPr lang="en-US" altLang="zh-TW" dirty="0"/>
              <a:t>2</a:t>
            </a:r>
            <a:r>
              <a:rPr lang="zh-TW" altLang="en-US" dirty="0"/>
              <a:t>道把關：動物防疫機關現場家禽健康狀況查察</a:t>
            </a:r>
            <a:endParaRPr lang="en-US" altLang="zh-TW" dirty="0"/>
          </a:p>
          <a:p>
            <a:pPr lvl="2">
              <a:spcBef>
                <a:spcPts val="1200"/>
              </a:spcBef>
            </a:pPr>
            <a:r>
              <a:rPr lang="zh-TW" altLang="en-US" dirty="0"/>
              <a:t>第</a:t>
            </a:r>
            <a:r>
              <a:rPr lang="en-US" altLang="zh-TW" dirty="0"/>
              <a:t>3</a:t>
            </a:r>
            <a:r>
              <a:rPr lang="zh-TW" altLang="en-US" dirty="0"/>
              <a:t>道把關：屠宰衛生檢查獸醫師屠前及屠後檢查</a:t>
            </a:r>
            <a:endParaRPr lang="en-US" altLang="zh-TW" dirty="0">
              <a:latin typeface="標楷體" pitchFamily="65" charset="-120"/>
            </a:endParaRPr>
          </a:p>
          <a:p>
            <a:pPr lvl="0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zh-TW" altLang="zh-TW" b="1" dirty="0"/>
              <a:t>強化邊境檢疫及走私查緝</a:t>
            </a:r>
          </a:p>
          <a:p>
            <a:pPr lvl="1"/>
            <a:r>
              <a:rPr lang="zh-TW" altLang="zh-TW" dirty="0" smtClean="0"/>
              <a:t>積極</a:t>
            </a:r>
            <a:r>
              <a:rPr lang="zh-TW" altLang="zh-TW" dirty="0"/>
              <a:t>參與</a:t>
            </a:r>
            <a:r>
              <a:rPr lang="zh-TW" altLang="en-US" dirty="0"/>
              <a:t>鈞</a:t>
            </a:r>
            <a:r>
              <a:rPr lang="zh-TW" altLang="zh-TW" dirty="0"/>
              <a:t>院「安康專案」聯合查緝實施計畫，協調海巡署與財政部關務署等，共同防杜海外動物疫病經走私途徑侵入、散播及蔓延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710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強化精進作為</a:t>
            </a:r>
            <a:endParaRPr lang="zh-TW" alt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8312" y="1340768"/>
            <a:ext cx="8424167" cy="4813970"/>
          </a:xfrm>
        </p:spPr>
        <p:txBody>
          <a:bodyPr>
            <a:normAutofit lnSpcReduction="10000"/>
          </a:bodyPr>
          <a:lstStyle/>
          <a:p>
            <a:pPr marL="342900" lvl="1" indent="-342900">
              <a:lnSpc>
                <a:spcPts val="2880"/>
              </a:lnSpc>
              <a:spcBef>
                <a:spcPts val="60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en-US" altLang="zh-TW" dirty="0" smtClean="0">
                <a:latin typeface="Times New Roman" panose="02020603050405020304" pitchFamily="18" charset="0"/>
              </a:rPr>
              <a:t>11</a:t>
            </a:r>
            <a:r>
              <a:rPr lang="zh-TW" altLang="en-US" dirty="0">
                <a:latin typeface="Times New Roman" panose="02020603050405020304" pitchFamily="18" charset="0"/>
              </a:rPr>
              <a:t>月</a:t>
            </a:r>
            <a:r>
              <a:rPr lang="en-US" altLang="zh-TW" dirty="0">
                <a:latin typeface="Times New Roman" panose="02020603050405020304" pitchFamily="18" charset="0"/>
              </a:rPr>
              <a:t>9</a:t>
            </a:r>
            <a:r>
              <a:rPr lang="zh-TW" altLang="en-US" dirty="0">
                <a:latin typeface="Times New Roman" panose="02020603050405020304" pitchFamily="18" charset="0"/>
              </a:rPr>
              <a:t>日與</a:t>
            </a:r>
            <a:r>
              <a:rPr lang="zh-TW" altLang="zh-TW" dirty="0">
                <a:latin typeface="Times New Roman" panose="02020603050405020304" pitchFamily="18" charset="0"/>
              </a:rPr>
              <a:t>縣市</a:t>
            </a:r>
            <a:r>
              <a:rPr lang="zh-TW" altLang="en-US" dirty="0">
                <a:latin typeface="Times New Roman" panose="02020603050405020304" pitchFamily="18" charset="0"/>
              </a:rPr>
              <a:t>動物防疫機關盤點防疫整備工作</a:t>
            </a:r>
            <a:endParaRPr lang="en-US" altLang="zh-TW" dirty="0">
              <a:latin typeface="Times New Roman" panose="02020603050405020304" pitchFamily="18" charset="0"/>
            </a:endParaRPr>
          </a:p>
          <a:p>
            <a:pPr lvl="1">
              <a:lnSpc>
                <a:spcPts val="2880"/>
              </a:lnSpc>
              <a:spcBef>
                <a:spcPts val="6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Times New Roman" panose="02020603050405020304" pitchFamily="18" charset="0"/>
              </a:rPr>
              <a:t>包含人力、動物撲殺、動物屍體處置、防疫物資等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lvl="1">
              <a:lnSpc>
                <a:spcPts val="2880"/>
              </a:lnSpc>
              <a:spcBef>
                <a:spcPts val="6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Times New Roman" panose="02020603050405020304" pitchFamily="18" charset="0"/>
              </a:rPr>
              <a:t>本會亦儲備緊急防疫物資於北、中、南、東等處，</a:t>
            </a:r>
            <a:r>
              <a:rPr lang="zh-TW" altLang="en-US" sz="2400" dirty="0" smtClean="0">
                <a:latin typeface="Times New Roman" panose="02020603050405020304" pitchFamily="18" charset="0"/>
              </a:rPr>
              <a:t>俾</a:t>
            </a:r>
            <a:r>
              <a:rPr lang="zh-TW" altLang="en-US" sz="2400" dirty="0">
                <a:latin typeface="Times New Roman" panose="02020603050405020304" pitchFamily="18" charset="0"/>
              </a:rPr>
              <a:t>供</a:t>
            </a:r>
            <a:r>
              <a:rPr lang="zh-TW" altLang="en-US" sz="2400" dirty="0" smtClean="0">
                <a:latin typeface="Times New Roman" panose="02020603050405020304" pitchFamily="18" charset="0"/>
              </a:rPr>
              <a:t>緊急</a:t>
            </a:r>
            <a:r>
              <a:rPr lang="zh-TW" altLang="en-US" sz="2400" dirty="0">
                <a:latin typeface="Times New Roman" panose="02020603050405020304" pitchFamily="18" charset="0"/>
              </a:rPr>
              <a:t>調用</a:t>
            </a:r>
            <a:r>
              <a:rPr lang="zh-TW" altLang="en-US" sz="2400" dirty="0" smtClean="0">
                <a:latin typeface="Times New Roman" panose="02020603050405020304" pitchFamily="18" charset="0"/>
              </a:rPr>
              <a:t>。</a:t>
            </a:r>
            <a:endParaRPr lang="en-US" altLang="zh-TW" sz="2400" dirty="0" smtClean="0"/>
          </a:p>
          <a:p>
            <a:pPr>
              <a:spcBef>
                <a:spcPts val="60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zh-TW" altLang="en-US" sz="2800" dirty="0" smtClean="0"/>
              <a:t>責請縣市動物防疫機關加強候鳥溼地周邊禽場訪視頻度。</a:t>
            </a:r>
            <a:endParaRPr lang="en-US" altLang="zh-TW" sz="2800" dirty="0"/>
          </a:p>
          <a:p>
            <a:pPr>
              <a:spcBef>
                <a:spcPts val="60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zh-TW" altLang="en-US" sz="2800" dirty="0" smtClean="0"/>
              <a:t>請縣市</a:t>
            </a:r>
            <a:r>
              <a:rPr lang="zh-TW" altLang="en-US" sz="2800" dirty="0"/>
              <a:t>動物防疫機關加強轄</a:t>
            </a:r>
            <a:r>
              <a:rPr lang="zh-TW" altLang="en-US" sz="2800" dirty="0" smtClean="0"/>
              <a:t>內家禽相關產業業者</a:t>
            </a:r>
            <a:r>
              <a:rPr lang="zh-TW" altLang="en-US" sz="2800" dirty="0"/>
              <a:t>及特約獸醫師之橫向聯繫，早期掌握可能疫</a:t>
            </a:r>
            <a:r>
              <a:rPr lang="zh-TW" altLang="en-US" sz="2800" dirty="0" smtClean="0"/>
              <a:t>情。</a:t>
            </a:r>
            <a:endParaRPr lang="en-US" altLang="zh-TW" sz="2800" dirty="0"/>
          </a:p>
          <a:p>
            <a:pPr>
              <a:spcBef>
                <a:spcPts val="600"/>
              </a:spcBef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zh-TW" altLang="en-US" sz="2800" dirty="0" smtClean="0"/>
              <a:t>跨部會協調機制：與各部會召開「</a:t>
            </a:r>
            <a:r>
              <a:rPr lang="zh-TW" altLang="zh-TW" sz="2800" dirty="0"/>
              <a:t>行政院禽流感及重大人畜共通傳染病</a:t>
            </a:r>
            <a:r>
              <a:rPr lang="zh-TW" altLang="zh-TW" sz="2800" dirty="0" smtClean="0"/>
              <a:t>防治聯繫</a:t>
            </a:r>
            <a:r>
              <a:rPr lang="zh-TW" altLang="zh-TW" sz="2800" dirty="0"/>
              <a:t>會議</a:t>
            </a:r>
            <a:r>
              <a:rPr lang="zh-TW" altLang="en-US" sz="2800" dirty="0" smtClean="0"/>
              <a:t>」</a:t>
            </a:r>
            <a:r>
              <a:rPr lang="zh-TW" altLang="en-US" sz="2800" dirty="0" smtClean="0"/>
              <a:t>，</a:t>
            </a:r>
            <a:r>
              <a:rPr lang="zh-TW" altLang="en-US" sz="2800" dirty="0" smtClean="0"/>
              <a:t>暢</a:t>
            </a:r>
            <a:r>
              <a:rPr lang="zh-TW" altLang="en-US" sz="2800" dirty="0"/>
              <a:t>通</a:t>
            </a:r>
            <a:r>
              <a:rPr lang="zh-TW" altLang="en-US" sz="2800" dirty="0" smtClean="0"/>
              <a:t>聯繫</a:t>
            </a:r>
            <a:r>
              <a:rPr lang="zh-TW" altLang="en-US" sz="2800" dirty="0" smtClean="0"/>
              <a:t>管道及防疫措施，預計於</a:t>
            </a:r>
            <a:r>
              <a:rPr lang="en-US" altLang="zh-TW" sz="2800" dirty="0" smtClean="0"/>
              <a:t>12</a:t>
            </a:r>
            <a:r>
              <a:rPr lang="zh-TW" altLang="en-US" sz="2800" dirty="0" smtClean="0"/>
              <a:t>月</a:t>
            </a:r>
            <a:r>
              <a:rPr lang="en-US" altLang="zh-TW" sz="2800" dirty="0" smtClean="0"/>
              <a:t>2</a:t>
            </a:r>
            <a:r>
              <a:rPr lang="zh-TW" altLang="en-US" sz="2800" dirty="0" smtClean="0"/>
              <a:t>日再次召開。</a:t>
            </a:r>
            <a:endParaRPr lang="en-US" altLang="zh-TW" sz="2800" dirty="0" smtClean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3031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強化精進作為</a:t>
            </a:r>
            <a:r>
              <a:rPr lang="en-US" altLang="zh-TW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zh-TW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續</a:t>
            </a:r>
            <a:r>
              <a:rPr lang="en-US" altLang="zh-TW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zh-TW" alt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412777"/>
            <a:ext cx="2592287" cy="3666890"/>
          </a:xfrm>
        </p:spPr>
      </p:pic>
      <p:sp>
        <p:nvSpPr>
          <p:cNvPr id="7" name="文字方塊 6"/>
          <p:cNvSpPr txBox="1"/>
          <p:nvPr/>
        </p:nvSpPr>
        <p:spPr>
          <a:xfrm>
            <a:off x="3347864" y="1268760"/>
            <a:ext cx="48459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Ø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與本會農試所合作，以禽場衛星定位及空拍圖資進行禽場防鳥設施稽查。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Clr>
                <a:srgbClr val="C00000"/>
              </a:buClr>
              <a:buFont typeface="Wingdings" pitchFamily="2" charset="2"/>
              <a:buChar char="Ø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涉違反規定者，將座標移請所在地動物防疫機關至現場查核。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005064"/>
            <a:ext cx="4708996" cy="2519140"/>
          </a:xfrm>
          <a:prstGeom prst="rect">
            <a:avLst/>
          </a:prstGeom>
        </p:spPr>
      </p:pic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B70ADE-B5FC-42E1-89E6-AFA36CA7F861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3031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6123" y="3068960"/>
            <a:ext cx="4115877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文字方塊 5"/>
          <p:cNvSpPr txBox="1">
            <a:spLocks noChangeArrowheads="1"/>
          </p:cNvSpPr>
          <p:nvPr/>
        </p:nvSpPr>
        <p:spPr bwMode="auto">
          <a:xfrm>
            <a:off x="3419872" y="1628800"/>
            <a:ext cx="6062663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375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375"/>
              </a:spcBef>
              <a:buClr>
                <a:srgbClr val="E5B7B1"/>
              </a:buClr>
              <a:buSzPct val="8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375"/>
              </a:spcBef>
              <a:buClr>
                <a:srgbClr val="8CADAE"/>
              </a:buClr>
              <a:buSzPct val="80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375"/>
              </a:spcBef>
              <a:buClr>
                <a:srgbClr val="8CADAE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8CADAE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8CADAE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8CADAE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8CADAE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54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 報告完畢</a:t>
            </a:r>
            <a:endParaRPr lang="en-US" altLang="zh-TW" sz="54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54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         </a:t>
            </a:r>
            <a:endParaRPr lang="en-US" altLang="zh-TW" sz="54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5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       </a:t>
            </a:r>
            <a:endParaRPr lang="zh-TW" altLang="en-US" sz="54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8A027-B2CF-4BF9-A123-502BAF4A33A0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4180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26512</TotalTime>
  <Words>1035</Words>
  <Application>Microsoft Office PowerPoint</Application>
  <PresentationFormat>如螢幕大小 (4:3)</PresentationFormat>
  <Paragraphs>135</Paragraphs>
  <Slides>12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12</vt:i4>
      </vt:variant>
    </vt:vector>
  </HeadingPairs>
  <TitlesOfParts>
    <vt:vector size="19" baseType="lpstr">
      <vt:lpstr>新細明體</vt:lpstr>
      <vt:lpstr>標楷體</vt:lpstr>
      <vt:lpstr>Arial</vt:lpstr>
      <vt:lpstr>Times New Roman</vt:lpstr>
      <vt:lpstr>Wingdings</vt:lpstr>
      <vt:lpstr>預設簡報設計</vt:lpstr>
      <vt:lpstr>1_預設簡報設計</vt:lpstr>
      <vt:lpstr> 禽流感防疫預警及作為</vt:lpstr>
      <vt:lpstr>國際禽流感疫情現況</vt:lpstr>
      <vt:lpstr>國內禽流感疫情現況</vt:lpstr>
      <vt:lpstr>中央、地方及產業分工事項</vt:lpstr>
      <vt:lpstr>因應秋冬及國際禽流感防疫措施</vt:lpstr>
      <vt:lpstr>因應秋冬及國際禽流感防疫措施</vt:lpstr>
      <vt:lpstr>因應秋冬及國際禽流感防疫措施(續)</vt:lpstr>
      <vt:lpstr>因應秋冬及國際禽流感防疫措施(續)</vt:lpstr>
      <vt:lpstr>因應秋冬及國際禽流感防疫措施(續)</vt:lpstr>
      <vt:lpstr>強化精進作為</vt:lpstr>
      <vt:lpstr>強化精進作為(續)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Koduby</dc:creator>
  <cp:lastModifiedBy>林念農</cp:lastModifiedBy>
  <cp:revision>1852</cp:revision>
  <cp:lastPrinted>2016-11-30T03:20:58Z</cp:lastPrinted>
  <dcterms:created xsi:type="dcterms:W3CDTF">2011-11-16T09:36:10Z</dcterms:created>
  <dcterms:modified xsi:type="dcterms:W3CDTF">2016-11-30T07:54:18Z</dcterms:modified>
</cp:coreProperties>
</file>